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1" r:id="rId19"/>
    <p:sldId id="273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>
        <p:scale>
          <a:sx n="77" d="100"/>
          <a:sy n="77" d="100"/>
        </p:scale>
        <p:origin x="-117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ld-mistress.ru/wm/wm.nsf/publicall/7551972_10_zhenshchin_so_znamenityh_kartin_o_chih_sudbah_my_ne_znali" TargetMode="External"/><Relationship Id="rId2" Type="http://schemas.openxmlformats.org/officeDocument/2006/relationships/hyperlink" Target="http://russkievesti.ru/novosti/kultura/tretyakovskaya-galereya-vyistavka-karl-bryullov.-portretyi-iz-chastnogo-sobraniya-sankt-peterburga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vamkartina.ru/paint/portrait/portrait_3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2071678"/>
            <a:ext cx="62151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333300"/>
                </a:solidFill>
              </a:rPr>
              <a:t>Рисуем портрет. </a:t>
            </a:r>
          </a:p>
          <a:p>
            <a:pPr algn="ctr"/>
            <a:r>
              <a:rPr lang="ru-RU" sz="4800" b="1" dirty="0" smtClean="0">
                <a:solidFill>
                  <a:srgbClr val="333300"/>
                </a:solidFill>
              </a:rPr>
              <a:t>Пропорции  головы человека</a:t>
            </a:r>
            <a:endParaRPr lang="ru-RU" sz="4800" b="1" dirty="0">
              <a:solidFill>
                <a:srgbClr val="3333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857232"/>
            <a:ext cx="7429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00"/>
                </a:solidFill>
              </a:rPr>
              <a:t>Муниципальное бюджетное общеобразовательное учреждение «Хиславичская средняя школа»</a:t>
            </a:r>
            <a:endParaRPr lang="ru-RU" sz="2400" b="1" dirty="0">
              <a:solidFill>
                <a:srgbClr val="3333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4429132"/>
            <a:ext cx="7429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00"/>
                </a:solidFill>
              </a:rPr>
              <a:t>Мастер-класс</a:t>
            </a:r>
          </a:p>
          <a:p>
            <a:pPr algn="ctr"/>
            <a:r>
              <a:rPr lang="ru-RU" sz="2400" b="1" dirty="0" smtClean="0">
                <a:solidFill>
                  <a:srgbClr val="333300"/>
                </a:solidFill>
              </a:rPr>
              <a:t>Автор: учитель изобразительного искусства Кавалерова Елена Александровна</a:t>
            </a:r>
            <a:endParaRPr lang="ru-RU" sz="24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:\6 кл фгос\ПОРТРЕТ\рисование портрета\схема головы\bp.jpe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10" y="1071546"/>
            <a:ext cx="1694766" cy="23098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8" name="Picture 4" descr="J:\6 кл фгос\ПОРТРЕТ\рисование портрета\схема головы\tretyakovskaya-galereya-vyistavka-karl-bryullov.-portretyi-iz-chastnogo-sobraniya-sankt-peterburga-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714612" y="1071546"/>
            <a:ext cx="2007359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9" name="Picture 5" descr="J:\6 кл фгос\ПОРТРЕТ\рисование портрета\схема головы\7551972-030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72066" y="1071546"/>
            <a:ext cx="1850450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14282" y="4500570"/>
            <a:ext cx="75724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Портрет – один из самых удивительных жанров изобразительного искусства.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 Он кажется тебе сложным? Давай поучимся его рисовать. Я уверена – у тебя получится!</a:t>
            </a:r>
            <a:endParaRPr lang="ru-RU" sz="2800" b="1" dirty="0">
              <a:solidFill>
                <a:srgbClr val="3333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364331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333300"/>
                </a:solidFill>
              </a:rPr>
              <a:t>  Леонардо да Винчи                      Карл Брюллов                        Огюст Ренуар</a:t>
            </a:r>
          </a:p>
          <a:p>
            <a:r>
              <a:rPr lang="ru-RU" sz="1600" dirty="0" smtClean="0">
                <a:solidFill>
                  <a:srgbClr val="333300"/>
                </a:solidFill>
              </a:rPr>
              <a:t>  «Дама с горностаем»                   «Автопортрет»              «Портрет Жанны </a:t>
            </a:r>
            <a:r>
              <a:rPr lang="ru-RU" sz="1600" dirty="0" err="1" smtClean="0">
                <a:solidFill>
                  <a:srgbClr val="333300"/>
                </a:solidFill>
              </a:rPr>
              <a:t>Самари</a:t>
            </a:r>
            <a:r>
              <a:rPr lang="ru-RU" sz="1600" dirty="0" smtClean="0">
                <a:solidFill>
                  <a:srgbClr val="333300"/>
                </a:solidFill>
              </a:rPr>
              <a:t>»</a:t>
            </a:r>
            <a:endParaRPr lang="ru-RU" sz="1600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428736"/>
            <a:ext cx="67151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Внешность каждого человека индивидуальна.  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Но конструкция и пропорции головы  почти одинаковые. Поэтому, работу над изображением человека необходимо начинать со схемы. Сейчас мы с тобой вместе поучимся ее выполнять. 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Приготовь  карандаш и ластик, открой в тетради чистый лист и повторяй за мной каждый этап работы.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novo\Desktop\для портрета\img35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1071546"/>
            <a:ext cx="3679112" cy="5062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429124" y="2143116"/>
            <a:ext cx="292895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Нарисуй на верхней половины листа круг. Проведите по середине вертикальную линию.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ovo\Desktop\для портрета\img35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1000108"/>
            <a:ext cx="3731028" cy="5133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643438" y="3214686"/>
            <a:ext cx="292895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Подели линию внутри круга на 3 одинаковые части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ovo\Desktop\для портрета\img35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10" y="1071546"/>
            <a:ext cx="3679112" cy="5062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500562" y="3357562"/>
            <a:ext cx="29289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Отложи отрезок, равный 1 части, под кругом.</a:t>
            </a:r>
            <a:endParaRPr lang="ru-RU" sz="2800" b="1" dirty="0">
              <a:solidFill>
                <a:srgbClr val="333300"/>
              </a:solidFill>
            </a:endParaRPr>
          </a:p>
        </p:txBody>
      </p:sp>
      <p:sp>
        <p:nvSpPr>
          <p:cNvPr id="12" name="Левая фигурная скобка 11"/>
          <p:cNvSpPr/>
          <p:nvPr/>
        </p:nvSpPr>
        <p:spPr>
          <a:xfrm>
            <a:off x="2214546" y="3071810"/>
            <a:ext cx="214314" cy="642942"/>
          </a:xfrm>
          <a:prstGeom prst="leftBrace">
            <a:avLst>
              <a:gd name="adj1" fmla="val 8333"/>
              <a:gd name="adj2" fmla="val 45556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Левая фигурная скобка 13"/>
          <p:cNvSpPr/>
          <p:nvPr/>
        </p:nvSpPr>
        <p:spPr>
          <a:xfrm>
            <a:off x="2285984" y="3786190"/>
            <a:ext cx="214314" cy="642942"/>
          </a:xfrm>
          <a:prstGeom prst="leftBrace">
            <a:avLst>
              <a:gd name="adj1" fmla="val 8333"/>
              <a:gd name="adj2" fmla="val 45556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enovo\Desktop\для портрета\img35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10" y="1071546"/>
            <a:ext cx="3523362" cy="4848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214810" y="1071546"/>
            <a:ext cx="30718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Дорисуй овал головы до полученной линии так, чтобы он  напоминал яйцо. 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Таким образом, у нас получилась форма, разделенная на 4 равные части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enovo\Desktop\для портрета\img35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1000108"/>
            <a:ext cx="3571900" cy="4915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143372" y="1428736"/>
            <a:ext cx="28575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Нарисуйте уши и шею. Обратите внимание на то, что уши располагаются на второй снизу части головы и шея начинается от основания ушей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enovo\Desktop\для портрета\img35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928670"/>
            <a:ext cx="3731028" cy="5133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286248" y="1357298"/>
            <a:ext cx="30003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Рисуем глаза.  Они расположены на середине головы. 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Отрезки по обе стороны вертикали делим на 4 равные части.</a:t>
            </a:r>
            <a:endParaRPr lang="ru-RU" sz="2800" b="1" dirty="0">
              <a:solidFill>
                <a:srgbClr val="333300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 rot="829932" flipH="1">
            <a:off x="3113105" y="2984242"/>
            <a:ext cx="1358445" cy="298931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enovo\Desktop\для портрета\img36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928670"/>
            <a:ext cx="3789893" cy="5214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286248" y="1357298"/>
            <a:ext cx="30003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Глаза по форме напоминают рыбку. В середине расположены 2 кружочка, один на другом. Это зрачок и роговица.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enovo\Desktop\для портрета\img36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928670"/>
            <a:ext cx="3740522" cy="51470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357686" y="2571744"/>
            <a:ext cx="29289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Немного выше глаз рисуем брови, которые плавно переходят в переносицу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enovo\Desktop\для портрета\img36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1071546"/>
            <a:ext cx="3679112" cy="5062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143372" y="1214422"/>
            <a:ext cx="31432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Дорисовываем нос. Нижний край носа совпадает с линий разделения и  нижней точкой уха. Внизу нос имеет ноздри, или  слегка расширяющиеся крылья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Lenovo\Desktop\для портрета\img36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1000108"/>
            <a:ext cx="3686060" cy="507209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6248" y="1071546"/>
            <a:ext cx="34290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Намечаем линию роста волос. Если человек очень коротко пострижен, линия волос одинакова у всех. Спереди она открывает лоб, а по бокам спускается к вискам и доходит до линии глаз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29124" y="1142984"/>
            <a:ext cx="300039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Рисуем губы. Расстояние  от носа до подбородка делится на 3 части. И отступив 1 часть вниз  рисуем  линию разъема губ. Она напоминает птицу. </a:t>
            </a:r>
            <a:endParaRPr lang="ru-RU" b="1" dirty="0">
              <a:solidFill>
                <a:srgbClr val="333300"/>
              </a:solidFill>
            </a:endParaRPr>
          </a:p>
        </p:txBody>
      </p:sp>
      <p:pic>
        <p:nvPicPr>
          <p:cNvPr id="11268" name="Picture 4" descr="C:\Users\Lenovo\Desktop\для портрета\img36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1000108"/>
            <a:ext cx="3677233" cy="5059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Lenovo\Desktop\для портрета\img36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1071546"/>
            <a:ext cx="3737978" cy="514353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6248" y="1500174"/>
            <a:ext cx="32147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Дорисовывает верхнюю и нижнюю губу. Обратите внимание, что верхняя губа обязательно имеет «скобку» по середине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1928802"/>
            <a:ext cx="64294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У тебя получилось? Если нет, вернись и попробуй еще раз, внимательно сравнивая мой рисунок со своим и исправляя ошибки. 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А я покажу, как схема превращается в портрет 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571612"/>
            <a:ext cx="65722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Такую схему художник легкими чуть заметными линиями выполняет каждый раз, когда начинает рисовать портрет.  А потом уточняет характер линий, пропорции частей и их формы. Если линии разметки видны, их необходимо удалить. 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Так получается портрет.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  </a:t>
            </a:r>
            <a:endParaRPr lang="ru-RU" sz="2800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enovo\Desktop\для портрета\img36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857232"/>
            <a:ext cx="3834860" cy="5276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214810" y="1214422"/>
            <a:ext cx="34290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Например, вот такой.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Надеюсь тебе понравилось. 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На следующем занятии мы поучимся передавать эмоции человека. Будет интересно, обещаю. 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1571612"/>
            <a:ext cx="62151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Буду рада, если ты попробуешь  нарисовать еще одну схему и превратить ее в портрет, придав чертам индивидуальность. Лучше рисовать с натуры. Тогда ты сможешь понять, чем внешность именно этого человека отличается от схемы.</a:t>
            </a:r>
          </a:p>
          <a:p>
            <a:pPr algn="ctr"/>
            <a:r>
              <a:rPr lang="ru-RU" sz="2800" b="1" dirty="0" smtClean="0">
                <a:solidFill>
                  <a:srgbClr val="333300"/>
                </a:solidFill>
              </a:rPr>
              <a:t>Творческих успехов.</a:t>
            </a:r>
            <a:endParaRPr lang="ru-RU" sz="2800" b="1" dirty="0">
              <a:solidFill>
                <a:srgbClr val="3333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1785926"/>
            <a:ext cx="64294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http://russkievesti.ru/novosti/kultura/tretyakovskaya-galereya-vyistavka-karl-bryullov.-portretyi-iz-chastnogo-sobraniya-sankt-peterburga.html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http://www.wild-mistress.ru/wm/wm.nsf/publicall/7551972_10_zhenshchin_so_znamenityh_kartin_o_chih_sudbah_my_ne_znali</a:t>
            </a:r>
            <a:endParaRPr lang="ru-RU" dirty="0" smtClean="0"/>
          </a:p>
          <a:p>
            <a:r>
              <a:rPr lang="en-US" dirty="0" smtClean="0">
                <a:hlinkClick r:id="rId4"/>
              </a:rPr>
              <a:t>https://vamkartina.ru/paint/portrait/portrait_3.php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>
    <p:push dir="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511</Words>
  <PresentationFormat>Экран (4:3)</PresentationFormat>
  <Paragraphs>40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Lenovo</cp:lastModifiedBy>
  <cp:revision>14</cp:revision>
  <dcterms:created xsi:type="dcterms:W3CDTF">2020-04-07T18:22:15Z</dcterms:created>
  <dcterms:modified xsi:type="dcterms:W3CDTF">2021-03-31T20:05:51Z</dcterms:modified>
</cp:coreProperties>
</file>