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3" r:id="rId5"/>
    <p:sldId id="267" r:id="rId6"/>
    <p:sldId id="264" r:id="rId7"/>
    <p:sldId id="259" r:id="rId8"/>
    <p:sldId id="268" r:id="rId9"/>
    <p:sldId id="269" r:id="rId10"/>
    <p:sldId id="266" r:id="rId11"/>
    <p:sldId id="260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590" y="107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dirty="0" smtClean="0">
                <a:solidFill>
                  <a:srgbClr val="00B050"/>
                </a:solidFill>
              </a:rPr>
              <a:t>Круговая</a:t>
            </a:r>
            <a:r>
              <a:rPr lang="ru-RU" sz="2800" baseline="0" dirty="0" smtClean="0">
                <a:solidFill>
                  <a:srgbClr val="00B050"/>
                </a:solidFill>
              </a:rPr>
              <a:t> </a:t>
            </a:r>
            <a:r>
              <a:rPr lang="ru-RU" sz="2800" dirty="0" smtClean="0">
                <a:solidFill>
                  <a:srgbClr val="00B050"/>
                </a:solidFill>
              </a:rPr>
              <a:t>диаграмма </a:t>
            </a:r>
            <a:endParaRPr lang="ru-RU" sz="2800" dirty="0">
              <a:solidFill>
                <a:srgbClr val="00B050"/>
              </a:solidFill>
            </a:endParaRPr>
          </a:p>
        </c:rich>
      </c:tx>
      <c:layout>
        <c:manualLayout>
          <c:xMode val="edge"/>
          <c:yMode val="edge"/>
          <c:x val="4.1451827576950609E-2"/>
          <c:y val="6.7902863195781725E-3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711-478C-9C5E-F3312AE74EC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B5A-4C9C-B262-5FEEDBBA618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B5A-4C9C-B262-5FEEDBBA61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B5A-4C9C-B262-5FEEDBBA6186}"/>
              </c:ext>
            </c:extLst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11-478C-9C5E-F3312AE74E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dirty="0">
                <a:solidFill>
                  <a:srgbClr val="00B050"/>
                </a:solidFill>
              </a:rPr>
              <a:t>Линейная диаграмма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608738602070023"/>
          <c:y val="0.26975683257415844"/>
          <c:w val="0.79714075248217986"/>
          <c:h val="0.51784732251971999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0">
                  <c:v>1 ученик</c:v>
                </c:pt>
                <c:pt idx="1">
                  <c:v>2 ученик</c:v>
                </c:pt>
                <c:pt idx="2">
                  <c:v>3 ученик</c:v>
                </c:pt>
                <c:pt idx="3">
                  <c:v>4 ученик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23C-4240-B51F-C0145A37722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0">
                  <c:v>1 ученик</c:v>
                </c:pt>
                <c:pt idx="1">
                  <c:v>2 ученик</c:v>
                </c:pt>
                <c:pt idx="2">
                  <c:v>3 ученик</c:v>
                </c:pt>
                <c:pt idx="3">
                  <c:v>4 ученик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23C-4240-B51F-C0145A37722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0">
                  <c:v>1 ученик</c:v>
                </c:pt>
                <c:pt idx="1">
                  <c:v>2 ученик</c:v>
                </c:pt>
                <c:pt idx="2">
                  <c:v>3 ученик</c:v>
                </c:pt>
                <c:pt idx="3">
                  <c:v>4 ученик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23C-4240-B51F-C0145A3772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0058112"/>
        <c:axId val="151273856"/>
        <c:axId val="0"/>
      </c:bar3DChart>
      <c:catAx>
        <c:axId val="1300581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1273856"/>
        <c:crosses val="autoZero"/>
        <c:auto val="1"/>
        <c:lblAlgn val="ctr"/>
        <c:lblOffset val="100"/>
        <c:noMultiLvlLbl val="0"/>
      </c:catAx>
      <c:valAx>
        <c:axId val="1512738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058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dirty="0">
                <a:solidFill>
                  <a:srgbClr val="00B050"/>
                </a:solidFill>
              </a:rPr>
              <a:t>Столбчатая диаграмма</a:t>
            </a:r>
          </a:p>
        </c:rich>
      </c:tx>
      <c:layout>
        <c:manualLayout>
          <c:xMode val="edge"/>
          <c:yMode val="edge"/>
          <c:x val="6.7036171328185762E-2"/>
          <c:y val="6.426486111663200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4.9257058566887585E-2"/>
          <c:y val="0.43747031760523158"/>
          <c:w val="0.67789271393846218"/>
          <c:h val="0.457658995821937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Петя</c:v>
                </c:pt>
                <c:pt idx="1">
                  <c:v>Вика</c:v>
                </c:pt>
                <c:pt idx="2">
                  <c:v>Коля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90B-4816-A9E6-66A5B6D0D4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7863040"/>
        <c:axId val="127890944"/>
      </c:barChart>
      <c:catAx>
        <c:axId val="127863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890944"/>
        <c:crosses val="autoZero"/>
        <c:auto val="1"/>
        <c:lblAlgn val="ctr"/>
        <c:lblOffset val="100"/>
        <c:noMultiLvlLbl val="0"/>
      </c:catAx>
      <c:valAx>
        <c:axId val="127890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863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3EF6C-CA47-4F54-9DC1-4FCFAA181C17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92696"/>
            <a:ext cx="7272808" cy="1326009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403648" y="5445224"/>
            <a:ext cx="5720680" cy="1080120"/>
          </a:xfrm>
        </p:spPr>
        <p:txBody>
          <a:bodyPr>
            <a:normAutofit/>
          </a:bodyPr>
          <a:lstStyle/>
          <a:p>
            <a:endPara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МКОУ « Сосновская ООШ»</a:t>
            </a:r>
          </a:p>
          <a:p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классов: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Кочурова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Е.А.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C:\Users\Лариса\Desktop\dT8oLjAGc.png">
            <a:extLst>
              <a:ext uri="{FF2B5EF4-FFF2-40B4-BE49-F238E27FC236}">
                <a16:creationId xmlns:a16="http://schemas.microsoft.com/office/drawing/2014/main" xmlns="" id="{4DB0109C-3456-4C1C-B9C9-702DAF7B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-243408"/>
            <a:ext cx="7222815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Устный счёт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9415739"/>
              </p:ext>
            </p:extLst>
          </p:nvPr>
        </p:nvGraphicFramePr>
        <p:xfrm>
          <a:off x="1403648" y="2132856"/>
          <a:ext cx="6911976" cy="309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720080"/>
                <a:gridCol w="1584176"/>
                <a:gridCol w="791560"/>
                <a:gridCol w="1440688"/>
                <a:gridCol w="863304"/>
              </a:tblGrid>
              <a:tr h="1032040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215•3=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825:3=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80•2=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</a:p>
                    <a:p>
                      <a:pPr algn="ctr"/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</a:tr>
              <a:tr h="10320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115•6=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313•2=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110:10=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</a:tr>
              <a:tr h="10320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867:3=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900:100=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939:1=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«ДИАГРАММА»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052736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рисунок в виде графика, на котором числа или значения величин изображены отрезками, полосками, частями круга  или фигурами. Для изображения чисел на диаграмме задают масштаб, используя который и строят диаграммы.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Диаграмма 16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852936"/>
            <a:ext cx="324036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MaZaHacKa_13\Desktop\Безымянный.g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212976"/>
            <a:ext cx="2737872" cy="1721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Диаграмма 16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058" y="4797152"/>
            <a:ext cx="3096344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909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622" y="316287"/>
            <a:ext cx="7643192" cy="1084982"/>
          </a:xfrm>
        </p:spPr>
        <p:txBody>
          <a:bodyPr>
            <a:normAutofit fontScale="90000"/>
          </a:bodyPr>
          <a:lstStyle/>
          <a:p>
            <a:pPr>
              <a:tabLst>
                <a:tab pos="1971675" algn="l"/>
              </a:tabLst>
            </a:pPr>
            <a: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</a:br>
            <a:r>
              <a:rPr lang="ru-RU" altLang="ru-RU" dirty="0" smtClean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altLang="ru-RU" dirty="0" smtClean="0">
                <a:solidFill>
                  <a:srgbClr val="5AA531"/>
                </a:solidFill>
                <a:latin typeface="Arial Black" pitchFamily="34" charset="0"/>
              </a:rPr>
            </a:br>
            <a:r>
              <a:rPr lang="ru-RU" altLang="ru-RU" dirty="0" smtClean="0">
                <a:solidFill>
                  <a:srgbClr val="5AA531"/>
                </a:solidFill>
                <a:latin typeface="Arial Black" pitchFamily="34" charset="0"/>
              </a:rPr>
              <a:t> Астрономия                       </a:t>
            </a:r>
            <a:r>
              <a:rPr lang="ru-RU" dirty="0" smtClean="0">
                <a:solidFill>
                  <a:srgbClr val="5AA531"/>
                </a:solidFill>
                <a:latin typeface="Arial Black" pitchFamily="34" charset="0"/>
              </a:rPr>
              <a:t>география</a:t>
            </a:r>
            <a:r>
              <a:rPr lang="ru-RU" dirty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dirty="0">
                <a:solidFill>
                  <a:srgbClr val="5AA531"/>
                </a:solidFill>
                <a:latin typeface="Arial Black" pitchFamily="34" charset="0"/>
              </a:rPr>
            </a:br>
            <a: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</a:br>
            <a:endParaRPr lang="ru-RU" dirty="0"/>
          </a:p>
        </p:txBody>
      </p:sp>
      <p:pic>
        <p:nvPicPr>
          <p:cNvPr id="4" name="Picture 2" descr="C:\Users\MaZaHacKa_13\Desktop\diagr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20888"/>
            <a:ext cx="3816424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C:\Users\MaZaHacKa_13\Desktop\0006-006-Diagrammy-DOLJA-ERS-I-RS-V-MIROVOJ-EKONOMIK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08114"/>
            <a:ext cx="3384376" cy="3693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504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622" y="316287"/>
            <a:ext cx="7643192" cy="1084982"/>
          </a:xfrm>
        </p:spPr>
        <p:txBody>
          <a:bodyPr>
            <a:normAutofit fontScale="90000"/>
          </a:bodyPr>
          <a:lstStyle/>
          <a:p>
            <a:pPr algn="l">
              <a:tabLst>
                <a:tab pos="1971675" algn="l"/>
              </a:tabLst>
            </a:pPr>
            <a: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</a:br>
            <a:r>
              <a:rPr lang="ru-RU" altLang="ru-RU" dirty="0" smtClean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altLang="ru-RU" dirty="0" smtClean="0">
                <a:solidFill>
                  <a:srgbClr val="5AA531"/>
                </a:solidFill>
                <a:latin typeface="Arial Black" pitchFamily="34" charset="0"/>
              </a:rPr>
            </a:br>
            <a:r>
              <a:rPr lang="ru-RU" altLang="ru-RU" dirty="0" smtClean="0">
                <a:solidFill>
                  <a:srgbClr val="5AA531"/>
                </a:solidFill>
                <a:latin typeface="Arial Black" pitchFamily="34" charset="0"/>
              </a:rPr>
              <a:t>медицина</a:t>
            </a:r>
            <a:r>
              <a:rPr lang="ru-RU" dirty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dirty="0">
                <a:solidFill>
                  <a:srgbClr val="5AA531"/>
                </a:solidFill>
                <a:latin typeface="Arial Black" pitchFamily="34" charset="0"/>
              </a:rPr>
            </a:br>
            <a: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  <a:t/>
            </a:r>
            <a:br>
              <a:rPr lang="ru-RU" altLang="ru-RU" dirty="0">
                <a:solidFill>
                  <a:srgbClr val="5AA531"/>
                </a:solidFill>
                <a:latin typeface="Arial Black" pitchFamily="34" charset="0"/>
              </a:rPr>
            </a:b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5587" y="980728"/>
            <a:ext cx="3792033" cy="3336989"/>
          </a:xfrm>
        </p:spPr>
      </p:pic>
      <p:pic>
        <p:nvPicPr>
          <p:cNvPr id="8" name="Picture 6" descr="C:\Users\MaZaHacKa_13\Desktop\876_439x217_20107121112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14438"/>
            <a:ext cx="3142690" cy="243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C:\Users\MaZaHacKa_13\Desktop\001124_000005390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604" y="4437112"/>
            <a:ext cx="3640460" cy="208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035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C:\Users\MaZaHacKa_13\Desktop\pogo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MaZaHacKa_13\Desktop\G26059-W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3857625"/>
            <a:ext cx="3857625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C:\Users\MaZaHacKa_13\Desktop\diagramma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750"/>
            <a:ext cx="4400550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C:\Users\MaZaHacKa_13\Desktop\1231605969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000250"/>
            <a:ext cx="285750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C:\Users\MaZaHacKa_13\Desktop\pic36344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357563"/>
            <a:ext cx="2286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J:\Untitled-1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85750"/>
            <a:ext cx="2071687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5297195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1115616" y="1062065"/>
            <a:ext cx="6786611" cy="4925530"/>
            <a:chOff x="607488" y="1344094"/>
            <a:chExt cx="7925326" cy="5134179"/>
          </a:xfrm>
        </p:grpSpPr>
        <p:grpSp>
          <p:nvGrpSpPr>
            <p:cNvPr id="3" name="Группа 1"/>
            <p:cNvGrpSpPr>
              <a:grpSpLocks/>
            </p:cNvGrpSpPr>
            <p:nvPr/>
          </p:nvGrpSpPr>
          <p:grpSpPr bwMode="auto">
            <a:xfrm>
              <a:off x="607488" y="1344094"/>
              <a:ext cx="7925326" cy="4177734"/>
              <a:chOff x="607288" y="-815361"/>
              <a:chExt cx="7925152" cy="522238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607288" y="-815361"/>
                <a:ext cx="7925152" cy="4812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endParaRPr lang="ru-RU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6" name="Прямоугольник 3"/>
              <p:cNvSpPr>
                <a:spLocks noChangeArrowheads="1"/>
              </p:cNvSpPr>
              <p:nvPr/>
            </p:nvSpPr>
            <p:spPr bwMode="auto">
              <a:xfrm>
                <a:off x="1366078" y="3885681"/>
                <a:ext cx="6491880" cy="521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endParaRPr lang="ru-RU" sz="2000" dirty="0" smtClean="0">
                  <a:latin typeface="Monotype Corsiva" pitchFamily="66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4586705" y="6093296"/>
              <a:ext cx="215727" cy="3849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ru-RU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195736" y="404664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диаграмм</a:t>
            </a:r>
            <a:endParaRPr lang="ru-RU" sz="4000" dirty="0"/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xmlns="" id="{5F1D396E-3C52-4806-ADA0-1C2C96400C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0162240"/>
              </p:ext>
            </p:extLst>
          </p:nvPr>
        </p:nvGraphicFramePr>
        <p:xfrm>
          <a:off x="1078151" y="1246731"/>
          <a:ext cx="3576320" cy="3324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xmlns="" id="{550845A2-C9C7-4B5E-8AD0-935AC879FE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0963424"/>
              </p:ext>
            </p:extLst>
          </p:nvPr>
        </p:nvGraphicFramePr>
        <p:xfrm>
          <a:off x="4067944" y="1779931"/>
          <a:ext cx="4935984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xmlns="" id="{76E58D7E-B158-4121-BC95-2680861D33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8929444"/>
              </p:ext>
            </p:extLst>
          </p:nvPr>
        </p:nvGraphicFramePr>
        <p:xfrm>
          <a:off x="1115616" y="4509120"/>
          <a:ext cx="4104456" cy="2120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9" grpId="0">
        <p:bldAsOne/>
      </p:bldGraphic>
      <p:bldGraphic spid="10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1115616" y="1062065"/>
            <a:ext cx="6786611" cy="4925530"/>
            <a:chOff x="607488" y="1344094"/>
            <a:chExt cx="7925326" cy="5134179"/>
          </a:xfrm>
        </p:grpSpPr>
        <p:grpSp>
          <p:nvGrpSpPr>
            <p:cNvPr id="3" name="Группа 1"/>
            <p:cNvGrpSpPr>
              <a:grpSpLocks/>
            </p:cNvGrpSpPr>
            <p:nvPr/>
          </p:nvGrpSpPr>
          <p:grpSpPr bwMode="auto">
            <a:xfrm>
              <a:off x="607488" y="1344094"/>
              <a:ext cx="7925326" cy="4177734"/>
              <a:chOff x="607288" y="-815361"/>
              <a:chExt cx="7925152" cy="522238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607288" y="-815361"/>
                <a:ext cx="7925152" cy="4812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endParaRPr lang="ru-RU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6" name="Прямоугольник 3"/>
              <p:cNvSpPr>
                <a:spLocks noChangeArrowheads="1"/>
              </p:cNvSpPr>
              <p:nvPr/>
            </p:nvSpPr>
            <p:spPr bwMode="auto">
              <a:xfrm>
                <a:off x="1366078" y="3885681"/>
                <a:ext cx="6491880" cy="521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endParaRPr lang="ru-RU" sz="2000" dirty="0" smtClean="0">
                  <a:latin typeface="Monotype Corsiva" pitchFamily="66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4586705" y="6093296"/>
              <a:ext cx="215727" cy="3849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ru-RU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1623469" y="476672"/>
            <a:ext cx="46379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Выбери правильный ответ</a:t>
            </a:r>
            <a:r>
              <a:rPr lang="ru-RU" b="1" dirty="0">
                <a:latin typeface="Calibri" pitchFamily="34" charset="0"/>
              </a:rPr>
              <a:t>.</a:t>
            </a:r>
            <a:endParaRPr lang="ru-RU" b="1" dirty="0">
              <a:latin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23469" y="1556792"/>
            <a:ext cx="52345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№ 1.    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Диаграмма - это ….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 картинка                     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 краткая запись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Б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 чертёж или схема    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 иллюстрация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33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1115616" y="1062065"/>
            <a:ext cx="6786611" cy="4925530"/>
            <a:chOff x="607488" y="1344094"/>
            <a:chExt cx="7925326" cy="5134179"/>
          </a:xfrm>
        </p:grpSpPr>
        <p:grpSp>
          <p:nvGrpSpPr>
            <p:cNvPr id="3" name="Группа 1"/>
            <p:cNvGrpSpPr>
              <a:grpSpLocks/>
            </p:cNvGrpSpPr>
            <p:nvPr/>
          </p:nvGrpSpPr>
          <p:grpSpPr bwMode="auto">
            <a:xfrm>
              <a:off x="607488" y="1344094"/>
              <a:ext cx="7925326" cy="4177734"/>
              <a:chOff x="607288" y="-815361"/>
              <a:chExt cx="7925152" cy="522238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607288" y="-815361"/>
                <a:ext cx="7925152" cy="4812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endParaRPr lang="ru-RU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6" name="Прямоугольник 3"/>
              <p:cNvSpPr>
                <a:spLocks noChangeArrowheads="1"/>
              </p:cNvSpPr>
              <p:nvPr/>
            </p:nvSpPr>
            <p:spPr bwMode="auto">
              <a:xfrm>
                <a:off x="1366078" y="3885681"/>
                <a:ext cx="6491880" cy="521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endParaRPr lang="ru-RU" sz="2000" dirty="0" smtClean="0">
                  <a:latin typeface="Monotype Corsiva" pitchFamily="66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4586705" y="6093296"/>
              <a:ext cx="215727" cy="3849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ru-RU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1765397" y="836712"/>
            <a:ext cx="55592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Calibri" pitchFamily="34" charset="0"/>
              </a:rPr>
              <a:t>№ 2. </a:t>
            </a:r>
            <a:r>
              <a:rPr lang="ru-RU" sz="2400" b="1" dirty="0">
                <a:solidFill>
                  <a:srgbClr val="00B050"/>
                </a:solidFill>
                <a:latin typeface="Calibri" pitchFamily="34" charset="0"/>
              </a:rPr>
              <a:t>Какие бывают виды диаграмм?</a:t>
            </a:r>
          </a:p>
          <a:p>
            <a:endParaRPr lang="ru-RU" sz="2400" b="1" dirty="0">
              <a:latin typeface="Calibri" pitchFamily="34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А</a:t>
            </a:r>
            <a:r>
              <a:rPr lang="ru-RU" sz="2400" b="1" dirty="0">
                <a:latin typeface="Calibri" pitchFamily="34" charset="0"/>
              </a:rPr>
              <a:t>) овальная, круговая, треугольная</a:t>
            </a:r>
          </a:p>
          <a:p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Б</a:t>
            </a:r>
            <a:r>
              <a:rPr lang="ru-RU" sz="2400" b="1" dirty="0">
                <a:latin typeface="Calibri" pitchFamily="34" charset="0"/>
              </a:rPr>
              <a:t>) цифровая, линейная, симметричная</a:t>
            </a:r>
          </a:p>
          <a:p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В</a:t>
            </a:r>
            <a:r>
              <a:rPr lang="ru-RU" sz="2400" b="1" dirty="0">
                <a:latin typeface="Calibri" pitchFamily="34" charset="0"/>
              </a:rPr>
              <a:t>) кривая, столбчатая, волнистая</a:t>
            </a:r>
          </a:p>
          <a:p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Г</a:t>
            </a:r>
            <a:r>
              <a:rPr lang="ru-RU" sz="2400" b="1" dirty="0">
                <a:latin typeface="Calibri" pitchFamily="34" charset="0"/>
              </a:rPr>
              <a:t>) линейная, круговая, столбчатая</a:t>
            </a:r>
            <a:endParaRPr lang="ru-RU" sz="24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0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1187624" y="1020577"/>
            <a:ext cx="6786611" cy="4925530"/>
            <a:chOff x="607488" y="1344094"/>
            <a:chExt cx="7925326" cy="5134179"/>
          </a:xfrm>
        </p:grpSpPr>
        <p:grpSp>
          <p:nvGrpSpPr>
            <p:cNvPr id="3" name="Группа 1"/>
            <p:cNvGrpSpPr>
              <a:grpSpLocks/>
            </p:cNvGrpSpPr>
            <p:nvPr/>
          </p:nvGrpSpPr>
          <p:grpSpPr bwMode="auto">
            <a:xfrm>
              <a:off x="607488" y="1344094"/>
              <a:ext cx="7925326" cy="4177734"/>
              <a:chOff x="607288" y="-815361"/>
              <a:chExt cx="7925152" cy="522238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607288" y="-815361"/>
                <a:ext cx="7925152" cy="4812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endParaRPr lang="ru-RU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6" name="Прямоугольник 3"/>
              <p:cNvSpPr>
                <a:spLocks noChangeArrowheads="1"/>
              </p:cNvSpPr>
              <p:nvPr/>
            </p:nvSpPr>
            <p:spPr bwMode="auto">
              <a:xfrm>
                <a:off x="1366078" y="3885681"/>
                <a:ext cx="6491880" cy="521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endParaRPr lang="ru-RU" sz="2000" dirty="0" smtClean="0">
                  <a:latin typeface="Monotype Corsiva" pitchFamily="66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4586705" y="6093296"/>
              <a:ext cx="215727" cy="3849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ru-RU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133226" y="1020576"/>
            <a:ext cx="7007961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№3. </a:t>
            </a: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Определи вид диаграммы:</a:t>
            </a:r>
          </a:p>
          <a:p>
            <a:pPr eaLnBrk="1" hangingPunct="1"/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столбчатая</a:t>
            </a:r>
          </a:p>
          <a:p>
            <a:pPr eaLnBrk="1" hangingPunct="1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круговая</a:t>
            </a:r>
          </a:p>
          <a:p>
            <a:pPr eaLnBrk="1" hangingPunct="1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 линейная</a:t>
            </a:r>
          </a:p>
          <a:p>
            <a:pPr eaLnBrk="1" hangingPunct="1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 конусная</a:t>
            </a:r>
          </a:p>
        </p:txBody>
      </p:sp>
      <p:pic>
        <p:nvPicPr>
          <p:cNvPr id="8" name="Picture 2" descr="C:\Users\MaZaHacKa_13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45440"/>
            <a:ext cx="3888432" cy="297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06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357166"/>
            <a:ext cx="6891688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Проверка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979712" y="2204864"/>
            <a:ext cx="4429125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sz="5400" b="1">
                <a:latin typeface="Calibri" pitchFamily="34" charset="0"/>
              </a:rPr>
              <a:t>№1.   Б</a:t>
            </a:r>
          </a:p>
          <a:p>
            <a:pPr eaLnBrk="1" hangingPunct="1"/>
            <a:endParaRPr lang="ru-RU" sz="5400" b="1">
              <a:latin typeface="Calibri" pitchFamily="34" charset="0"/>
            </a:endParaRPr>
          </a:p>
          <a:p>
            <a:pPr eaLnBrk="1" hangingPunct="1"/>
            <a:r>
              <a:rPr lang="ru-RU" sz="5400" b="1">
                <a:latin typeface="Calibri" pitchFamily="34" charset="0"/>
              </a:rPr>
              <a:t>№2.   Г</a:t>
            </a:r>
          </a:p>
          <a:p>
            <a:pPr eaLnBrk="1" hangingPunct="1"/>
            <a:endParaRPr lang="ru-RU" sz="5400" b="1">
              <a:latin typeface="Calibri" pitchFamily="34" charset="0"/>
            </a:endParaRPr>
          </a:p>
          <a:p>
            <a:pPr eaLnBrk="1" hangingPunct="1"/>
            <a:r>
              <a:rPr lang="ru-RU" sz="5400" b="1">
                <a:latin typeface="Calibri" pitchFamily="34" charset="0"/>
              </a:rPr>
              <a:t>№3.   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357166"/>
            <a:ext cx="6891688" cy="376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12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357166"/>
            <a:ext cx="6891688" cy="376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01142" y="476672"/>
            <a:ext cx="24710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Оцени себя</a:t>
            </a:r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115616" y="1484784"/>
            <a:ext cx="0" cy="3384376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H="1">
            <a:off x="1115616" y="4869160"/>
            <a:ext cx="5184576" cy="0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3" descr="C:\Users\Лариса\Desktop\Математика\pT5zLgkT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12148" y="476672"/>
            <a:ext cx="1437325" cy="964546"/>
          </a:xfrm>
          <a:prstGeom prst="rect">
            <a:avLst/>
          </a:prstGeom>
          <a:noFill/>
        </p:spPr>
      </p:pic>
      <p:pic>
        <p:nvPicPr>
          <p:cNvPr id="7" name="Picture 2" descr="C:\Users\Лариса\Desktop\Математика\i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3791" y="1940838"/>
            <a:ext cx="1572271" cy="157227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732240" y="1628800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66FF"/>
                </a:solidFill>
              </a:rPr>
              <a:t>Всё понятно</a:t>
            </a:r>
            <a:endParaRPr lang="ru-RU" dirty="0">
              <a:solidFill>
                <a:srgbClr val="0066FF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6680569" y="3328443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66FF"/>
                </a:solidFill>
              </a:rPr>
              <a:t>Есть вопросы</a:t>
            </a:r>
            <a:endParaRPr lang="ru-RU" dirty="0">
              <a:solidFill>
                <a:srgbClr val="0066FF"/>
              </a:solidFill>
            </a:endParaRPr>
          </a:p>
        </p:txBody>
      </p:sp>
      <p:pic>
        <p:nvPicPr>
          <p:cNvPr id="12" name="Picture 4" descr="C:\Users\Лариса\Desktop\Математика\Грустный_смайли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8483" y="3747509"/>
            <a:ext cx="893837" cy="97763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7146390" y="4725144"/>
            <a:ext cx="1629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66FF"/>
                </a:solidFill>
              </a:rPr>
              <a:t>Было трудно</a:t>
            </a:r>
            <a:endParaRPr lang="ru-RU" dirty="0">
              <a:solidFill>
                <a:srgbClr val="0066FF"/>
              </a:solidFill>
            </a:endParaRPr>
          </a:p>
        </p:txBody>
      </p:sp>
      <p:pic>
        <p:nvPicPr>
          <p:cNvPr id="15" name="Picture 4" descr="C:\Users\Лариса\Desktop\Математика\Грустный_смайли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12032" y="5405264"/>
            <a:ext cx="936104" cy="936104"/>
          </a:xfrm>
          <a:prstGeom prst="rect">
            <a:avLst/>
          </a:prstGeom>
          <a:noFill/>
        </p:spPr>
      </p:pic>
      <p:pic>
        <p:nvPicPr>
          <p:cNvPr id="16" name="Picture 2" descr="C:\Users\Лариса\Desktop\Математика\i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4869160"/>
            <a:ext cx="1679848" cy="1679848"/>
          </a:xfrm>
          <a:prstGeom prst="rect">
            <a:avLst/>
          </a:prstGeom>
          <a:noFill/>
        </p:spPr>
      </p:pic>
      <p:pic>
        <p:nvPicPr>
          <p:cNvPr id="17" name="Picture 3" descr="C:\Users\Лариса\Desktop\Математика\pT5zLgkT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5287957"/>
            <a:ext cx="1368151" cy="918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485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66092"/>
      </a:hlink>
      <a:folHlink>
        <a:srgbClr val="24406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198</Words>
  <Application>Microsoft Office PowerPoint</Application>
  <PresentationFormat>Экран (4:3)</PresentationFormat>
  <Paragraphs>66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Устный счёт</vt:lpstr>
      <vt:lpstr>Тема урока :«ДИАГРАММА» </vt:lpstr>
      <vt:lpstr>   Астрономия                       география  </vt:lpstr>
      <vt:lpstr>  медицина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Home</cp:lastModifiedBy>
  <cp:revision>12</cp:revision>
  <dcterms:created xsi:type="dcterms:W3CDTF">2014-07-09T08:50:25Z</dcterms:created>
  <dcterms:modified xsi:type="dcterms:W3CDTF">2025-09-28T07:18:50Z</dcterms:modified>
</cp:coreProperties>
</file>