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305" r:id="rId3"/>
    <p:sldId id="306" r:id="rId4"/>
    <p:sldId id="304" r:id="rId5"/>
    <p:sldId id="307" r:id="rId6"/>
    <p:sldId id="308" r:id="rId7"/>
    <p:sldId id="310" r:id="rId8"/>
    <p:sldId id="311" r:id="rId9"/>
    <p:sldId id="312" r:id="rId10"/>
    <p:sldId id="313" r:id="rId11"/>
    <p:sldId id="292" r:id="rId12"/>
    <p:sldId id="314" r:id="rId13"/>
    <p:sldId id="301" r:id="rId14"/>
    <p:sldId id="295" r:id="rId15"/>
    <p:sldId id="280" r:id="rId16"/>
    <p:sldId id="299" r:id="rId17"/>
    <p:sldId id="290" r:id="rId18"/>
    <p:sldId id="284" r:id="rId19"/>
    <p:sldId id="285" r:id="rId20"/>
    <p:sldId id="287" r:id="rId21"/>
    <p:sldId id="291" r:id="rId22"/>
    <p:sldId id="288" r:id="rId23"/>
    <p:sldId id="286" r:id="rId24"/>
    <p:sldId id="282" r:id="rId2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422C16"/>
    <a:srgbClr val="0C788E"/>
    <a:srgbClr val="025198"/>
    <a:srgbClr val="000099"/>
    <a:srgbClr val="1C1C1C"/>
    <a:srgbClr val="3366FF"/>
    <a:srgbClr val="FFE69F"/>
    <a:srgbClr val="2211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17" autoAdjust="0"/>
    <p:restoredTop sz="91014" autoAdjust="0"/>
  </p:normalViewPr>
  <p:slideViewPr>
    <p:cSldViewPr>
      <p:cViewPr>
        <p:scale>
          <a:sx n="84" d="100"/>
          <a:sy n="84" d="100"/>
        </p:scale>
        <p:origin x="-145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CA23C0-C748-487E-AF46-D303ACC45412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BC6E0-1A31-49B2-A4D0-EB38308B566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BC6E0-1A31-49B2-A4D0-EB38308B566B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BC6E0-1A31-49B2-A4D0-EB38308B566B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BC6E0-1A31-49B2-A4D0-EB38308B566B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BC6E0-1A31-49B2-A4D0-EB38308B566B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BC6E0-1A31-49B2-A4D0-EB38308B566B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BC6E0-1A31-49B2-A4D0-EB38308B566B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BC6E0-1A31-49B2-A4D0-EB38308B566B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BC6E0-1A31-49B2-A4D0-EB38308B566B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BC6E0-1A31-49B2-A4D0-EB38308B566B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BC6E0-1A31-49B2-A4D0-EB38308B566B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B30C6B-89C7-4A65-9506-CCF1BE2F075D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="" xmlns:p14="http://schemas.microsoft.com/office/powerpoint/2010/main" val="189071309"/>
      </p:ext>
    </p:extLst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8FC21B-32B5-4D1A-9F58-FC8ABBF74720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="" xmlns:p14="http://schemas.microsoft.com/office/powerpoint/2010/main" val="4164785411"/>
      </p:ext>
    </p:extLst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27E27F-E60B-41AA-8A9C-CB73338002E1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="" xmlns:p14="http://schemas.microsoft.com/office/powerpoint/2010/main" val="1241633685"/>
      </p:ext>
    </p:extLst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CF91F0-B7E8-4EE5-8E1F-F247EE9F6314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="" xmlns:p14="http://schemas.microsoft.com/office/powerpoint/2010/main" val="2157545679"/>
      </p:ext>
    </p:extLst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4EF708-BE1F-411C-9044-9289A8C1F041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="" xmlns:p14="http://schemas.microsoft.com/office/powerpoint/2010/main" val="1401307109"/>
      </p:ext>
    </p:extLst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F9E604-2EDB-4A24-994C-567458B0D04C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="" xmlns:p14="http://schemas.microsoft.com/office/powerpoint/2010/main" val="974801583"/>
      </p:ext>
    </p:extLst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396580-4249-443D-B2A5-68DD6B9AC93C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="" xmlns:p14="http://schemas.microsoft.com/office/powerpoint/2010/main" val="2376290953"/>
      </p:ext>
    </p:extLst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547452-78F6-441E-9E3E-1F849C766716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="" xmlns:p14="http://schemas.microsoft.com/office/powerpoint/2010/main" val="3254253299"/>
      </p:ext>
    </p:extLst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DB4747-AE09-4EC6-9CDD-43938444352B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="" xmlns:p14="http://schemas.microsoft.com/office/powerpoint/2010/main" val="1048581220"/>
      </p:ext>
    </p:extLst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804780-2951-48DB-B532-9D0ED6127F4D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="" xmlns:p14="http://schemas.microsoft.com/office/powerpoint/2010/main" val="2212096874"/>
      </p:ext>
    </p:extLst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3708F9-4DAE-40CB-8491-B5F61F88356C}" type="slidenum">
              <a:rPr lang="es-ES" altLang="ru-RU"/>
              <a:pPr/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="" xmlns:p14="http://schemas.microsoft.com/office/powerpoint/2010/main" val="862107457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modificar el estilo de texto del patrón</a:t>
            </a:r>
          </a:p>
          <a:p>
            <a:pPr lvl="1"/>
            <a:r>
              <a:rPr lang="es-ES" altLang="ru-RU" smtClean="0"/>
              <a:t>Segundo nivel</a:t>
            </a:r>
          </a:p>
          <a:p>
            <a:pPr lvl="2"/>
            <a:r>
              <a:rPr lang="es-ES" altLang="ru-RU" smtClean="0"/>
              <a:t>Tercer nivel</a:t>
            </a:r>
          </a:p>
          <a:p>
            <a:pPr lvl="3"/>
            <a:r>
              <a:rPr lang="es-ES" altLang="ru-RU" smtClean="0"/>
              <a:t>Cuarto nivel</a:t>
            </a:r>
          </a:p>
          <a:p>
            <a:pPr lvl="4"/>
            <a:r>
              <a:rPr lang="es-ES" altLang="ru-RU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296F820D-BB11-41B1-A236-6AA35E686ACA}" type="slidenum">
              <a:rPr lang="es-ES" altLang="ru-RU"/>
              <a:pPr/>
              <a:t>‹#›</a:t>
            </a:fld>
            <a:endParaRPr lang="es-E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357166"/>
            <a:ext cx="8572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 учреждение детский сад № 43 «Яблонька» г. Белгорода</a:t>
            </a:r>
            <a:endParaRPr lang="ru-RU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1428736"/>
            <a:ext cx="7643866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Долгосрочный проект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 В мире профессий»</a:t>
            </a:r>
            <a:endParaRPr lang="ru-RU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accent3">
                  <a:lumMod val="8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accent3">
                  <a:lumMod val="8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Подготовила воспитатель:</a:t>
            </a:r>
          </a:p>
          <a:p>
            <a:pPr algn="r"/>
            <a:r>
              <a:rPr lang="ru-RU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Клавкина С.В.,</a:t>
            </a:r>
          </a:p>
          <a:p>
            <a:pPr algn="r"/>
            <a:endParaRPr lang="ru-RU" b="1" dirty="0" smtClean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Белгород, 2024</a:t>
            </a:r>
          </a:p>
        </p:txBody>
      </p:sp>
      <p:pic>
        <p:nvPicPr>
          <p:cNvPr id="6" name="Рисунок 5" descr="C:\Users\SONY\YandexDisk\Скриншоты\2024-05-20_01-38-35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57826"/>
            <a:ext cx="1500166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4282" y="142852"/>
            <a:ext cx="8786874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</a:p>
          <a:p>
            <a:pPr algn="ctr"/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В настоящее время очень актуальна тема ранней профориентации детей дошкольного возраста. Ознакомление дошкольников с миром профессий – важный этап в процессе профессионального самоопределения личности. Знакомство детей с трудом взрослых – это не только средство формирования системных знаний о профессиональной деятельности людей, но и  приобретение детьми опыта общения как со взрослыми , так и с детьми. 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Одна из основных задач дошкольного образования – формирование у дошкольников первоначальных знаний о профессиях и положительного отношения к труду и профессиональному миру в процессе совместной и самостоятельной деятельности детей.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По данной тематике имеется множество различных технологий, разработок и методических рекомендаций. Наш детский сад уделяет большое внимание ранней профориентации дошкольников. Эта тема занимает одно из приоритетных направлений. В подготовительной группе был реализован  долгосрочный проект «В мире профессий».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071934" y="142853"/>
            <a:ext cx="507206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142852"/>
            <a:ext cx="7416824" cy="914400"/>
          </a:xfrm>
          <a:prstGeom prst="rect">
            <a:avLst/>
          </a:prstGeom>
          <a:solidFill>
            <a:schemeClr val="bg1"/>
          </a:solidFill>
          <a:ln w="38100"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создание условий для формирования первоначальных представлений о профессиях.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1571612"/>
            <a:ext cx="8247860" cy="728630"/>
          </a:xfrm>
          <a:prstGeom prst="rect">
            <a:avLst/>
          </a:prstGeom>
          <a:solidFill>
            <a:schemeClr val="bg1"/>
          </a:solidFill>
          <a:ln w="38100"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Создать </a:t>
            </a:r>
            <a:r>
              <a:rPr lang="ru-RU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предметно-пространственную среду для развития интереса к различным видам труда</a:t>
            </a:r>
            <a:r>
              <a:rPr lang="ru-RU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buFont typeface="Wingdings" pitchFamily="2" charset="2"/>
              <a:buChar char="§"/>
            </a:pPr>
            <a:endParaRPr lang="ru-RU" b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Font typeface="Wingdings" pitchFamily="2" charset="2"/>
              <a:buChar char="§"/>
            </a:pPr>
            <a:endParaRPr lang="ru-RU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3357562"/>
            <a:ext cx="8215370" cy="785818"/>
          </a:xfrm>
          <a:prstGeom prst="rect">
            <a:avLst/>
          </a:prstGeom>
          <a:solidFill>
            <a:schemeClr val="bg1"/>
          </a:solidFill>
          <a:ln w="38100"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Обеспечить </a:t>
            </a:r>
            <a:r>
              <a:rPr lang="ru-RU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начальные и максимально разнообразные представления детей о профессиях.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4286256"/>
            <a:ext cx="8286808" cy="928694"/>
          </a:xfrm>
          <a:prstGeom prst="rect">
            <a:avLst/>
          </a:prstGeom>
          <a:solidFill>
            <a:schemeClr val="bg1"/>
          </a:solidFill>
          <a:ln w="38100"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Расширить </a:t>
            </a:r>
            <a:r>
              <a:rPr lang="ru-RU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закрепить  накопленные  знания, обогатить кругозор детей о </a:t>
            </a:r>
            <a:r>
              <a:rPr lang="ru-RU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профессиях</a:t>
            </a:r>
            <a:r>
              <a:rPr lang="ru-RU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эмоционально-положительное, бережное  отношение </a:t>
            </a:r>
            <a:r>
              <a:rPr lang="ru-RU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труду.</a:t>
            </a:r>
            <a:endParaRPr lang="ru-RU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86050" y="1071546"/>
            <a:ext cx="29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0034" y="2428868"/>
            <a:ext cx="8215370" cy="785818"/>
          </a:xfrm>
          <a:prstGeom prst="rect">
            <a:avLst/>
          </a:prstGeom>
          <a:solidFill>
            <a:schemeClr val="bg1"/>
          </a:solidFill>
          <a:ln w="38100"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1" algn="ctr"/>
            <a:r>
              <a:rPr lang="ru-RU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Привлечь </a:t>
            </a:r>
            <a:r>
              <a:rPr lang="ru-RU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 детей к особенностям профессионального мира взрослых.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071934" y="142853"/>
            <a:ext cx="507206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42852"/>
            <a:ext cx="87154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Реализация проекта «В мире профессий» проводилась через организацию различных видов деятельности детей и взрослых. Хочу поделиться  наиболее эффективными и интересными воспитательно-образовательными методами, приемами и формами работы по расширению знаний дошкольников о мире профессий. 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В группе была создана РППС, включающая в себя разнообразный дидактический материал, атрибуты для сюжетно-ролевых игр, разработано многофункциональное  пособие «Город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Мастерславль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», о котором будет рассказано более подробно.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SONY\Downloads\IMG_300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2571744"/>
            <a:ext cx="235745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SONY\Downloads\IMG_33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2571744"/>
            <a:ext cx="2286016" cy="2143140"/>
          </a:xfrm>
          <a:prstGeom prst="rect">
            <a:avLst/>
          </a:prstGeom>
          <a:noFill/>
        </p:spPr>
      </p:pic>
      <p:pic>
        <p:nvPicPr>
          <p:cNvPr id="2050" name="Picture 2" descr="C:\Users\SONY\Downloads\IMG_2787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2428868"/>
            <a:ext cx="4000528" cy="272108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SONY\Downloads\IMG_49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28604"/>
            <a:ext cx="3643306" cy="2286015"/>
          </a:xfrm>
          <a:prstGeom prst="rect">
            <a:avLst/>
          </a:prstGeom>
          <a:noFill/>
        </p:spPr>
      </p:pic>
      <p:pic>
        <p:nvPicPr>
          <p:cNvPr id="7" name="Рисунок 6" descr="C:\Users\SONY\Downloads\IMG_492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500042"/>
            <a:ext cx="3463925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2571736" y="0"/>
            <a:ext cx="39372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Дидактические игры и пособия: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3" descr="C:\Users\SONY\Downloads\IMG_49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3000372"/>
            <a:ext cx="3643338" cy="2000264"/>
          </a:xfrm>
          <a:prstGeom prst="rect">
            <a:avLst/>
          </a:prstGeom>
          <a:noFill/>
        </p:spPr>
      </p:pic>
      <p:pic>
        <p:nvPicPr>
          <p:cNvPr id="11" name="Picture 2" descr="C:\Users\SONY\Downloads\IMG_496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3000372"/>
            <a:ext cx="3643338" cy="200026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85720" y="2643182"/>
            <a:ext cx="3921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Лото «Кому что нужно для работы»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43438" y="2643182"/>
            <a:ext cx="4125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Круги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Луллия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«Подбери инструмент»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34" y="4929198"/>
            <a:ext cx="3146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Пазлы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«В мире профессий»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43504" y="4929198"/>
            <a:ext cx="3630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Альбом «Профессии родителей»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SONY\Downloads\IMG_33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286124"/>
            <a:ext cx="2643206" cy="1643074"/>
          </a:xfrm>
          <a:prstGeom prst="rect">
            <a:avLst/>
          </a:prstGeom>
          <a:noFill/>
        </p:spPr>
      </p:pic>
      <p:pic>
        <p:nvPicPr>
          <p:cNvPr id="2050" name="Picture 2" descr="C:\Users\SONY\Downloads\IMG_49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3214686"/>
            <a:ext cx="2214578" cy="1857388"/>
          </a:xfrm>
          <a:prstGeom prst="rect">
            <a:avLst/>
          </a:prstGeom>
          <a:noFill/>
        </p:spPr>
      </p:pic>
      <p:pic>
        <p:nvPicPr>
          <p:cNvPr id="4" name="Рисунок 3" descr="C:\Users\SONY\Downloads\IMG_479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857232"/>
            <a:ext cx="257176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SONY\Downloads\IMG_277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884" y="928670"/>
            <a:ext cx="2643206" cy="1857388"/>
          </a:xfrm>
          <a:prstGeom prst="rect">
            <a:avLst/>
          </a:prstGeom>
          <a:noFill/>
        </p:spPr>
      </p:pic>
      <p:pic>
        <p:nvPicPr>
          <p:cNvPr id="2052" name="Picture 4" descr="C:\Users\SONY\Downloads\IMG_495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60" y="3214686"/>
            <a:ext cx="2571768" cy="1643074"/>
          </a:xfrm>
          <a:prstGeom prst="rect">
            <a:avLst/>
          </a:prstGeom>
          <a:noFill/>
        </p:spPr>
      </p:pic>
      <p:pic>
        <p:nvPicPr>
          <p:cNvPr id="2053" name="Picture 5" descr="C:\Users\SONY\Downloads\IMG_277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71802" y="857232"/>
            <a:ext cx="2428892" cy="1865849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643174" y="142852"/>
            <a:ext cx="29927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Сюжетно-ролевые игры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85984" y="2786058"/>
            <a:ext cx="3273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Мобильные ширмы и атрибуты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28926" y="142852"/>
            <a:ext cx="34426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Технология «Гость группы»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SONY\Downloads\IMG_0239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571480"/>
            <a:ext cx="3143240" cy="2428892"/>
          </a:xfrm>
          <a:prstGeom prst="rect">
            <a:avLst/>
          </a:prstGeom>
          <a:noFill/>
        </p:spPr>
      </p:pic>
      <p:pic>
        <p:nvPicPr>
          <p:cNvPr id="5123" name="Picture 3" descr="C:\Users\SONY\Downloads\7cab187f-ddd3-4f87-8ae9-6a97da627a6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500042"/>
            <a:ext cx="3143272" cy="2500330"/>
          </a:xfrm>
          <a:prstGeom prst="rect">
            <a:avLst/>
          </a:prstGeom>
          <a:noFill/>
        </p:spPr>
      </p:pic>
      <p:pic>
        <p:nvPicPr>
          <p:cNvPr id="5124" name="Picture 4" descr="C:\Users\SONY\Downloads\61141055-c9a4-494d-918e-f5691607bec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3000372"/>
            <a:ext cx="3357586" cy="221457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28596" y="3071810"/>
            <a:ext cx="1716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«Парикмахер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86644" y="3071810"/>
            <a:ext cx="13163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«Учитель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14744" y="2500306"/>
            <a:ext cx="1520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«Медсестра»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57554" y="357166"/>
            <a:ext cx="26522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«Тур выходного дня»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5786" y="4429132"/>
            <a:ext cx="31829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библиотеку. Знакомство с  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профессией – библиотекарь.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86314" y="4214818"/>
            <a:ext cx="422917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художественный музей. Знакомство 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профессией –  младший научный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сотрудник-экскурсовод.</a:t>
            </a:r>
          </a:p>
        </p:txBody>
      </p:sp>
      <p:pic>
        <p:nvPicPr>
          <p:cNvPr id="1027" name="Picture 3" descr="C:\Users\SONY\Downloads\photo-output (19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286280" cy="3357586"/>
          </a:xfrm>
          <a:prstGeom prst="rect">
            <a:avLst/>
          </a:prstGeom>
          <a:noFill/>
        </p:spPr>
      </p:pic>
      <p:pic>
        <p:nvPicPr>
          <p:cNvPr id="1028" name="Picture 4" descr="C:\Users\SONY\Downloads\photo-output (13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785794"/>
            <a:ext cx="3800858" cy="342902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43306" y="214290"/>
            <a:ext cx="19846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«Клубный час»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SONY\Downloads\IMG_16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7166"/>
            <a:ext cx="3143272" cy="2071702"/>
          </a:xfrm>
          <a:prstGeom prst="rect">
            <a:avLst/>
          </a:prstGeom>
          <a:noFill/>
        </p:spPr>
      </p:pic>
      <p:pic>
        <p:nvPicPr>
          <p:cNvPr id="7171" name="Picture 3" descr="C:\Users\SONY\Downloads\IMG_509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1071546"/>
            <a:ext cx="4000496" cy="2643206"/>
          </a:xfrm>
          <a:prstGeom prst="rect">
            <a:avLst/>
          </a:prstGeom>
          <a:noFill/>
        </p:spPr>
      </p:pic>
      <p:pic>
        <p:nvPicPr>
          <p:cNvPr id="7172" name="Picture 4" descr="C:\Users\SONY\Downloads\IMG_509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928934"/>
            <a:ext cx="3643338" cy="200026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929322" y="3786190"/>
            <a:ext cx="1350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«Лаборант»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71604" y="4929198"/>
            <a:ext cx="1428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«Официант»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14414" y="2428868"/>
            <a:ext cx="2196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«Оператор - кассир»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72000" y="214290"/>
            <a:ext cx="40902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Многофункциональное пособие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«Город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Мастерславль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SONY\Downloads\IMG_31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14290"/>
            <a:ext cx="3793317" cy="5000636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4214810" y="1355040"/>
            <a:ext cx="4429124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6302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нашей группе было изготовлено многофункциональное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пособие «Город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Мастерславль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», которое можно использовать как наглядно-демонстрационный материал для образовательной деятельности, так и для  дидактических и сюжетно-ролевых игр.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214290"/>
            <a:ext cx="86439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3">
                    <a:lumMod val="95000"/>
                  </a:schemeClr>
                </a:solidFill>
              </a:rPr>
              <a:t>     </a:t>
            </a:r>
            <a:r>
              <a:rPr lang="ru-RU" sz="2000" dirty="0" smtClean="0">
                <a:solidFill>
                  <a:schemeClr val="accent3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комплект игрового пособия входят два полотна, размером 1,50х75 см, .  </a:t>
            </a:r>
            <a:endParaRPr lang="ru-RU" sz="2000" dirty="0">
              <a:solidFill>
                <a:schemeClr val="accent3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571480"/>
            <a:ext cx="87868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dirty="0" smtClean="0">
                <a:solidFill>
                  <a:schemeClr val="accent3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К нему прилагается коробка с атрибутами на липучках: орудия, результаты труда, люди профессий.</a:t>
            </a:r>
            <a:endParaRPr lang="ru-RU" sz="2000" dirty="0">
              <a:solidFill>
                <a:schemeClr val="accent3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SONY\Downloads\IMG_325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357298"/>
            <a:ext cx="321471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SONY\Downloads\IMG_326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357298"/>
            <a:ext cx="335758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SONY\Downloads\IMG_48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643314"/>
            <a:ext cx="4429124" cy="3000396"/>
          </a:xfrm>
          <a:prstGeom prst="rect">
            <a:avLst/>
          </a:prstGeom>
          <a:noFill/>
        </p:spPr>
      </p:pic>
      <p:pic>
        <p:nvPicPr>
          <p:cNvPr id="7171" name="Picture 3" descr="C:\Users\SONY\Downloads\IMG_48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643314"/>
            <a:ext cx="4786314" cy="300039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786050" y="214290"/>
            <a:ext cx="386103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SONY\Downloads\IMG_48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857232"/>
            <a:ext cx="4000528" cy="4214842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224173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«Город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Мастерславль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 рекомендуется для использования с детьми от 4-х лет. Играть можно как с одним ребёнком, так и с группой или подгруппами детей.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9394" name="Picture 2" descr="C:\Users\SONY\Downloads\IMG_60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857232"/>
            <a:ext cx="4572032" cy="414340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ONY\Downloads\IMG_48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00174"/>
            <a:ext cx="3071834" cy="185738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7154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К изготовлению пособия были привлечены родители и воспитанники группы. Детям было предложено придумать «Город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Мастерславль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». С детьми обсуждалось, какие профессии им интересны. Учитывая пожелания воспитанников были изготовлены бумажные трафареты объектов и вместе с детьми  создан проект макета «Город 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Мастерславль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SONY\Downloads\IMG_48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428736"/>
            <a:ext cx="3286148" cy="1928826"/>
          </a:xfrm>
          <a:prstGeom prst="rect">
            <a:avLst/>
          </a:prstGeom>
          <a:noFill/>
        </p:spPr>
      </p:pic>
      <p:pic>
        <p:nvPicPr>
          <p:cNvPr id="7" name="Picture 2" descr="C:\Users\SONY\Downloads\IMG_48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3429000"/>
            <a:ext cx="3214678" cy="1857388"/>
          </a:xfrm>
          <a:prstGeom prst="rect">
            <a:avLst/>
          </a:prstGeom>
          <a:noFill/>
        </p:spPr>
      </p:pic>
      <p:pic>
        <p:nvPicPr>
          <p:cNvPr id="8" name="Picture 2" descr="C:\Users\SONY\Downloads\IMG_48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3429000"/>
            <a:ext cx="3214710" cy="185738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42910" y="214290"/>
            <a:ext cx="7715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Потом бумажные трафареты объектов были переведены на жёсткий фетр. Фетр был выбран для того, чтобы дети могли крепить атрибуты на липучках в любом месте и количестве. Макеты пришиты или приклеены к полотну. </a:t>
            </a:r>
            <a:endParaRPr lang="ru-RU" dirty="0"/>
          </a:p>
        </p:txBody>
      </p:sp>
      <p:pic>
        <p:nvPicPr>
          <p:cNvPr id="6" name="Picture 4" descr="C:\Users\SONY\Downloads\IMG_36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643050"/>
            <a:ext cx="7929618" cy="350046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131840"/>
            <a:ext cx="857252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9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Пособие просто в применении, увлекательно и содержит множество вариантов использования:</a:t>
            </a:r>
          </a:p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9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SONY\Downloads\IMG_344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714488"/>
            <a:ext cx="8358246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0" y="714356"/>
            <a:ext cx="85010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accent3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 Это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наглядно-демонстрационное пособие </a:t>
            </a:r>
            <a:r>
              <a:rPr lang="ru-RU" sz="2000" dirty="0" smtClean="0">
                <a:solidFill>
                  <a:schemeClr val="accent3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ОД, чтобы познакомить дошкольников с миром профессий, орудиями, результатами труда, местом работы.</a:t>
            </a:r>
            <a:endParaRPr lang="ru-RU" sz="2000" dirty="0">
              <a:solidFill>
                <a:schemeClr val="accent3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ONY\Downloads\IMG_48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42852"/>
            <a:ext cx="3214678" cy="2248765"/>
          </a:xfrm>
          <a:prstGeom prst="rect">
            <a:avLst/>
          </a:prstGeom>
          <a:noFill/>
        </p:spPr>
      </p:pic>
      <p:pic>
        <p:nvPicPr>
          <p:cNvPr id="5" name="Picture 2" descr="C:\Users\SONY\Downloads\IMG_48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57166"/>
            <a:ext cx="3643306" cy="3643338"/>
          </a:xfrm>
          <a:prstGeom prst="rect">
            <a:avLst/>
          </a:prstGeom>
          <a:noFill/>
        </p:spPr>
      </p:pic>
      <p:pic>
        <p:nvPicPr>
          <p:cNvPr id="6" name="Picture 3" descr="C:\Users\SONY\Downloads\IMG_488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2571744"/>
            <a:ext cx="3143272" cy="264320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642910" y="153888"/>
            <a:ext cx="778674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ru-RU" sz="2000" b="1" dirty="0" smtClean="0">
                <a:solidFill>
                  <a:schemeClr val="accent3">
                    <a:lumMod val="9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Это 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дидактические игры </a:t>
            </a:r>
            <a:r>
              <a:rPr lang="ru-RU" sz="2000" dirty="0" smtClean="0">
                <a:solidFill>
                  <a:schemeClr val="accent3">
                    <a:lumMod val="9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закрепления знаний о профессиях: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«Кто где работает?»</a:t>
            </a:r>
            <a:endParaRPr lang="ru-RU" sz="2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9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9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уточнить представления детей о том, где работают люди разных профессий, как называется их рабочее место.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9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SONY\Downloads\IMG_36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500174"/>
            <a:ext cx="4071966" cy="3786190"/>
          </a:xfrm>
          <a:prstGeom prst="rect">
            <a:avLst/>
          </a:prstGeom>
          <a:noFill/>
        </p:spPr>
      </p:pic>
      <p:pic>
        <p:nvPicPr>
          <p:cNvPr id="2051" name="Picture 3" descr="C:\Users\SONY\Downloads\IMG_36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500174"/>
            <a:ext cx="4094535" cy="378621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357554" y="142852"/>
            <a:ext cx="242688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«Кому что нужно?»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714348" y="571480"/>
            <a:ext cx="751942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solidFill>
                  <a:schemeClr val="accent3">
                    <a:lumMod val="9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9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учить соотносить орудия труда с профессией людей; называть соответствующие профессии, предметы, их назначение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9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9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2" name="Picture 4" descr="C:\Users\SONY\Downloads\IMG_36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285861"/>
            <a:ext cx="8786874" cy="385765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2214546" y="0"/>
            <a:ext cx="47025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«Кто больше, расскажет о профессии»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571472" y="428604"/>
            <a:ext cx="814393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solidFill>
                  <a:schemeClr val="accent3">
                    <a:lumMod val="9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9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соотносить действия людей и орудия труда  с их профессией.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9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SONY\Downloads\IMG_3629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785794"/>
            <a:ext cx="7358114" cy="442915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285728"/>
            <a:ext cx="82153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«Чего (кого) не стало?»</a:t>
            </a:r>
          </a:p>
          <a:p>
            <a:pPr algn="ctr"/>
            <a:r>
              <a:rPr lang="ru-RU" sz="2000" dirty="0" smtClean="0">
                <a:solidFill>
                  <a:schemeClr val="accent3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 закреплять знания детей о профессии, развивать внимание.</a:t>
            </a:r>
            <a:endParaRPr lang="ru-RU" sz="2000" dirty="0">
              <a:solidFill>
                <a:schemeClr val="accent3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SONY\Downloads\IMG_36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000108"/>
            <a:ext cx="6215106" cy="414340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868" y="142852"/>
            <a:ext cx="20070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«Что лишнее?»</a:t>
            </a:r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SONY\Downloads\IMG_36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857232"/>
            <a:ext cx="5929354" cy="435771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42860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</a:t>
            </a:r>
            <a:r>
              <a:rPr lang="ru-RU" sz="2000" dirty="0" smtClean="0">
                <a:solidFill>
                  <a:schemeClr val="accent3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 закреплять знания об орудиях, результатах труда в соответствии с профессией. </a:t>
            </a:r>
            <a:endParaRPr lang="ru-RU" sz="2000" dirty="0">
              <a:solidFill>
                <a:schemeClr val="accent3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786050" y="214290"/>
            <a:ext cx="386103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«Кто быстрее?»   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571480"/>
            <a:ext cx="83582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smtClean="0">
                <a:solidFill>
                  <a:schemeClr val="accent3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 учить детей играть командами (кто правильно, быстрее выполнит задание), группировать орудия труда  по их свойствам и принадлежностям к профессии, развивать внимание, логическое мышление.</a:t>
            </a:r>
            <a:endParaRPr lang="ru-RU" sz="2000" dirty="0">
              <a:solidFill>
                <a:schemeClr val="accent3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SONY\Downloads\IMG_36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571612"/>
            <a:ext cx="7429552" cy="364333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SONY\Downloads\IMG_2830 (2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2500306"/>
            <a:ext cx="4143404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42844" y="214290"/>
            <a:ext cx="8786874" cy="320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180975" algn="just" eaLnBrk="1" hangingPunct="1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 «В мире профессий» реализовал поставленные задачи. Результаты свидетельствуют о позитивных изменениях в представлениях детей о труде взрослых,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дети проявили большой интерес к миру профессий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(знание о конкретных трудовых процессах, понимание ценности труда людей разных профессий, умение переносить знания о содержании и структуре труда взрослых на собственную игровую деятельность, понимание значимости своего труда). В ходе реализации проекта ярко проявилась такая форма работы, как совместная, партнерская деятельность воспитателей, детей и родителей.</a:t>
            </a:r>
          </a:p>
          <a:p>
            <a:pPr lvl="0" indent="180975" algn="ctr" eaLnBrk="1" hangingPunct="1"/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180975" algn="just" eaLnBrk="1" hangingPunct="1"/>
            <a:endParaRPr lang="ru-RU" sz="2000" dirty="0" smtClean="0">
              <a:solidFill>
                <a:schemeClr val="accent3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180975" algn="just" eaLnBrk="1" hangingPunct="1"/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9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2844" y="2428868"/>
            <a:ext cx="4572000" cy="261610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180975" algn="ctr" eaLnBrk="1" hangingPunct="1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Вывод: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Правильно подобранные и своевременно представленные детям наглядные средства,   современные технологии «Гость группы», «Тур выходного дня» и другие помогают расширить кругозор, конкретизировать формирующиеся и накопленные знания о профессиях. 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68313" y="1773238"/>
            <a:ext cx="8229600" cy="1143000"/>
          </a:xfrm>
        </p:spPr>
        <p:txBody>
          <a:bodyPr/>
          <a:lstStyle/>
          <a:p>
            <a:r>
              <a:rPr lang="ru-RU" alt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4806</TotalTime>
  <Words>908</Words>
  <Application>Microsoft Office PowerPoint</Application>
  <PresentationFormat>Экран (4:3)</PresentationFormat>
  <Paragraphs>90</Paragraphs>
  <Slides>24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Diseño predeterminado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Спасибо за внимание!</vt:lpstr>
    </vt:vector>
  </TitlesOfParts>
  <Company>МБДОУ д/с № 43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Профессии</dc:title>
  <dc:subject>ССИТ</dc:subject>
  <dc:creator>МБДОУ д/с 43 Светлана</dc:creator>
  <cp:lastModifiedBy>SONY</cp:lastModifiedBy>
  <cp:revision>691</cp:revision>
  <dcterms:created xsi:type="dcterms:W3CDTF">2010-05-23T14:28:12Z</dcterms:created>
  <dcterms:modified xsi:type="dcterms:W3CDTF">2024-10-08T19:11:55Z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4836054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