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73" r:id="rId3"/>
    <p:sldId id="275" r:id="rId4"/>
    <p:sldId id="277" r:id="rId5"/>
    <p:sldId id="274" r:id="rId6"/>
    <p:sldId id="276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90" r:id="rId19"/>
    <p:sldId id="289" r:id="rId2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65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05ED711B-EBF4-4E0E-A1EC-D0C0E8C0DAFD}" type="datetimeFigureOut">
              <a:rPr lang="ru-RU" smtClean="0"/>
              <a:pPr/>
              <a:t>10.12.2025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606CF818-3B8F-405D-A252-F0026BA762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8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1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5736" y="486920"/>
            <a:ext cx="4796689" cy="4245069"/>
          </a:xfrm>
          <a:prstGeom prst="ellipse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05979"/>
            <a:ext cx="829126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19256" cy="3531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2" name="Рамка 11"/>
          <p:cNvSpPr/>
          <p:nvPr userDrawn="1"/>
        </p:nvSpPr>
        <p:spPr>
          <a:xfrm>
            <a:off x="0" y="0"/>
            <a:ext cx="9144000" cy="5143500"/>
          </a:xfrm>
          <a:prstGeom prst="frame">
            <a:avLst>
              <a:gd name="adj1" fmla="val 308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relaxedInset"/>
            </a:sp3d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25760" y="1419622"/>
            <a:ext cx="7056784" cy="1296144"/>
          </a:xfrm>
        </p:spPr>
        <p:txBody>
          <a:bodyPr>
            <a:prstTxWarp prst="textPlain">
              <a:avLst>
                <a:gd name="adj" fmla="val 49650"/>
              </a:avLst>
            </a:prstTxWarp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/>
            <a:r>
              <a:rPr lang="ru-RU" sz="4000" b="1" i="1" dirty="0">
                <a:solidFill>
                  <a:srgbClr val="FF0000"/>
                </a:solidFill>
                <a:latin typeface="Times New Roman"/>
                <a:ea typeface="Times New Roman"/>
              </a:rPr>
              <a:t>«На землю сходит светлый праздник Пасхи</a:t>
            </a:r>
            <a:r>
              <a:rPr lang="ru-RU" sz="4000" b="1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!»</a:t>
            </a:r>
            <a:r>
              <a:rPr lang="ru-RU" sz="41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792" y="4011910"/>
            <a:ext cx="3744416" cy="723166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>
              <a:spcBef>
                <a:spcPts val="0"/>
              </a:spcBef>
            </a:pPr>
            <a:r>
              <a:rPr lang="ru-RU" sz="1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– разработчик:</a:t>
            </a:r>
          </a:p>
          <a:p>
            <a:pPr lvl="0">
              <a:spcBef>
                <a:spcPts val="0"/>
              </a:spcBef>
            </a:pPr>
            <a:r>
              <a:rPr lang="ru-RU" sz="1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Морозова О.Г. </a:t>
            </a:r>
          </a:p>
          <a:p>
            <a:endParaRPr lang="ru-RU" sz="11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596335" y="2427735"/>
            <a:ext cx="1246181" cy="2505314"/>
          </a:xfrm>
          <a:prstGeom prst="rect">
            <a:avLst/>
          </a:prstGeom>
          <a:noFill/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9511" y="2310918"/>
            <a:ext cx="2016224" cy="26882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552" y="339502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600" b="1" spc="-1" dirty="0" err="1">
                <a:solidFill>
                  <a:prstClr val="black"/>
                </a:solidFill>
                <a:latin typeface="Times New Roman"/>
                <a:ea typeface="Times New Roman"/>
              </a:rPr>
              <a:t>Муниципальное</a:t>
            </a:r>
            <a:r>
              <a:rPr lang="en-US" sz="1600" b="1" spc="-1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1600" b="1" spc="-1" dirty="0" err="1">
                <a:solidFill>
                  <a:prstClr val="black"/>
                </a:solidFill>
                <a:latin typeface="Times New Roman"/>
                <a:ea typeface="Times New Roman"/>
              </a:rPr>
              <a:t>бюджетное</a:t>
            </a:r>
            <a:r>
              <a:rPr lang="en-US" sz="1600" b="1" spc="-1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1600" b="1" spc="-1" dirty="0" err="1">
                <a:solidFill>
                  <a:prstClr val="black"/>
                </a:solidFill>
                <a:latin typeface="Times New Roman"/>
                <a:ea typeface="Times New Roman"/>
              </a:rPr>
              <a:t>дошкольное</a:t>
            </a:r>
            <a:r>
              <a:rPr lang="en-US" sz="1600" b="1" spc="-1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1600" b="1" spc="-1" dirty="0" err="1">
                <a:solidFill>
                  <a:prstClr val="black"/>
                </a:solidFill>
                <a:latin typeface="Times New Roman"/>
                <a:ea typeface="Times New Roman"/>
              </a:rPr>
              <a:t>образовательное</a:t>
            </a:r>
            <a:r>
              <a:rPr lang="en-US" sz="1600" b="1" spc="-1" dirty="0">
                <a:solidFill>
                  <a:prstClr val="black"/>
                </a:solidFill>
                <a:latin typeface="Times New Roman"/>
                <a:ea typeface="Times New Roman"/>
              </a:rPr>
              <a:t>  </a:t>
            </a:r>
            <a:r>
              <a:rPr lang="en-US" sz="1600" b="1" spc="-1" dirty="0" err="1">
                <a:solidFill>
                  <a:prstClr val="black"/>
                </a:solidFill>
                <a:latin typeface="Times New Roman"/>
                <a:ea typeface="Times New Roman"/>
              </a:rPr>
              <a:t>учреждение</a:t>
            </a:r>
            <a:endParaRPr lang="ru-RU" sz="1600" b="1" spc="-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ru-RU" sz="1600" b="1" spc="-1" dirty="0">
                <a:solidFill>
                  <a:prstClr val="black"/>
                </a:solidFill>
                <a:latin typeface="Times New Roman"/>
              </a:rPr>
              <a:t>«</a:t>
            </a:r>
            <a:r>
              <a:rPr lang="ru-RU" sz="1600" b="1" spc="-1" dirty="0" err="1">
                <a:solidFill>
                  <a:prstClr val="black"/>
                </a:solidFill>
                <a:latin typeface="Times New Roman"/>
              </a:rPr>
              <a:t>Чернухинский</a:t>
            </a:r>
            <a:r>
              <a:rPr lang="ru-RU" sz="1600" b="1" spc="-1" dirty="0">
                <a:solidFill>
                  <a:prstClr val="black"/>
                </a:solidFill>
                <a:latin typeface="Times New Roman"/>
              </a:rPr>
              <a:t> детский сад № 16»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05067" y="2872706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8064A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в разновозрастной группе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7243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205979"/>
            <a:ext cx="4968552" cy="85725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987574"/>
            <a:ext cx="849694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340">
              <a:spcAft>
                <a:spcPts val="0"/>
              </a:spcAft>
            </a:pPr>
            <a:r>
              <a:rPr lang="ru-RU" sz="140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Мы живем в веке огромного технологического прогресса и в погоне за новыми возможностями, теряем самое главное, мы забываем свои обычаи и традиции, свое прошлое. А как сказал Михаил Ломоносов: «Народ, не знающий своего прошлого, не имеет будущего».</a:t>
            </a:r>
            <a:endParaRPr lang="ru-RU" sz="1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180340">
              <a:spcAft>
                <a:spcPts val="0"/>
              </a:spcAft>
            </a:pPr>
            <a:r>
              <a:rPr lang="ru-RU" sz="140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Мы обучаем наших детей практически с пеленок пользоваться всевозможными гаджетами, и вместо совместных прогулок и бесед просто даём в руки  малышу планшет, телефон или сажаем перед телевизором. И так изо дня в день, из года в год. И  вот ребенок уже вырос и, естественно, ему уже совсем неинтересны совместные с родителями праздники и вообще что-либо совместное. Его вообще уже ничего не интересует, кроме виртуальных игр и виртуального общения. Это страшно, но всё еще можно исправить. Мы можем учить своих детей чему угодно, но они впитают в себя наш пример, наше поведение и культуру. И пока мы, родители (мамы и  папы, бабушки и  дедушки) уважаем, чтим и соблюдаем наши обычаи и традиции, историю своей Родины, наши дети будут следовать за нами и с нами.</a:t>
            </a:r>
            <a:endParaRPr lang="ru-RU" sz="1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180340">
              <a:spcAft>
                <a:spcPts val="0"/>
              </a:spcAft>
            </a:pPr>
            <a:r>
              <a:rPr lang="ru-RU" sz="140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Одним из самых радостных  и  почитаемых праздников, как и раньше на Руси, так и сейчас в России, является «Пасха». Это особенное время, сама природа всегда в этот день будто ликует вместе с людьми. Все вокруг оживает и цветет. Становится светло и радостно как на улице, так и в душе каждого христианина. Это, в первую очередь, семейный праздник. Но много ли наши дети знают об этом празднике? И как его отмечают в своей семье? Этим вопросом я и задалась и решила подробнее познакомить детей с православным праздником «Светлое Христово Воскресение» и его обычаями и традициями.</a:t>
            </a:r>
            <a:endParaRPr lang="ru-RU" sz="1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проблемы: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200150"/>
            <a:ext cx="7416824" cy="3531839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Недостаточно сформированы представления у детей дошкольного возраста  о религиозных и традиционных праздниках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018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71550"/>
            <a:ext cx="8219256" cy="3531839"/>
          </a:xfrm>
        </p:spPr>
        <p:txBody>
          <a:bodyPr/>
          <a:lstStyle/>
          <a:p>
            <a:pPr lvl="0">
              <a:lnSpc>
                <a:spcPct val="115000"/>
              </a:lnSpc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Объект проекта: х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ристианский праздник Светлой Пасхи.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/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</a:rPr>
              <a:t>Предмет проекта: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знакомство детей с христианским праздником Светлой Пасхи и его обычаями.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</a:b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4888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339502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Цели, задачи.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7584" y="1203598"/>
            <a:ext cx="7848872" cy="3065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340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Цель проекта: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Создание условий для формирования детей о христианском празднике Пасха и его традициях.</a:t>
            </a:r>
            <a:endParaRPr lang="ru-RU" sz="2400" dirty="0">
              <a:ea typeface="Calibri"/>
              <a:cs typeface="Times New Roman"/>
            </a:endParaRPr>
          </a:p>
          <a:p>
            <a:pPr indent="180340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Задачи: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1. Познакомить детей с обычаями, традициями празднования Пасхи.</a:t>
            </a:r>
            <a:endParaRPr lang="ru-RU" sz="2400" dirty="0">
              <a:ea typeface="Calibri"/>
              <a:cs typeface="Times New Roman"/>
            </a:endParaRPr>
          </a:p>
          <a:p>
            <a:pPr indent="180340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2. Развивать интерес к русской национальной культуре. </a:t>
            </a:r>
            <a:endParaRPr lang="ru-RU" sz="2400" dirty="0">
              <a:ea typeface="Calibri"/>
              <a:cs typeface="Times New Roman"/>
            </a:endParaRPr>
          </a:p>
          <a:p>
            <a:pPr indent="180340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3. Воспитывать патриотические чувства к православным традициями русского народа, к народному творчеству.</a:t>
            </a:r>
            <a:endParaRPr lang="ru-RU" sz="24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3289498"/>
              </p:ext>
            </p:extLst>
          </p:nvPr>
        </p:nvGraphicFramePr>
        <p:xfrm>
          <a:off x="1691634" y="1330687"/>
          <a:ext cx="5832740" cy="3532185"/>
        </p:xfrm>
        <a:graphic>
          <a:graphicData uri="http://schemas.openxmlformats.org/drawingml/2006/table">
            <a:tbl>
              <a:tblPr firstRow="1" firstCol="1" bandRow="1"/>
              <a:tblGrid>
                <a:gridCol w="2916065"/>
                <a:gridCol w="2916675"/>
              </a:tblGrid>
              <a:tr h="2354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Виды детской деятельности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Формы работы с детьми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Познавательная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Беседы, рассматривание иллюстраций, просмотр презентации, рассматривание стенда.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Двигательная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Подвижные игры, физкультурные минутки, музыкальные игры, пальчиковая гимнастика.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Игровая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11111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Хороводные игры, подвижные игры, игр – ситуации, дидактические игры, сюжетно-ролевые игры.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Коммуникативная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Беседы, чтение русских народных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сказок. Знакомство и заучивание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стихов, песен.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0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Продуктивная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Аппликация, лепка, рисование, раскрашивание.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17" marR="658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55576" y="267494"/>
            <a:ext cx="7704856" cy="689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Формы организации деятельности:</a:t>
            </a:r>
            <a:endParaRPr lang="ru-RU" sz="36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915566"/>
            <a:ext cx="35385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Aft>
                <a:spcPts val="0"/>
              </a:spcAft>
              <a:buClr>
                <a:srgbClr val="555555"/>
              </a:buClr>
              <a:buSzPts val="1200"/>
              <a:buFont typeface="Tahoma"/>
              <a:buAutoNum type="arabicPeriod"/>
            </a:pPr>
            <a:r>
              <a:rPr lang="ru-RU" sz="2000" b="1" dirty="0">
                <a:solidFill>
                  <a:srgbClr val="555555"/>
                </a:solidFill>
                <a:latin typeface="Times New Roman"/>
                <a:ea typeface="Times New Roman"/>
              </a:rPr>
              <a:t>Взаимодействие с детьми.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7757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268605" lvl="0">
              <a:spcAft>
                <a:spcPts val="0"/>
              </a:spcAft>
              <a:buClr>
                <a:srgbClr val="555555"/>
              </a:buClr>
              <a:buSzPts val="1200"/>
            </a:pP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2. Взаимодействие 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с родителями: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- Б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еседы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Рекомендации «Пасха. Светлое Христово Воскресение».</a:t>
            </a:r>
            <a:endParaRPr lang="ru-RU" sz="2400" dirty="0">
              <a:ea typeface="Calibri"/>
              <a:cs typeface="Times New Roman"/>
            </a:endParaRPr>
          </a:p>
          <a:p>
            <a:pPr marR="268605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Консультация  «Пасха, Светлая Пасха!»</a:t>
            </a:r>
            <a:endParaRPr lang="ru-RU" sz="2400" dirty="0">
              <a:ea typeface="Calibri"/>
              <a:cs typeface="Times New Roman"/>
            </a:endParaRPr>
          </a:p>
          <a:p>
            <a:pPr marR="268605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Консультация «Как объяснить  ребенку, что такое Пасха?»</a:t>
            </a:r>
            <a:endParaRPr lang="ru-RU" sz="2400" dirty="0">
              <a:ea typeface="Calibri"/>
              <a:cs typeface="Times New Roman"/>
            </a:endParaRPr>
          </a:p>
          <a:p>
            <a:pPr marR="268605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- Памятка «Как провести день Пасхи с детьми?».</a:t>
            </a:r>
            <a:endParaRPr lang="ru-RU" sz="2400" dirty="0">
              <a:ea typeface="Calibri"/>
              <a:cs typeface="Times New Roman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71556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11510"/>
            <a:ext cx="8291264" cy="637579"/>
          </a:xfrm>
        </p:spPr>
        <p:txBody>
          <a:bodyPr>
            <a:normAutofit fontScale="90000"/>
          </a:bodyPr>
          <a:lstStyle/>
          <a:p>
            <a:pPr marR="268605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3.Совместная деятельность родителей и детей: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491630"/>
            <a:ext cx="3528392" cy="288032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Разучивание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 детьми</a:t>
            </a:r>
            <a:r>
              <a:rPr lang="ru-RU" sz="2000" dirty="0">
                <a:solidFill>
                  <a:srgbClr val="000000"/>
                </a:solidFill>
                <a:ea typeface="Calibri"/>
                <a:cs typeface="Times New Roman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стихотворений о Пасхе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2000" dirty="0">
              <a:ea typeface="Calibri"/>
              <a:cs typeface="Times New Roman"/>
            </a:endParaRPr>
          </a:p>
          <a:p>
            <a:pPr marR="268605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Конкурс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поделок «Светлая Пасха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».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1" name="Picture 3" descr="D:\Фото\Работы родителей\Разные года\20210303_12495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35"/>
          <a:stretch/>
        </p:blipFill>
        <p:spPr bwMode="auto">
          <a:xfrm>
            <a:off x="5508104" y="1059582"/>
            <a:ext cx="2951085" cy="328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701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Предполагаемые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результаты: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/>
                <a:ea typeface="Calibri"/>
                <a:cs typeface="Times New Roman"/>
              </a:rPr>
              <a:t>Результат деятельности педагогов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–  систематизация работы по</a:t>
            </a:r>
            <a:endParaRPr lang="ru-RU" sz="24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     разрабатываемой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теме. 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/>
                <a:ea typeface="Calibri"/>
                <a:cs typeface="Times New Roman"/>
              </a:rPr>
              <a:t>Результат деятельности детей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сформированы целостные представления о празднике Пасхи, его значении, обычаях и традициях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; заинтересованно рассматривают иллюстрации,  внимательно слушают  стихи  и сказки; </a:t>
            </a:r>
            <a:endParaRPr lang="ru-RU" sz="24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     активно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участвуют в играх;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повысился интерес к возрождению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русских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народных традициях.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/>
                <a:ea typeface="Calibri"/>
                <a:cs typeface="Times New Roman"/>
              </a:rPr>
              <a:t>Результат  деятельности  родителей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–  становятся  активными  участниками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воспитательно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-образовательного процесса.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9785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Продукты </a:t>
            </a:r>
            <a:r>
              <a:rPr lang="ru-RU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проекта:</a:t>
            </a:r>
            <a:r>
              <a:rPr lang="ru-RU" sz="3600" b="1" dirty="0">
                <a:solidFill>
                  <a:srgbClr val="181818"/>
                </a:solidFill>
                <a:latin typeface="Times New Roman"/>
                <a:ea typeface="Times New Roman"/>
              </a:rPr>
              <a:t> 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00151"/>
            <a:ext cx="8219256" cy="3027784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Выставка семейных поделок «Светлая </a:t>
            </a:r>
            <a:r>
              <a:rPr lang="ru-RU" dirty="0" smtClean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Пасха».</a:t>
            </a:r>
          </a:p>
          <a:p>
            <a:pPr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Ф</a:t>
            </a:r>
            <a:r>
              <a:rPr lang="ru-RU" dirty="0" smtClean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изкультурное </a:t>
            </a:r>
            <a:r>
              <a:rPr lang="ru-RU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развлечение «Пасхальные игры».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77635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Организация </a:t>
            </a:r>
            <a:r>
              <a:rPr lang="ru-RU" sz="36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предметно – пространственной развивающей среды:</a:t>
            </a:r>
            <a:r>
              <a:rPr lang="ru-RU" sz="2400" dirty="0">
                <a:ea typeface="Calibri"/>
                <a:cs typeface="Times New Roman"/>
              </a:rPr>
              <a:t/>
            </a:r>
            <a:br>
              <a:rPr lang="ru-RU" sz="24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203598"/>
            <a:ext cx="4680520" cy="3531839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900" dirty="0">
                <a:latin typeface="Times New Roman"/>
                <a:ea typeface="Calibri"/>
                <a:cs typeface="Times New Roman"/>
              </a:rPr>
              <a:t>Подготовили подборку иллюстраций и раскрасок по теме.</a:t>
            </a:r>
            <a:endParaRPr lang="ru-RU" sz="19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900" dirty="0">
                <a:latin typeface="Times New Roman"/>
                <a:ea typeface="Calibri"/>
                <a:cs typeface="Times New Roman"/>
              </a:rPr>
              <a:t>Сделали подборку дидактических, хороводных и подвижных игр.</a:t>
            </a:r>
            <a:endParaRPr lang="ru-RU" sz="19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900" dirty="0">
                <a:latin typeface="Times New Roman"/>
                <a:ea typeface="Calibri"/>
                <a:cs typeface="Times New Roman"/>
              </a:rPr>
              <a:t>Оформили выставку книг «Пасха -  Светлое Христово воскресенье». </a:t>
            </a:r>
            <a:endParaRPr lang="ru-RU" sz="19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900" dirty="0">
                <a:latin typeface="Times New Roman"/>
                <a:ea typeface="Calibri"/>
                <a:cs typeface="Times New Roman"/>
              </a:rPr>
              <a:t>Сделали подборку стихов, сказок, аудио произведений.</a:t>
            </a:r>
            <a:endParaRPr lang="ru-RU" sz="19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18427"/>
            <a:ext cx="2232248" cy="29639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2657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340"/>
            <a:ext cx="8291264" cy="85725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</a:pPr>
            <a:r>
              <a:rPr lang="ru-RU" sz="4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Этапы </a:t>
            </a:r>
            <a:r>
              <a:rPr lang="ru-RU" sz="40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реализации </a:t>
            </a:r>
            <a:r>
              <a:rPr lang="ru-RU" sz="4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проекта.</a:t>
            </a:r>
            <a:r>
              <a:rPr lang="ru-RU" sz="2400" dirty="0">
                <a:ea typeface="Calibri"/>
                <a:cs typeface="Times New Roman"/>
              </a:rPr>
              <a:t/>
            </a:r>
            <a:br>
              <a:rPr lang="ru-RU" sz="24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419622"/>
            <a:ext cx="5050904" cy="2808312"/>
          </a:xfrm>
        </p:spPr>
        <p:txBody>
          <a:bodyPr/>
          <a:lstStyle/>
          <a:p>
            <a:pPr lvl="0">
              <a:buNone/>
            </a:pP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 этап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подготовительный</a:t>
            </a:r>
          </a:p>
          <a:p>
            <a:pPr lvl="0">
              <a:buNone/>
            </a:pP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II этап -основной (практический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>
              <a:buNone/>
            </a:pP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III этап – заключительный</a:t>
            </a:r>
            <a:endParaRPr lang="ru-RU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47614"/>
            <a:ext cx="2743200" cy="304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493682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Фото\Пасха\2025 г\Презентация (просмоир, обсуждение) «Что такое праздник Пасха»\photo_2025-04-15_13-36-5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13" r="15793"/>
          <a:stretch/>
        </p:blipFill>
        <p:spPr bwMode="auto">
          <a:xfrm>
            <a:off x="628895" y="161859"/>
            <a:ext cx="3168352" cy="216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8895" y="2329177"/>
            <a:ext cx="27016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Просмотр и обсуждение презентации </a:t>
            </a:r>
            <a:r>
              <a:rPr lang="ru-RU" sz="1100" dirty="0"/>
              <a:t>«Что такое праздник Пасха». </a:t>
            </a:r>
          </a:p>
        </p:txBody>
      </p:sp>
      <p:pic>
        <p:nvPicPr>
          <p:cNvPr id="5123" name="Picture 3" descr="D:\Фото\Пасха\2025 г\ДИ Найди пару\photo_2025-04-15_13-36-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93"/>
          <a:stretch/>
        </p:blipFill>
        <p:spPr bwMode="auto">
          <a:xfrm>
            <a:off x="5220072" y="154147"/>
            <a:ext cx="2988790" cy="217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72200" y="233613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ДИ «Найди пару»</a:t>
            </a:r>
            <a:endParaRPr lang="ru-RU" sz="1400" dirty="0"/>
          </a:p>
        </p:txBody>
      </p:sp>
      <p:pic>
        <p:nvPicPr>
          <p:cNvPr id="5124" name="Picture 4" descr="D:\Фото\Пасха\2025 г\Пасхальная игра Катание яиц\photo_2025-04-18_13-11-5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9" r="22711"/>
          <a:stretch/>
        </p:blipFill>
        <p:spPr bwMode="auto">
          <a:xfrm>
            <a:off x="3172780" y="2067694"/>
            <a:ext cx="2839380" cy="252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24423" y="4665586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Пасхальная игра «Катание яиц»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266672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Фото\Пасха\2025 г\ПИ Ты катись, катись , яичко\17448869777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6"/>
          <a:stretch/>
        </p:blipFill>
        <p:spPr bwMode="auto">
          <a:xfrm>
            <a:off x="899592" y="173486"/>
            <a:ext cx="252510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2477742"/>
            <a:ext cx="25251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ПИ «Ты катись, катись, яичко».</a:t>
            </a:r>
            <a:endParaRPr lang="ru-RU" sz="1400" dirty="0"/>
          </a:p>
        </p:txBody>
      </p:sp>
      <p:pic>
        <p:nvPicPr>
          <p:cNvPr id="6147" name="Picture 3" descr="D:\Фото\Пасха\2025 г\Раскрашивание раскрасок на тему «Пасха». 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3"/>
          <a:stretch/>
        </p:blipFill>
        <p:spPr bwMode="auto">
          <a:xfrm>
            <a:off x="4716016" y="245494"/>
            <a:ext cx="388742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45775" y="2412125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Раскрашивание на тему «Светлая Пасха»</a:t>
            </a:r>
            <a:endParaRPr lang="ru-RU" sz="1400" dirty="0"/>
          </a:p>
        </p:txBody>
      </p:sp>
      <p:pic>
        <p:nvPicPr>
          <p:cNvPr id="6148" name="Picture 4" descr="D:\Фото\Пасха\2025 г\Рисование «Расписное яйцо» (роспись)\photo_2025-04-15_13-37-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18552"/>
            <a:ext cx="3892942" cy="194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43808" y="4752100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Рисование «Расписное яйцо»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81882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Фото\Пасха\2025 г\Лепка Вербочка\17448855361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3478"/>
            <a:ext cx="249974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2499742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Лепка «</a:t>
            </a:r>
            <a:r>
              <a:rPr lang="ru-RU" sz="1400" dirty="0" err="1" smtClean="0"/>
              <a:t>Вербочка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pic>
        <p:nvPicPr>
          <p:cNvPr id="7171" name="Picture 3" descr="D:\Фото\Пасха\2025 г\Аппл. Пасхальный кулич\IMG_20250421_0945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4215"/>
            <a:ext cx="2571750" cy="235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56176" y="2499742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Аппликация «Пасхальный кулич»</a:t>
            </a:r>
            <a:endParaRPr lang="ru-RU" sz="1400" dirty="0"/>
          </a:p>
        </p:txBody>
      </p:sp>
      <p:pic>
        <p:nvPicPr>
          <p:cNvPr id="7172" name="Picture 4" descr="D:\Фото\Пасха\2025 г\Поделки на конкурс\IMG_20250429_1546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884" y="267494"/>
            <a:ext cx="2232248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Фото\Пасха\2025 г\Поделки на конкурс\IMG_20250519_0651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139702"/>
            <a:ext cx="2013229" cy="2592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0072" y="4083918"/>
            <a:ext cx="23042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Участие во всероссийском детском конкурсе «Праздник Светлой Пасхи»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3815288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Фото\Пасха\2025 г\photo_2025-04-18_13-11-57 (3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0" r="22046"/>
          <a:stretch/>
        </p:blipFill>
        <p:spPr bwMode="auto">
          <a:xfrm>
            <a:off x="899592" y="2526251"/>
            <a:ext cx="2493116" cy="2183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Фото\Пасха\2025 г\photo_2025-04-18_13-11-5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7" r="5148"/>
          <a:stretch/>
        </p:blipFill>
        <p:spPr bwMode="auto">
          <a:xfrm>
            <a:off x="895533" y="195486"/>
            <a:ext cx="3676467" cy="212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Фото\Пасха\2025 г\photo_2025-04-18_13-11-58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501" y="342887"/>
            <a:ext cx="2395955" cy="436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07904" y="2526252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Развлечение</a:t>
            </a:r>
            <a:r>
              <a:rPr lang="ru-RU" dirty="0"/>
              <a:t> «Пасхальные игры». </a:t>
            </a:r>
          </a:p>
        </p:txBody>
      </p:sp>
    </p:spTree>
    <p:extLst>
      <p:ext uri="{BB962C8B-B14F-4D97-AF65-F5344CB8AC3E}">
        <p14:creationId xmlns:p14="http://schemas.microsoft.com/office/powerpoint/2010/main" val="41362938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Фото\Пасха\2025 г\photo_2025-04-15_13-37-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31590"/>
            <a:ext cx="1861939" cy="372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339502"/>
            <a:ext cx="24482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Рекомендации, консультации, памятки для родителей</a:t>
            </a:r>
            <a:endParaRPr lang="ru-RU" sz="1400" dirty="0"/>
          </a:p>
        </p:txBody>
      </p:sp>
      <p:pic>
        <p:nvPicPr>
          <p:cNvPr id="9219" name="Picture 3" descr="D:\Фото\Работы родителей\Разные года\20210303_1249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7" b="15115"/>
          <a:stretch/>
        </p:blipFill>
        <p:spPr bwMode="auto">
          <a:xfrm>
            <a:off x="3281669" y="267494"/>
            <a:ext cx="2376264" cy="24763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Фото\Работы родителей\Разные года\20210303_12512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76"/>
          <a:stretch/>
        </p:blipFill>
        <p:spPr bwMode="auto">
          <a:xfrm>
            <a:off x="6304833" y="339502"/>
            <a:ext cx="2485481" cy="24763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D:\Фото\Работы родителей\Разные года\20210428_12024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804284"/>
            <a:ext cx="2880320" cy="21602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72200" y="2993529"/>
            <a:ext cx="241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Сотворчество родителей и детей </a:t>
            </a:r>
          </a:p>
          <a:p>
            <a:pPr algn="ctr"/>
            <a:r>
              <a:rPr lang="ru-RU" sz="1600" dirty="0" smtClean="0"/>
              <a:t>Конкурс «Светлая Пасха»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14899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Деятельность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реализации проекта осуществлялась в организованной образовательной деятельности, в совместной деятельности взрослого и ребенка, в самостоятельной деятельности. </a:t>
            </a:r>
          </a:p>
          <a:p>
            <a:pPr marL="0" indent="0">
              <a:buNone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результате  проведенной работы можно отметить, что у детей сформировались представления о празднике Пасха. За время реализации проекта дети и родители много узнали нового.  Познакомились с традициями Пасхи, пасхальными играми.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49303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indent="226695">
              <a:spcAft>
                <a:spcPts val="0"/>
              </a:spcAft>
            </a:pPr>
            <a:r>
              <a:rPr lang="ru-RU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Список используемой литературы</a:t>
            </a:r>
            <a:r>
              <a:rPr lang="ru-RU" sz="36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1. </a:t>
            </a:r>
            <a:r>
              <a:rPr lang="ru-RU" dirty="0">
                <a:latin typeface="Times New Roman"/>
                <a:ea typeface="Times New Roman"/>
              </a:rPr>
              <a:t>Федеральный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государственный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образовательный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стандарт дошкольного образования, Федеральная образовательная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программа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дошкольного</a:t>
            </a:r>
            <a:r>
              <a:rPr lang="ru-RU" spc="5" dirty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образования.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2. «Изобразительная деятельность в детском саду». Т. С. Комарова.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3. «Оздоровительная гимнастика. Комплексы упражнений». Л. И </a:t>
            </a:r>
            <a:r>
              <a:rPr lang="ru-RU" dirty="0" err="1">
                <a:solidFill>
                  <a:srgbClr val="111111"/>
                </a:solidFill>
                <a:latin typeface="Times New Roman"/>
                <a:ea typeface="Times New Roman"/>
              </a:rPr>
              <a:t>Пензулаева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4. </a:t>
            </a:r>
            <a:r>
              <a:rPr lang="ru-RU" b="1" dirty="0">
                <a:solidFill>
                  <a:srgbClr val="111111"/>
                </a:solidFill>
                <a:latin typeface="Times New Roman"/>
                <a:ea typeface="Times New Roman"/>
              </a:rPr>
              <a:t>«</a:t>
            </a: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Физкультурные занятия в детском саду». Л. И. </a:t>
            </a:r>
            <a:r>
              <a:rPr lang="ru-RU" dirty="0" err="1">
                <a:solidFill>
                  <a:srgbClr val="111111"/>
                </a:solidFill>
                <a:latin typeface="Times New Roman"/>
                <a:ea typeface="Times New Roman"/>
              </a:rPr>
              <a:t>Пензулаева</a:t>
            </a: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.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5. «Развиваем мелкую моторику». Т. А. Ткаченко.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6. «Наблюдение на прогулке». Т. Н. </a:t>
            </a:r>
            <a:r>
              <a:rPr lang="ru-RU" dirty="0" err="1">
                <a:solidFill>
                  <a:srgbClr val="111111"/>
                </a:solidFill>
                <a:latin typeface="Times New Roman"/>
                <a:ea typeface="Times New Roman"/>
              </a:rPr>
              <a:t>Зенина</a:t>
            </a: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.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7. «Развитие игровой деятельности»  Н. Ф. Губанова.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8. «Приобщение детей к истокам русской народной культуры» О. Л. Князева, М. Д. </a:t>
            </a:r>
            <a:r>
              <a:rPr lang="ru-RU" dirty="0" err="1">
                <a:solidFill>
                  <a:srgbClr val="111111"/>
                </a:solidFill>
                <a:latin typeface="Times New Roman"/>
                <a:ea typeface="Times New Roman"/>
              </a:rPr>
              <a:t>Миханева</a:t>
            </a: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.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9. «Народная культура и традиции». В. Н. Косарева.</a:t>
            </a:r>
            <a:endParaRPr lang="ru-RU" sz="2800" dirty="0">
              <a:latin typeface="Times New Roman"/>
              <a:ea typeface="Times New Roman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</a:rPr>
              <a:t>10. Интернет ресурсы.</a:t>
            </a:r>
            <a:endParaRPr lang="ru-RU" sz="28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02054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1029</TotalTime>
  <Words>668</Words>
  <Application>Microsoft Office PowerPoint</Application>
  <PresentationFormat>Экран (16:9)</PresentationFormat>
  <Paragraphs>93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«На землю сходит светлый праздник Пасхи!» </vt:lpstr>
      <vt:lpstr>Актуальность.</vt:lpstr>
      <vt:lpstr>Постановка проблемы:</vt:lpstr>
      <vt:lpstr>Презентация PowerPoint</vt:lpstr>
      <vt:lpstr>Презентация PowerPoint</vt:lpstr>
      <vt:lpstr>Презентация PowerPoint</vt:lpstr>
      <vt:lpstr>2. Взаимодействие с родителями:</vt:lpstr>
      <vt:lpstr>3.Совместная деятельность родителей и детей: </vt:lpstr>
      <vt:lpstr>Предполагаемые результаты:</vt:lpstr>
      <vt:lpstr>Продукты проекта: </vt:lpstr>
      <vt:lpstr> Организация предметно – пространственной развивающей среды: </vt:lpstr>
      <vt:lpstr> Этапы реализации проекта.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</vt:lpstr>
      <vt:lpstr>Список используемой литературы: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Музыка 17</dc:title>
  <dc:creator>Бейгул Ольга Куприяновна г. Антрацит</dc:creator>
  <cp:lastModifiedBy>RePack by Diakov</cp:lastModifiedBy>
  <cp:revision>131</cp:revision>
  <dcterms:created xsi:type="dcterms:W3CDTF">2017-11-13T20:58:25Z</dcterms:created>
  <dcterms:modified xsi:type="dcterms:W3CDTF">2025-12-10T18:27:37Z</dcterms:modified>
</cp:coreProperties>
</file>