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74" r:id="rId3"/>
    <p:sldId id="264" r:id="rId4"/>
    <p:sldId id="259" r:id="rId5"/>
    <p:sldId id="265" r:id="rId6"/>
    <p:sldId id="266" r:id="rId7"/>
    <p:sldId id="267" r:id="rId8"/>
    <p:sldId id="273" r:id="rId9"/>
    <p:sldId id="260" r:id="rId10"/>
    <p:sldId id="271" r:id="rId11"/>
    <p:sldId id="268" r:id="rId12"/>
    <p:sldId id="272" r:id="rId13"/>
    <p:sldId id="269" r:id="rId14"/>
    <p:sldId id="275" r:id="rId15"/>
    <p:sldId id="261" r:id="rId16"/>
    <p:sldId id="286" r:id="rId17"/>
    <p:sldId id="287" r:id="rId18"/>
    <p:sldId id="288" r:id="rId19"/>
    <p:sldId id="283" r:id="rId20"/>
    <p:sldId id="289" r:id="rId21"/>
    <p:sldId id="290" r:id="rId22"/>
    <p:sldId id="295" r:id="rId23"/>
    <p:sldId id="284" r:id="rId24"/>
    <p:sldId id="285" r:id="rId25"/>
    <p:sldId id="293" r:id="rId26"/>
    <p:sldId id="292" r:id="rId27"/>
    <p:sldId id="291" r:id="rId28"/>
    <p:sldId id="294" r:id="rId29"/>
    <p:sldId id="297" r:id="rId30"/>
    <p:sldId id="298" r:id="rId3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14065F5-FAE9-4135-B515-A323EEA30146}">
          <p14:sldIdLst>
            <p14:sldId id="263"/>
            <p14:sldId id="274"/>
            <p14:sldId id="264"/>
            <p14:sldId id="259"/>
            <p14:sldId id="265"/>
            <p14:sldId id="266"/>
            <p14:sldId id="267"/>
            <p14:sldId id="273"/>
            <p14:sldId id="260"/>
            <p14:sldId id="271"/>
            <p14:sldId id="268"/>
            <p14:sldId id="272"/>
            <p14:sldId id="269"/>
            <p14:sldId id="275"/>
          </p14:sldIdLst>
        </p14:section>
        <p14:section name="Раздел без заголовка" id="{38D6F09C-BB65-4B95-A88B-C5EA9F748AA8}">
          <p14:sldIdLst>
            <p14:sldId id="261"/>
            <p14:sldId id="286"/>
            <p14:sldId id="287"/>
            <p14:sldId id="288"/>
            <p14:sldId id="283"/>
            <p14:sldId id="289"/>
            <p14:sldId id="290"/>
            <p14:sldId id="295"/>
            <p14:sldId id="284"/>
            <p14:sldId id="285"/>
            <p14:sldId id="293"/>
            <p14:sldId id="292"/>
            <p14:sldId id="291"/>
            <p14:sldId id="294"/>
            <p14:sldId id="297"/>
            <p14:sldId id="29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3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/>
          <p:cNvSpPr>
            <a:spLocks noGrp="1"/>
          </p:cNvSpPr>
          <p:nvPr>
            <p:ph type="pic" idx="1"/>
          </p:nvPr>
        </p:nvSpPr>
        <p:spPr>
          <a:xfrm>
            <a:off x="1098569" y="620688"/>
            <a:ext cx="5486400" cy="4114800"/>
          </a:xfrm>
        </p:spPr>
      </p:sp>
      <p:sp>
        <p:nvSpPr>
          <p:cNvPr id="11" name="Прямоугольник 10"/>
          <p:cNvSpPr/>
          <p:nvPr/>
        </p:nvSpPr>
        <p:spPr>
          <a:xfrm>
            <a:off x="1115616" y="836712"/>
            <a:ext cx="63367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ru-RU" sz="3600" b="1" i="1" dirty="0">
                <a:solidFill>
                  <a:srgbClr val="C00000"/>
                </a:solidFill>
              </a:rPr>
              <a:t> </a:t>
            </a:r>
            <a:r>
              <a:rPr lang="ru-RU" sz="3600" b="1" i="1" dirty="0" smtClean="0">
                <a:solidFill>
                  <a:srgbClr val="C00000"/>
                </a:solidFill>
              </a:rPr>
              <a:t>Паспорт проекта:</a:t>
            </a:r>
          </a:p>
          <a:p>
            <a:r>
              <a:rPr lang="ru-RU" b="1" i="1" dirty="0" smtClean="0"/>
              <a:t>Тема проекта: </a:t>
            </a:r>
            <a:r>
              <a:rPr lang="ru-RU" i="1" dirty="0" smtClean="0"/>
              <a:t>«Никто не забыт –ничто не забыто..»</a:t>
            </a:r>
          </a:p>
          <a:p>
            <a:r>
              <a:rPr lang="ru-RU" b="1" i="1" dirty="0" smtClean="0"/>
              <a:t>Тип проекта: </a:t>
            </a:r>
            <a:r>
              <a:rPr lang="ru-RU" i="1" dirty="0" smtClean="0"/>
              <a:t>групповой</a:t>
            </a:r>
          </a:p>
          <a:p>
            <a:r>
              <a:rPr lang="ru-RU" b="1" i="1" dirty="0"/>
              <a:t>По содержанию</a:t>
            </a:r>
            <a:r>
              <a:rPr lang="ru-RU" i="1" dirty="0"/>
              <a:t>: познавательный, </a:t>
            </a:r>
            <a:r>
              <a:rPr lang="ru-RU" i="1" dirty="0" smtClean="0"/>
              <a:t>художественно-творческий</a:t>
            </a:r>
          </a:p>
          <a:p>
            <a:r>
              <a:rPr lang="ru-RU" b="1" i="1" dirty="0" smtClean="0"/>
              <a:t>Продолжительность проекта:</a:t>
            </a:r>
            <a:r>
              <a:rPr lang="ru-RU" i="1" dirty="0" smtClean="0"/>
              <a:t>20 апреля-10 мая.</a:t>
            </a:r>
          </a:p>
          <a:p>
            <a:r>
              <a:rPr lang="ru-RU" b="1" i="1" dirty="0" smtClean="0"/>
              <a:t>Участники </a:t>
            </a:r>
            <a:r>
              <a:rPr lang="ru-RU" b="1" i="1" dirty="0" err="1" smtClean="0"/>
              <a:t>проекта</a:t>
            </a:r>
            <a:r>
              <a:rPr lang="ru-RU" i="1" dirty="0" err="1" smtClean="0"/>
              <a:t>:дети</a:t>
            </a:r>
            <a:r>
              <a:rPr lang="ru-RU" i="1" dirty="0" smtClean="0"/>
              <a:t> старшей и подготовительной к школе </a:t>
            </a:r>
            <a:r>
              <a:rPr lang="ru-RU" i="1" dirty="0" err="1" smtClean="0"/>
              <a:t>группы,воспитатели</a:t>
            </a:r>
            <a:r>
              <a:rPr lang="ru-RU" i="1" dirty="0" smtClean="0"/>
              <a:t> музыкальный руководитель.</a:t>
            </a:r>
          </a:p>
          <a:p>
            <a:r>
              <a:rPr lang="ru-RU" b="1" i="1" dirty="0" smtClean="0"/>
              <a:t>Автор проекта</a:t>
            </a:r>
            <a:r>
              <a:rPr lang="ru-RU" i="1" dirty="0" smtClean="0"/>
              <a:t>: Кадырова Екатерина </a:t>
            </a:r>
            <a:r>
              <a:rPr lang="ru-RU" i="1" dirty="0" err="1" smtClean="0"/>
              <a:t>Валерьенва</a:t>
            </a:r>
            <a:r>
              <a:rPr lang="ru-RU" i="1" dirty="0" smtClean="0"/>
              <a:t>-музыкальный руководитель.</a:t>
            </a:r>
          </a:p>
          <a:p>
            <a:pPr fontAlgn="base"/>
            <a:r>
              <a:rPr lang="ru-RU" b="1" i="1" dirty="0" smtClean="0"/>
              <a:t>Проблема:</a:t>
            </a:r>
            <a:r>
              <a:rPr lang="ru-RU" dirty="0"/>
              <a:t> </a:t>
            </a:r>
            <a:r>
              <a:rPr lang="ru-RU" i="1" dirty="0" smtClean="0"/>
              <a:t>находится </a:t>
            </a:r>
            <a:r>
              <a:rPr lang="ru-RU" i="1" dirty="0"/>
              <a:t>в основе проекта, заключается в необходимости совершенствования патриотического воспитания дошкольников посредством использования возможностей, заложенных в искусстве. Данная проблема обусловила новое осмысление сущности патриотического воспитания, его места и роли в жизни. Ее решение требует новой идеологии в образовательной и воспитательной деятельности.</a:t>
            </a:r>
          </a:p>
        </p:txBody>
      </p:sp>
      <p:pic>
        <p:nvPicPr>
          <p:cNvPr id="1026" name="Picture 2" descr="C:\Users\User\Desktop\9 мая\c7a5e74e47cf7f43a0624c96479fcc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20504" y="-171400"/>
            <a:ext cx="9664504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520504" y="-171400"/>
            <a:ext cx="10180975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400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 algn="ctr">
              <a:defRPr/>
            </a:pPr>
            <a:endParaRPr lang="ru-RU" sz="1400" b="1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 algn="ctr">
              <a:defRPr/>
            </a:pPr>
            <a:endParaRPr lang="ru-RU" sz="1400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 algn="ctr">
              <a:defRPr/>
            </a:pPr>
            <a:endParaRPr lang="ru-RU" sz="1400" b="1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 algn="ctr">
              <a:defRPr/>
            </a:pPr>
            <a:endParaRPr lang="ru-RU" sz="1400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 algn="ctr">
              <a:defRPr/>
            </a:pPr>
            <a:endParaRPr lang="ru-RU" sz="1400" b="1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 algn="ctr">
              <a:defRPr/>
            </a:pPr>
            <a:r>
              <a:rPr lang="ru-RU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Муниципальное </a:t>
            </a:r>
            <a:r>
              <a:rPr lang="ru-RU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автономное дошкольное образовательное учреждение</a:t>
            </a:r>
          </a:p>
          <a:p>
            <a:pPr algn="ctr">
              <a:defRPr/>
            </a:pPr>
            <a:r>
              <a:rPr lang="ru-RU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Детский сад №20 «Солнышко» городского округа город </a:t>
            </a:r>
            <a:r>
              <a:rPr lang="ru-RU" sz="1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</a:t>
            </a:r>
            <a:r>
              <a:rPr lang="ru-RU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ктябрьский </a:t>
            </a:r>
          </a:p>
          <a:p>
            <a:pPr algn="ctr">
              <a:defRPr/>
            </a:pPr>
            <a:r>
              <a:rPr lang="ru-RU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Республики Башкортостан </a:t>
            </a:r>
          </a:p>
          <a:p>
            <a:pPr>
              <a:defRPr/>
            </a:pP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                                   </a:t>
            </a: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r>
              <a:rPr lang="ru-RU" sz="20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           </a:t>
            </a:r>
            <a:r>
              <a:rPr lang="ru-RU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 </a:t>
            </a:r>
            <a:r>
              <a:rPr lang="ru-RU" sz="2000" b="1" i="1" dirty="0" smtClean="0">
                <a:latin typeface="Georgia" pitchFamily="18" charset="0"/>
              </a:rPr>
              <a:t>Тема </a:t>
            </a:r>
            <a:r>
              <a:rPr lang="ru-RU" sz="2000" b="1" i="1" dirty="0">
                <a:latin typeface="Georgia" pitchFamily="18" charset="0"/>
              </a:rPr>
              <a:t>проекта</a:t>
            </a:r>
            <a:r>
              <a:rPr lang="ru-RU" sz="2400" b="1" i="1" dirty="0" smtClean="0">
                <a:latin typeface="Georgia" pitchFamily="18" charset="0"/>
              </a:rPr>
              <a:t>:</a:t>
            </a:r>
            <a:r>
              <a:rPr lang="ru-RU" sz="2400" b="1" i="1" dirty="0" smtClean="0">
                <a:solidFill>
                  <a:srgbClr val="FF0000"/>
                </a:solidFill>
                <a:latin typeface="Georgia" pitchFamily="18" charset="0"/>
              </a:rPr>
              <a:t>  « Никто  не забыт-</a:t>
            </a:r>
          </a:p>
          <a:p>
            <a:pPr algn="ctr">
              <a:defRPr/>
            </a:pPr>
            <a:r>
              <a:rPr lang="ru-RU" sz="2400" b="1" i="1" dirty="0" smtClean="0">
                <a:solidFill>
                  <a:srgbClr val="FF0000"/>
                </a:solidFill>
                <a:latin typeface="Georgia" pitchFamily="18" charset="0"/>
              </a:rPr>
              <a:t>Ничто не забыто</a:t>
            </a:r>
            <a:endParaRPr lang="ru-RU" sz="2400" i="1" dirty="0">
              <a:solidFill>
                <a:srgbClr val="FF0000"/>
              </a:solidFill>
              <a:latin typeface="Georgia" pitchFamily="18" charset="0"/>
            </a:endParaRPr>
          </a:p>
          <a:p>
            <a:pPr>
              <a:defRPr/>
            </a:pPr>
            <a:r>
              <a:rPr lang="ru-RU" sz="1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                     Тип проекта: познавательный ,групповой</a:t>
            </a:r>
            <a:endParaRPr lang="ru-RU" b="1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r>
              <a:rPr lang="ru-RU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                            </a:t>
            </a:r>
          </a:p>
          <a:p>
            <a:pPr>
              <a:defRPr/>
            </a:pP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r>
              <a:rPr lang="ru-RU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                      </a:t>
            </a:r>
          </a:p>
          <a:p>
            <a:pPr>
              <a:defRPr/>
            </a:pPr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</a:t>
            </a:r>
            <a:r>
              <a:rPr lang="ru-RU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                            </a:t>
            </a:r>
            <a:r>
              <a:rPr lang="ru-RU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Автор проекта:</a:t>
            </a:r>
          </a:p>
          <a:p>
            <a:pPr>
              <a:defRPr/>
            </a:pPr>
            <a:r>
              <a:rPr lang="ru-RU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                                     Кадырова Екатерина Валерьевна</a:t>
            </a:r>
          </a:p>
          <a:p>
            <a:pPr>
              <a:defRPr/>
            </a:pPr>
            <a:r>
              <a:rPr lang="ru-RU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</a:t>
            </a:r>
            <a:r>
              <a:rPr lang="ru-RU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                                     Музыкальный руководитель</a:t>
            </a: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endParaRPr lang="ru-RU" i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endParaRPr lang="ru-RU" i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endParaRPr lang="ru-RU" i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defRPr/>
            </a:pP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76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Рисунок 8"/>
          <p:cNvSpPr>
            <a:spLocks noGrp="1"/>
          </p:cNvSpPr>
          <p:nvPr>
            <p:ph type="pic" idx="1"/>
          </p:nvPr>
        </p:nvSpPr>
        <p:spPr/>
      </p:sp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9 мая\0002-004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21447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115616" y="836712"/>
            <a:ext cx="63367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solidFill>
                  <a:srgbClr val="C00000"/>
                </a:solidFill>
              </a:rPr>
              <a:t> </a:t>
            </a:r>
            <a:r>
              <a:rPr lang="ru-RU" sz="3600" b="1" i="1" dirty="0" smtClean="0">
                <a:solidFill>
                  <a:srgbClr val="C00000"/>
                </a:solidFill>
              </a:rPr>
              <a:t>Паспорт проекта</a:t>
            </a:r>
          </a:p>
          <a:p>
            <a:r>
              <a:rPr lang="ru-RU" b="1" i="1" dirty="0" smtClean="0"/>
              <a:t>Тема проекта: </a:t>
            </a:r>
            <a:r>
              <a:rPr lang="ru-RU" i="1" dirty="0" smtClean="0"/>
              <a:t>«Никто не забыт –ничто не забыто..»</a:t>
            </a:r>
          </a:p>
          <a:p>
            <a:r>
              <a:rPr lang="ru-RU" b="1" i="1" dirty="0" smtClean="0"/>
              <a:t>Тип проекта: </a:t>
            </a:r>
            <a:r>
              <a:rPr lang="ru-RU" i="1" dirty="0" smtClean="0"/>
              <a:t>групповой</a:t>
            </a:r>
          </a:p>
          <a:p>
            <a:r>
              <a:rPr lang="ru-RU" b="1" i="1" dirty="0"/>
              <a:t>По содержанию</a:t>
            </a:r>
            <a:r>
              <a:rPr lang="ru-RU" i="1" dirty="0"/>
              <a:t>: познавательный, </a:t>
            </a:r>
            <a:r>
              <a:rPr lang="ru-RU" i="1" dirty="0" smtClean="0"/>
              <a:t>художественно-творческий</a:t>
            </a:r>
          </a:p>
          <a:p>
            <a:r>
              <a:rPr lang="ru-RU" b="1" i="1" dirty="0" smtClean="0"/>
              <a:t>Продолжительность проекта:</a:t>
            </a:r>
            <a:r>
              <a:rPr lang="ru-RU" i="1" dirty="0" smtClean="0"/>
              <a:t>20 апреля-10 мая.</a:t>
            </a:r>
          </a:p>
          <a:p>
            <a:r>
              <a:rPr lang="ru-RU" b="1" i="1" dirty="0" smtClean="0"/>
              <a:t>Участники </a:t>
            </a:r>
            <a:r>
              <a:rPr lang="ru-RU" b="1" i="1" dirty="0" err="1" smtClean="0"/>
              <a:t>проекта</a:t>
            </a:r>
            <a:r>
              <a:rPr lang="ru-RU" i="1" dirty="0" err="1" smtClean="0"/>
              <a:t>:дети</a:t>
            </a:r>
            <a:r>
              <a:rPr lang="ru-RU" i="1" dirty="0" smtClean="0"/>
              <a:t> старшей и подготовительной к школе </a:t>
            </a:r>
            <a:r>
              <a:rPr lang="ru-RU" i="1" dirty="0" err="1" smtClean="0"/>
              <a:t>группы,воспитатели</a:t>
            </a:r>
            <a:r>
              <a:rPr lang="ru-RU" i="1" dirty="0" smtClean="0"/>
              <a:t> музыкальный руководитель.</a:t>
            </a:r>
          </a:p>
          <a:p>
            <a:r>
              <a:rPr lang="ru-RU" b="1" i="1" dirty="0" smtClean="0"/>
              <a:t>Автор проекта</a:t>
            </a:r>
            <a:r>
              <a:rPr lang="ru-RU" i="1" dirty="0" smtClean="0"/>
              <a:t>: Кадырова Екатерина </a:t>
            </a:r>
            <a:r>
              <a:rPr lang="ru-RU" i="1" dirty="0" err="1" smtClean="0"/>
              <a:t>Валерьенва</a:t>
            </a:r>
            <a:r>
              <a:rPr lang="ru-RU" i="1" dirty="0" smtClean="0"/>
              <a:t>-музыкальный руководитель.</a:t>
            </a:r>
          </a:p>
          <a:p>
            <a:pPr fontAlgn="base"/>
            <a:r>
              <a:rPr lang="ru-RU" b="1" i="1" dirty="0" smtClean="0"/>
              <a:t>Проблема:</a:t>
            </a:r>
            <a:r>
              <a:rPr lang="ru-RU" dirty="0"/>
              <a:t> </a:t>
            </a:r>
            <a:r>
              <a:rPr lang="ru-RU" i="1" dirty="0" smtClean="0"/>
              <a:t>находится </a:t>
            </a:r>
            <a:r>
              <a:rPr lang="ru-RU" i="1" dirty="0"/>
              <a:t>в основе проекта, заключается в необходимости совершенствования патриотического воспитания дошкольников посредством использования возможностей, заложенных в искусстве. Данная проблема обусловила новое осмысление сущности патриотического воспитания, его места и роли в жизни. Ее решение требует новой идеологии в образовательной и воспитательной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55238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Рисунок 8"/>
          <p:cNvSpPr>
            <a:spLocks noGrp="1"/>
          </p:cNvSpPr>
          <p:nvPr>
            <p:ph type="pic" idx="1"/>
          </p:nvPr>
        </p:nvSpPr>
        <p:spPr/>
      </p:sp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9 мая\0002-004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21447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403648" y="980728"/>
            <a:ext cx="6048672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sz="2800" b="1" i="1" dirty="0">
                <a:solidFill>
                  <a:srgbClr val="C00000"/>
                </a:solidFill>
              </a:rPr>
              <a:t>«Патриотизм – чувство органическое, естественное. И как не может сохраниться общество, где не усвоена ответственность гражданская, так и не существовать стране, особенно многонациональной, где потеряна ответственность общегосударственная».</a:t>
            </a:r>
          </a:p>
          <a:p>
            <a:r>
              <a:rPr lang="ru-RU" sz="2800" b="1" i="1" dirty="0" err="1">
                <a:solidFill>
                  <a:srgbClr val="C00000"/>
                </a:solidFill>
              </a:rPr>
              <a:t>А.И.Солженицын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55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Рисунок 4"/>
          <p:cNvSpPr>
            <a:spLocks noGrp="1"/>
          </p:cNvSpPr>
          <p:nvPr>
            <p:ph type="pic" idx="1"/>
          </p:nvPr>
        </p:nvSpPr>
        <p:spPr/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9 мая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9239" y="-171399"/>
            <a:ext cx="9782261" cy="733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3" y="332656"/>
            <a:ext cx="8163778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Актуальность проекта:</a:t>
            </a:r>
          </a:p>
          <a:p>
            <a:r>
              <a:rPr lang="ru-RU" i="1" dirty="0" smtClean="0"/>
              <a:t>Патриотическое </a:t>
            </a:r>
            <a:r>
              <a:rPr lang="ru-RU" i="1" dirty="0"/>
              <a:t>воспитание подрастающего поколения - одна из самых актуальных задач нашего времени и вместе с тем она сопряжена с некоторыми сложностями. Сложности эти вызваны переосмыслением в обществе самого понятия патриотизм, нерешенностью вопроса, на каком базисе воспитывать это чувство. Воспитание патриотических чувств необходимо начинать с дошкольного возраста, потому что именно на данном этапе формируется личность ребенка. </a:t>
            </a:r>
            <a:r>
              <a:rPr lang="ru-RU" i="1" dirty="0" smtClean="0"/>
              <a:t>Всё </a:t>
            </a:r>
            <a:r>
              <a:rPr lang="ru-RU" i="1" dirty="0"/>
              <a:t>проходит: любовь, горечь утрат, даже боль от ран проходит, но никогда - никогда не проходит и не гаснет тоска по Родине...»</a:t>
            </a:r>
          </a:p>
          <a:p>
            <a:r>
              <a:rPr lang="ru-RU" i="1" dirty="0"/>
              <a:t>Тему своего проекта я выбрала неслучайно. В нынешнее время существует серьезная проблема нравственного воспитания детей: когда родители не затрагивают темы Великой Отечественной войны, тем самым прерывая преемственность поколений принадлежности каждого гражданина страны к историческим ценностям своей родины, чувства гордости и сопричастности к подвигам героев и силе духа нашего народа.</a:t>
            </a:r>
          </a:p>
          <a:p>
            <a:r>
              <a:rPr lang="ru-RU" i="1" dirty="0"/>
              <a:t>Нравственно-патриотическое воспитание ребенка - сложный педагогический процесс, в основе которого  лежит развитие нравственных чувств. В свою очередь, нравственное воспитание – это целенаправленный процесс взаимодействия педагогов и воспитанников, направленный на формирование гармоничной личности, на развитие её ценностно-смысловой сферы, посредством сообщения ей духовно-нравственных и базовых национальных ценностей. </a:t>
            </a:r>
          </a:p>
          <a:p>
            <a:r>
              <a:rPr lang="ru-RU" i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9991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User\Desktop\9 мая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836712"/>
            <a:ext cx="88204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В рамках подготовки к празднованию дня Победы в Великой Отечественной войне воспитание патриотизма у детей приобретает особое значение. </a:t>
            </a:r>
          </a:p>
          <a:p>
            <a:r>
              <a:rPr lang="ru-RU" i="1" dirty="0"/>
              <a:t>О важности приобщения ребенка к культуре своего народа написано много, поскольку обращение к отеческому наследию воспитывает уважение, гордость за землю, на которой живешь. Поэтому детям необходимо знать и изучать культуру своих предков. Именно акцент на знание истории народа, его культуры поможет в дальнейшем с уважением и интересом относиться к культурным традициям других народов.</a:t>
            </a:r>
          </a:p>
          <a:p>
            <a:r>
              <a:rPr lang="ru-RU" i="1" dirty="0"/>
              <a:t>Мы предлагаем познакомить наших детей с историей нашей Родины в «суровые сороковые» - через песни, которые пели солдаты Великой Отечественной войны. У каждой песни своя судьба и своя история!</a:t>
            </a:r>
          </a:p>
          <a:p>
            <a:r>
              <a:rPr lang="ru-RU" i="1" dirty="0"/>
              <a:t>Перед нами, педагогами, стоит важная и ответственная миссия: донести до наших детей историю военных лет, чтобы сохранить связь поколений, чтобы научить их беречь и ценить мир.</a:t>
            </a:r>
          </a:p>
          <a:p>
            <a:r>
              <a:rPr lang="ru-RU" i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6830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Рисунок 6"/>
          <p:cNvSpPr>
            <a:spLocks noGrp="1"/>
          </p:cNvSpPr>
          <p:nvPr>
            <p:ph type="pic" idx="1"/>
          </p:nvPr>
        </p:nvSpPr>
        <p:spPr/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9 мая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360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899592" y="1124744"/>
            <a:ext cx="705678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Цель :</a:t>
            </a:r>
          </a:p>
          <a:p>
            <a:pPr algn="ctr"/>
            <a:endParaRPr lang="ru-RU" sz="2800" b="1" i="1" dirty="0">
              <a:solidFill>
                <a:srgbClr val="C00000"/>
              </a:solidFill>
            </a:endParaRPr>
          </a:p>
          <a:p>
            <a:pPr algn="ctr"/>
            <a:endParaRPr lang="ru-RU" sz="2000" i="1" dirty="0">
              <a:solidFill>
                <a:srgbClr val="C00000"/>
              </a:solidFill>
            </a:endParaRPr>
          </a:p>
          <a:p>
            <a:pPr algn="ctr"/>
            <a:r>
              <a:rPr lang="ru-RU" sz="2000" i="1" dirty="0" smtClean="0"/>
              <a:t>Создание </a:t>
            </a:r>
            <a:r>
              <a:rPr lang="ru-RU" sz="2000" i="1" dirty="0"/>
              <a:t>педагогических условий по формированию нравственно – патриотических чувств и активной гражданской позиции ребенка-дошкольника путем приобщения к отечественной культуре периода Великой Отечественной войны в условиях дошкольного учреждения.</a:t>
            </a:r>
          </a:p>
        </p:txBody>
      </p:sp>
    </p:spTree>
    <p:extLst>
      <p:ext uri="{BB962C8B-B14F-4D97-AF65-F5344CB8AC3E}">
        <p14:creationId xmlns:p14="http://schemas.microsoft.com/office/powerpoint/2010/main" val="93030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User\Desktop\9 мая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260648"/>
            <a:ext cx="914400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Задачи:</a:t>
            </a:r>
            <a:endParaRPr lang="ru-RU" sz="2800" i="1" dirty="0">
              <a:solidFill>
                <a:srgbClr val="C00000"/>
              </a:solidFill>
            </a:endParaRPr>
          </a:p>
          <a:p>
            <a:r>
              <a:rPr lang="ru-RU" i="1" dirty="0" smtClean="0"/>
              <a:t>-Развивать </a:t>
            </a:r>
            <a:r>
              <a:rPr lang="ru-RU" i="1" dirty="0"/>
              <a:t>музыкальные способности детей: музыкальный слух, чувство ритма, музыкальную память; способствовать формированию песенного музыкального вкуса.</a:t>
            </a:r>
          </a:p>
          <a:p>
            <a:r>
              <a:rPr lang="ru-RU" i="1" dirty="0" smtClean="0"/>
              <a:t>-Способствовать </a:t>
            </a:r>
            <a:r>
              <a:rPr lang="ru-RU" i="1" dirty="0"/>
              <a:t>развитию детского музыкально - художественного творчества и создавать условия для реализации творческой деятельности детей и удовлетворения потребности в самовыражении.</a:t>
            </a:r>
          </a:p>
          <a:p>
            <a:r>
              <a:rPr lang="ru-RU" i="1" dirty="0" smtClean="0"/>
              <a:t>-Воспитывать </a:t>
            </a:r>
            <a:r>
              <a:rPr lang="ru-RU" i="1" dirty="0"/>
              <a:t>умение сопереживать, воспринимая музыкальный образ, настроение.</a:t>
            </a:r>
          </a:p>
          <a:p>
            <a:r>
              <a:rPr lang="ru-RU" i="1" dirty="0" smtClean="0"/>
              <a:t>-Воспитывать </a:t>
            </a:r>
            <a:r>
              <a:rPr lang="ru-RU" i="1" dirty="0"/>
              <a:t>чувство сопричастности  и гордости к истории России и подвигу народа. </a:t>
            </a:r>
          </a:p>
          <a:p>
            <a:r>
              <a:rPr lang="ru-RU" i="1" dirty="0" smtClean="0"/>
              <a:t>-Обогащать </a:t>
            </a:r>
            <a:r>
              <a:rPr lang="ru-RU" i="1" dirty="0"/>
              <a:t>словарный запас детей через знакомство с песнями, стихами и рассказами о войне.</a:t>
            </a:r>
          </a:p>
          <a:p>
            <a:r>
              <a:rPr lang="ru-RU" i="1" dirty="0" smtClean="0"/>
              <a:t>-Формировать </a:t>
            </a:r>
            <a:r>
              <a:rPr lang="ru-RU" i="1" dirty="0"/>
              <a:t>у детей эмоциональную отзывчивость через художественные образы разных видов искусств: репродукции картин русских художников, литературные произведения на военную тематику и разных жанров (стихи, рассказы), классические музыкальные произведений русских композиторов.</a:t>
            </a:r>
          </a:p>
          <a:p>
            <a:r>
              <a:rPr lang="ru-RU" i="1" dirty="0" smtClean="0"/>
              <a:t>-Развивать </a:t>
            </a:r>
            <a:r>
              <a:rPr lang="ru-RU" i="1" dirty="0"/>
              <a:t>актерские способности для передачи заданного образа в постановке танцевальных композиций и театрализации песен. </a:t>
            </a:r>
          </a:p>
          <a:p>
            <a:r>
              <a:rPr lang="ru-RU" i="1" dirty="0" smtClean="0"/>
              <a:t>-Пробудить </a:t>
            </a:r>
            <a:r>
              <a:rPr lang="ru-RU" i="1" dirty="0"/>
              <a:t>у детей интерес к  изучению истории родины. </a:t>
            </a:r>
          </a:p>
          <a:p>
            <a:r>
              <a:rPr lang="ru-RU" i="1" dirty="0" smtClean="0"/>
              <a:t>-Пробудить </a:t>
            </a:r>
            <a:r>
              <a:rPr lang="ru-RU" i="1" dirty="0"/>
              <a:t>у детей интерес к </a:t>
            </a:r>
            <a:r>
              <a:rPr lang="ru-RU" i="1" dirty="0" err="1"/>
              <a:t>поисково</a:t>
            </a:r>
            <a:r>
              <a:rPr lang="ru-RU" i="1" dirty="0"/>
              <a:t> - познавательной деятельности.</a:t>
            </a:r>
          </a:p>
          <a:p>
            <a:r>
              <a:rPr lang="ru-RU" i="1" dirty="0" smtClean="0"/>
              <a:t>-Привлечь </a:t>
            </a:r>
            <a:r>
              <a:rPr lang="ru-RU" i="1" dirty="0"/>
              <a:t>родителей к сотрудничеству в процесс формирования нравственной основы чувства патриотизма.</a:t>
            </a:r>
          </a:p>
        </p:txBody>
      </p:sp>
    </p:spTree>
    <p:extLst>
      <p:ext uri="{BB962C8B-B14F-4D97-AF65-F5344CB8AC3E}">
        <p14:creationId xmlns:p14="http://schemas.microsoft.com/office/powerpoint/2010/main" val="192523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User\Desktop\9 мая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260648"/>
            <a:ext cx="84969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В соответствии с ФГОС проект опирается на научные принципы ее построения</a:t>
            </a:r>
            <a:r>
              <a:rPr lang="ru-RU" sz="2400" b="1" i="1" dirty="0" smtClean="0">
                <a:solidFill>
                  <a:srgbClr val="C00000"/>
                </a:solidFill>
              </a:rPr>
              <a:t>:</a:t>
            </a:r>
            <a:endParaRPr lang="ru-RU" dirty="0"/>
          </a:p>
          <a:p>
            <a:pPr lvl="0"/>
            <a:r>
              <a:rPr lang="ru-RU" i="1" dirty="0" smtClean="0"/>
              <a:t>-Принцип </a:t>
            </a:r>
            <a:r>
              <a:rPr lang="ru-RU" i="1" dirty="0"/>
              <a:t>организации личностно-ориентированного взаимодействия с учетом индивидуальных возможностей – принятие и поддержка его, индивидуальности, интересов и потребностей, развитие творческих способностей, забота о его эмоциональном благополучии.</a:t>
            </a:r>
          </a:p>
          <a:p>
            <a:pPr lvl="0"/>
            <a:r>
              <a:rPr lang="ru-RU" i="1" dirty="0" smtClean="0"/>
              <a:t>-Принцип </a:t>
            </a:r>
            <a:r>
              <a:rPr lang="ru-RU" i="1" dirty="0"/>
              <a:t>системности – работа проводится систематически весь учебный год. </a:t>
            </a:r>
            <a:r>
              <a:rPr lang="ru-RU" i="1" dirty="0" smtClean="0"/>
              <a:t>--</a:t>
            </a:r>
            <a:r>
              <a:rPr lang="ru-RU" i="1" dirty="0" err="1" smtClean="0"/>
              <a:t>Воспитательно</a:t>
            </a:r>
            <a:r>
              <a:rPr lang="ru-RU" i="1" dirty="0" smtClean="0"/>
              <a:t>-образовательный </a:t>
            </a:r>
            <a:r>
              <a:rPr lang="ru-RU" i="1" dirty="0"/>
              <a:t>процесс предполагает планирование тематических циклов занятий и нерегламентированных циклов деятельности.</a:t>
            </a:r>
          </a:p>
          <a:p>
            <a:pPr lvl="0"/>
            <a:r>
              <a:rPr lang="ru-RU" i="1" dirty="0" smtClean="0"/>
              <a:t>-Принцип </a:t>
            </a:r>
            <a:r>
              <a:rPr lang="ru-RU" i="1" dirty="0"/>
              <a:t>интеграции – содержание музыкальной деятельности взаимосвязаны с другими разделами программы воспитания и обучения детей в детском саду.</a:t>
            </a:r>
          </a:p>
          <a:p>
            <a:pPr lvl="0"/>
            <a:r>
              <a:rPr lang="ru-RU" i="1" dirty="0" smtClean="0"/>
              <a:t>-Принцип </a:t>
            </a:r>
            <a:r>
              <a:rPr lang="ru-RU" i="1" dirty="0"/>
              <a:t>координации деятельности педагога – деятельность специалистов согласованна с образовательной деятельностью музыкального руководителя.</a:t>
            </a:r>
          </a:p>
          <a:p>
            <a:pPr lvl="0"/>
            <a:r>
              <a:rPr lang="ru-RU" i="1" dirty="0" smtClean="0"/>
              <a:t>-Принцип </a:t>
            </a:r>
            <a:r>
              <a:rPr lang="ru-RU" i="1" dirty="0"/>
              <a:t>возрастной </a:t>
            </a:r>
            <a:r>
              <a:rPr lang="ru-RU" i="1" dirty="0" err="1"/>
              <a:t>адресованности</a:t>
            </a:r>
            <a:r>
              <a:rPr lang="ru-RU" i="1" dirty="0"/>
              <a:t> – содержание деятельности выстраивается в соответствии и учетом возраста детей.</a:t>
            </a:r>
          </a:p>
          <a:p>
            <a:pPr lvl="0"/>
            <a:r>
              <a:rPr lang="ru-RU" i="1" dirty="0" smtClean="0"/>
              <a:t>-преемственности </a:t>
            </a:r>
            <a:r>
              <a:rPr lang="ru-RU" i="1" dirty="0"/>
              <a:t>взаимодействия с ребенком в условиях детского сада и семьи </a:t>
            </a:r>
            <a:r>
              <a:rPr lang="ru-RU" i="1" dirty="0" smtClean="0"/>
              <a:t>родители </a:t>
            </a:r>
            <a:r>
              <a:rPr lang="ru-RU" i="1" dirty="0"/>
              <a:t>поддерживают формы работы с детьми и продолжают их в семье.</a:t>
            </a:r>
          </a:p>
          <a:p>
            <a:pPr algn="ctr"/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57534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9 мая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13" y="0"/>
            <a:ext cx="903438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1628800"/>
            <a:ext cx="784887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Ожидаемые </a:t>
            </a:r>
            <a:r>
              <a:rPr lang="ru-RU" sz="2400" b="1" i="1" dirty="0" smtClean="0">
                <a:solidFill>
                  <a:srgbClr val="C00000"/>
                </a:solidFill>
              </a:rPr>
              <a:t>результаты</a:t>
            </a:r>
          </a:p>
          <a:p>
            <a:endParaRPr lang="ru-RU" b="1" dirty="0">
              <a:solidFill>
                <a:srgbClr val="C00000"/>
              </a:solidFill>
            </a:endParaRPr>
          </a:p>
          <a:p>
            <a:pPr algn="ctr"/>
            <a:endParaRPr lang="ru-RU" dirty="0"/>
          </a:p>
          <a:p>
            <a:r>
              <a:rPr lang="ru-RU" i="1" dirty="0"/>
              <a:t>У детей будут сформированы представления:</a:t>
            </a:r>
          </a:p>
          <a:p>
            <a:r>
              <a:rPr lang="ru-RU" i="1" dirty="0"/>
              <a:t> о значении победы нашего народа в Великой Отечественной войне;</a:t>
            </a:r>
          </a:p>
          <a:p>
            <a:r>
              <a:rPr lang="ru-RU" i="1" dirty="0"/>
              <a:t>интерес к военно-патриотической музыке;</a:t>
            </a:r>
          </a:p>
          <a:p>
            <a:r>
              <a:rPr lang="ru-RU" i="1" dirty="0"/>
              <a:t>чувство единения и гордости за старшее поколение;</a:t>
            </a:r>
          </a:p>
          <a:p>
            <a:r>
              <a:rPr lang="ru-RU" i="1" dirty="0"/>
              <a:t>появится чувство любви и интереса к песням Великой Победы;</a:t>
            </a:r>
          </a:p>
        </p:txBody>
      </p:sp>
    </p:spTree>
    <p:extLst>
      <p:ext uri="{BB962C8B-B14F-4D97-AF65-F5344CB8AC3E}">
        <p14:creationId xmlns:p14="http://schemas.microsoft.com/office/powerpoint/2010/main" val="365747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9 мая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72" y="-99392"/>
            <a:ext cx="903438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980728"/>
            <a:ext cx="7704856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М</a:t>
            </a:r>
            <a:r>
              <a:rPr lang="ru-RU" sz="2800" b="1" i="1" dirty="0" smtClean="0">
                <a:solidFill>
                  <a:srgbClr val="C00000"/>
                </a:solidFill>
              </a:rPr>
              <a:t>етодических приемы</a:t>
            </a:r>
            <a:endParaRPr lang="ru-RU" sz="2800" i="1" dirty="0" smtClean="0">
              <a:solidFill>
                <a:srgbClr val="C00000"/>
              </a:solidFill>
            </a:endParaRPr>
          </a:p>
          <a:p>
            <a:r>
              <a:rPr lang="ru-RU" sz="2000" i="1" dirty="0"/>
              <a:t> </a:t>
            </a:r>
            <a:r>
              <a:rPr lang="ru-RU" sz="2000" b="1" i="1" dirty="0" smtClean="0"/>
              <a:t>Наглядно-слуховой </a:t>
            </a:r>
            <a:r>
              <a:rPr lang="ru-RU" sz="2000" i="1" dirty="0"/>
              <a:t> - исполнение музыки</a:t>
            </a:r>
          </a:p>
          <a:p>
            <a:r>
              <a:rPr lang="ru-RU" sz="2000" b="1" i="1" dirty="0"/>
              <a:t>Наглядно-зрительный </a:t>
            </a:r>
            <a:r>
              <a:rPr lang="ru-RU" sz="2000" i="1" dirty="0"/>
              <a:t>- показ иллюстрации, картинок, совместное исполнение движений, применение наглядных пособий.</a:t>
            </a:r>
          </a:p>
          <a:p>
            <a:r>
              <a:rPr lang="ru-RU" sz="2000" b="1" i="1" dirty="0"/>
              <a:t>Словесный метод </a:t>
            </a:r>
            <a:r>
              <a:rPr lang="ru-RU" sz="2000" i="1" dirty="0"/>
              <a:t>– должен быть кратким, точным, конкретным объяснение с использованием музыкальных терминов, пояснение, напоминание, поощрение.</a:t>
            </a:r>
          </a:p>
          <a:p>
            <a:r>
              <a:rPr lang="ru-RU" sz="2000" b="1" i="1" dirty="0"/>
              <a:t>Практический метод </a:t>
            </a:r>
            <a:r>
              <a:rPr lang="ru-RU" sz="2000" i="1" dirty="0"/>
              <a:t>– многократное повторение музыкально-ритмических движений</a:t>
            </a:r>
          </a:p>
          <a:p>
            <a:r>
              <a:rPr lang="ru-RU" sz="2000" i="1" dirty="0"/>
              <a:t> </a:t>
            </a:r>
            <a:r>
              <a:rPr lang="ru-RU" sz="2000" b="1" i="1" dirty="0"/>
              <a:t>Игровой метод</a:t>
            </a:r>
            <a:r>
              <a:rPr lang="ru-RU" sz="2000" i="1" dirty="0"/>
              <a:t> -  педагог подбирает для детей  такую игру, которая отвечает задачам и содержанию занятия.</a:t>
            </a:r>
          </a:p>
          <a:p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304469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9 мая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233"/>
            <a:ext cx="937722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052736"/>
            <a:ext cx="770485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/>
              <a:t>Импровизационный метод</a:t>
            </a:r>
            <a:r>
              <a:rPr lang="ru-RU" sz="2000" i="1" dirty="0"/>
              <a:t> - позволяет подводить детей к возможности свободного, непринужденного движения, такого, как подсказывает музыка</a:t>
            </a:r>
            <a:r>
              <a:rPr lang="ru-RU" sz="2000" i="1"/>
              <a:t>. </a:t>
            </a:r>
            <a:endParaRPr lang="ru-RU" sz="2000" i="1" smtClean="0"/>
          </a:p>
          <a:p>
            <a:endParaRPr lang="ru-RU" sz="2000" i="1" smtClean="0"/>
          </a:p>
          <a:p>
            <a:r>
              <a:rPr lang="ru-RU" sz="2000" b="1" i="1" dirty="0" smtClean="0"/>
              <a:t>Концентрический </a:t>
            </a:r>
            <a:r>
              <a:rPr lang="ru-RU" sz="2000" b="1" i="1" dirty="0"/>
              <a:t>метод</a:t>
            </a:r>
            <a:r>
              <a:rPr lang="ru-RU" sz="2000" i="1" dirty="0"/>
              <a:t> -заключается в том, что педагог по мере усвоения детьми определенных заданий, танцевальных композиций вновь возвращается к пройденному, но с усложнением</a:t>
            </a:r>
          </a:p>
          <a:p>
            <a:endParaRPr lang="ru-RU" sz="2000" b="1" i="1" dirty="0" smtClean="0"/>
          </a:p>
          <a:p>
            <a:r>
              <a:rPr lang="ru-RU" sz="2000" b="1" i="1" dirty="0" smtClean="0"/>
              <a:t>Метод </a:t>
            </a:r>
            <a:r>
              <a:rPr lang="ru-RU" sz="2000" b="1" i="1" dirty="0"/>
              <a:t>моделирования</a:t>
            </a:r>
            <a:r>
              <a:rPr lang="ru-RU" sz="2000" i="1" dirty="0"/>
              <a:t> – составление последовательности танца, хоровода, игры с помощью схем моделирования, использование </a:t>
            </a:r>
            <a:r>
              <a:rPr lang="ru-RU" sz="2000" i="1" dirty="0" err="1"/>
              <a:t>мнемотаблиц</a:t>
            </a:r>
            <a:r>
              <a:rPr lang="ru-RU" sz="2000" i="1" dirty="0"/>
              <a:t>, с помощью которых дети смогут выполнять различные перестроения или разучивать элементы танцев.</a:t>
            </a:r>
          </a:p>
          <a:p>
            <a:pPr algn="ctr"/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101597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9 мая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13" y="0"/>
            <a:ext cx="903438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700808"/>
            <a:ext cx="73448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Необходимые условия реализации </a:t>
            </a:r>
            <a:r>
              <a:rPr lang="ru-RU" sz="2800" b="1" i="1" dirty="0" smtClean="0">
                <a:solidFill>
                  <a:srgbClr val="C00000"/>
                </a:solidFill>
              </a:rPr>
              <a:t>проекта</a:t>
            </a:r>
            <a:endParaRPr lang="ru-RU" sz="2400" b="1" i="1" dirty="0">
              <a:solidFill>
                <a:srgbClr val="C00000"/>
              </a:solidFill>
            </a:endParaRPr>
          </a:p>
          <a:p>
            <a:pPr algn="ctr"/>
            <a:endParaRPr lang="ru-RU" sz="2000" i="1" dirty="0" smtClean="0"/>
          </a:p>
          <a:p>
            <a:r>
              <a:rPr lang="ru-RU" sz="2400" b="1" i="1" dirty="0" smtClean="0"/>
              <a:t>интерес </a:t>
            </a:r>
            <a:r>
              <a:rPr lang="ru-RU" sz="2400" b="1" i="1" dirty="0"/>
              <a:t>детей и родителей;</a:t>
            </a:r>
          </a:p>
          <a:p>
            <a:endParaRPr lang="ru-RU" sz="2400" b="1" i="1" dirty="0" smtClean="0"/>
          </a:p>
          <a:p>
            <a:r>
              <a:rPr lang="ru-RU" sz="2400" b="1" i="1" dirty="0" smtClean="0"/>
              <a:t>методические </a:t>
            </a:r>
            <a:r>
              <a:rPr lang="ru-RU" sz="2400" b="1" i="1" dirty="0"/>
              <a:t>разработки</a:t>
            </a:r>
            <a:r>
              <a:rPr lang="ru-RU" sz="2400" b="1" i="1" dirty="0" smtClean="0"/>
              <a:t>,</a:t>
            </a:r>
          </a:p>
          <a:p>
            <a:endParaRPr lang="ru-RU" sz="2400" b="1" i="1" dirty="0"/>
          </a:p>
          <a:p>
            <a:r>
              <a:rPr lang="ru-RU" sz="2400" b="1" i="1" dirty="0"/>
              <a:t>интеграция со специалистами детского сада.</a:t>
            </a:r>
          </a:p>
        </p:txBody>
      </p:sp>
    </p:spTree>
    <p:extLst>
      <p:ext uri="{BB962C8B-B14F-4D97-AF65-F5344CB8AC3E}">
        <p14:creationId xmlns:p14="http://schemas.microsoft.com/office/powerpoint/2010/main" val="46848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9 мая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13" y="0"/>
            <a:ext cx="903438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412776"/>
            <a:ext cx="691276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Использованные инновационные </a:t>
            </a:r>
            <a:r>
              <a:rPr lang="ru-RU" sz="2400" b="1" i="1" dirty="0" smtClean="0">
                <a:solidFill>
                  <a:srgbClr val="C00000"/>
                </a:solidFill>
              </a:rPr>
              <a:t>технологии</a:t>
            </a:r>
            <a:endParaRPr lang="ru-RU" sz="2400" i="1" dirty="0" smtClean="0">
              <a:solidFill>
                <a:srgbClr val="C00000"/>
              </a:solidFill>
            </a:endParaRPr>
          </a:p>
          <a:p>
            <a:pPr algn="ctr"/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endParaRPr lang="ru-RU" sz="2400" i="1" dirty="0">
              <a:solidFill>
                <a:srgbClr val="C00000"/>
              </a:solidFill>
            </a:endParaRPr>
          </a:p>
          <a:p>
            <a:r>
              <a:rPr lang="ru-RU" sz="2000" b="1" i="1" dirty="0" smtClean="0"/>
              <a:t>-проектный </a:t>
            </a:r>
            <a:r>
              <a:rPr lang="ru-RU" sz="2000" b="1" i="1" dirty="0"/>
              <a:t>метод, позволяющий привлечь родителей в образовательный процесс</a:t>
            </a:r>
            <a:r>
              <a:rPr lang="ru-RU" sz="2000" b="1" i="1" dirty="0" smtClean="0"/>
              <a:t>;</a:t>
            </a:r>
          </a:p>
          <a:p>
            <a:endParaRPr lang="ru-RU" sz="2000" b="1" i="1" dirty="0" smtClean="0"/>
          </a:p>
          <a:p>
            <a:r>
              <a:rPr lang="ru-RU" sz="2000" b="1" i="1" dirty="0"/>
              <a:t>-</a:t>
            </a:r>
            <a:r>
              <a:rPr lang="ru-RU" sz="2000" b="1" i="1" dirty="0" smtClean="0"/>
              <a:t>использование </a:t>
            </a:r>
            <a:r>
              <a:rPr lang="ru-RU" sz="2000" b="1" i="1" dirty="0"/>
              <a:t>ИКТ, позволяющий более красочно показать материал на встречах в иллюстрациях</a:t>
            </a:r>
            <a:r>
              <a:rPr lang="ru-RU" sz="2000" b="1" i="1" dirty="0" smtClean="0"/>
              <a:t>;</a:t>
            </a:r>
          </a:p>
          <a:p>
            <a:endParaRPr lang="ru-RU" sz="2000" b="1" i="1" dirty="0"/>
          </a:p>
          <a:p>
            <a:r>
              <a:rPr lang="ru-RU" sz="2000" b="1" i="1" dirty="0" smtClean="0"/>
              <a:t>-интеграция</a:t>
            </a:r>
            <a:r>
              <a:rPr lang="ru-RU" sz="2000" b="1" i="1" dirty="0"/>
              <a:t>, позволяющая объединить несколько видов деятельности для более успешного усвоения материала</a:t>
            </a:r>
            <a:r>
              <a:rPr lang="ru-RU" b="1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66413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9 мая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13" y="0"/>
            <a:ext cx="903438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412776"/>
            <a:ext cx="691276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Обеспечение проекта</a:t>
            </a:r>
          </a:p>
          <a:p>
            <a:pPr algn="ctr"/>
            <a:endParaRPr lang="ru-RU" sz="2400" b="1" i="1" dirty="0" smtClean="0">
              <a:solidFill>
                <a:srgbClr val="C00000"/>
              </a:solidFill>
            </a:endParaRPr>
          </a:p>
          <a:p>
            <a:r>
              <a:rPr lang="ru-RU" sz="2000" b="1" i="1" dirty="0" smtClean="0"/>
              <a:t>-Фото –видео материалы.</a:t>
            </a:r>
          </a:p>
          <a:p>
            <a:r>
              <a:rPr lang="ru-RU" sz="2000" b="1" i="1" dirty="0" smtClean="0"/>
              <a:t>-Подборка детской </a:t>
            </a:r>
            <a:r>
              <a:rPr lang="ru-RU" sz="2000" b="1" i="1" dirty="0" err="1" smtClean="0"/>
              <a:t>художетсвенной</a:t>
            </a:r>
            <a:r>
              <a:rPr lang="ru-RU" sz="2000" b="1" i="1" dirty="0" smtClean="0"/>
              <a:t> литературы</a:t>
            </a:r>
          </a:p>
          <a:p>
            <a:r>
              <a:rPr lang="ru-RU" sz="2000" b="1" i="1" dirty="0" smtClean="0"/>
              <a:t>-Подборка </a:t>
            </a:r>
            <a:r>
              <a:rPr lang="ru-RU" sz="2000" b="1" i="1" dirty="0" err="1" smtClean="0"/>
              <a:t>открыток,фотографий</a:t>
            </a:r>
            <a:r>
              <a:rPr lang="ru-RU" sz="2000" b="1" i="1" dirty="0" smtClean="0"/>
              <a:t> .,</a:t>
            </a:r>
            <a:r>
              <a:rPr lang="ru-RU" sz="2000" b="1" i="1" dirty="0" err="1" smtClean="0"/>
              <a:t>иллюстраций,плакатов</a:t>
            </a:r>
            <a:r>
              <a:rPr lang="ru-RU" sz="2000" b="1" i="1" dirty="0" smtClean="0"/>
              <a:t>.</a:t>
            </a:r>
          </a:p>
          <a:p>
            <a:r>
              <a:rPr lang="ru-RU" sz="2000" b="1" i="1" dirty="0" smtClean="0"/>
              <a:t>-</a:t>
            </a:r>
            <a:r>
              <a:rPr lang="ru-RU" sz="2000" b="1" i="1" dirty="0" err="1" smtClean="0"/>
              <a:t>Видеопректор</a:t>
            </a:r>
            <a:r>
              <a:rPr lang="ru-RU" sz="2000" b="1" i="1" dirty="0" smtClean="0"/>
              <a:t>.</a:t>
            </a:r>
          </a:p>
          <a:p>
            <a:r>
              <a:rPr lang="ru-RU" sz="2000" b="1" i="1" dirty="0" smtClean="0"/>
              <a:t>-Ноутбук.</a:t>
            </a:r>
          </a:p>
          <a:p>
            <a:r>
              <a:rPr lang="ru-RU" sz="2000" b="1" i="1" dirty="0" smtClean="0"/>
              <a:t>-Фотоаппарат.</a:t>
            </a:r>
            <a:endParaRPr lang="ru-RU" sz="2000" b="1" i="1" dirty="0"/>
          </a:p>
          <a:p>
            <a:r>
              <a:rPr lang="ru-RU" sz="2000" b="1" i="1" dirty="0" smtClean="0"/>
              <a:t>-Музыкальный центр.</a:t>
            </a:r>
          </a:p>
          <a:p>
            <a:r>
              <a:rPr lang="ru-RU" sz="2000" b="1" i="1" dirty="0" smtClean="0"/>
              <a:t>-Аудиозаписи военных песен.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239376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950" y="-33338"/>
            <a:ext cx="9251950" cy="7794626"/>
          </a:xfrm>
        </p:spPr>
      </p:pic>
      <p:sp>
        <p:nvSpPr>
          <p:cNvPr id="3" name="Прямоугольник 2"/>
          <p:cNvSpPr/>
          <p:nvPr/>
        </p:nvSpPr>
        <p:spPr>
          <a:xfrm>
            <a:off x="2286000" y="1997839"/>
            <a:ext cx="61744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</a:rPr>
              <a:t>Этапы реализации проекта:</a:t>
            </a:r>
          </a:p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1 этап:</a:t>
            </a:r>
          </a:p>
          <a:p>
            <a:endParaRPr lang="ru-RU" sz="2400" b="1" dirty="0">
              <a:solidFill>
                <a:srgbClr val="C00000"/>
              </a:solidFill>
            </a:endParaRPr>
          </a:p>
          <a:p>
            <a:r>
              <a:rPr lang="ru-RU" b="1" i="1" dirty="0"/>
              <a:t>-слушание военных песен.</a:t>
            </a:r>
          </a:p>
          <a:p>
            <a:endParaRPr lang="ru-RU" b="1" dirty="0"/>
          </a:p>
          <a:p>
            <a:r>
              <a:rPr lang="ru-RU" b="1" i="1" dirty="0"/>
              <a:t>-просмотр слайдов с военными фото ,рассматривание книг памяти.</a:t>
            </a:r>
          </a:p>
          <a:p>
            <a:endParaRPr lang="ru-RU" b="1" dirty="0"/>
          </a:p>
          <a:p>
            <a:r>
              <a:rPr lang="ru-RU" b="1" i="1" dirty="0"/>
              <a:t>-слушание военных </a:t>
            </a:r>
            <a:r>
              <a:rPr lang="ru-RU" b="1" i="1" dirty="0" err="1"/>
              <a:t>стихов,рассказов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145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фото 9 мая\IMG_92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фото 9 мая\IMG_929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er\Desktop\фото 9 мая\IMG_930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фото 9 мая\IMG_92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34482"/>
          </a:xfrm>
        </p:spPr>
        <p:txBody>
          <a:bodyPr/>
          <a:lstStyle/>
          <a:p>
            <a:r>
              <a:rPr lang="ru-RU" dirty="0" smtClean="0"/>
              <a:t>-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1950" cy="7794625"/>
          </a:xfrm>
        </p:spPr>
      </p:pic>
      <p:sp>
        <p:nvSpPr>
          <p:cNvPr id="2" name="Прямоугольник 1"/>
          <p:cNvSpPr/>
          <p:nvPr/>
        </p:nvSpPr>
        <p:spPr>
          <a:xfrm>
            <a:off x="2286000" y="2182505"/>
            <a:ext cx="610242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2 этап:</a:t>
            </a:r>
          </a:p>
          <a:p>
            <a:pPr algn="ctr"/>
            <a:endParaRPr lang="ru-RU" sz="2400" b="1" i="1" dirty="0">
              <a:solidFill>
                <a:srgbClr val="C00000"/>
              </a:solidFill>
            </a:endParaRPr>
          </a:p>
          <a:p>
            <a:r>
              <a:rPr lang="ru-RU" sz="2000" b="1" i="1" dirty="0" smtClean="0"/>
              <a:t>-рассказ о создании известных военных песен о композиторах сочинивших их</a:t>
            </a:r>
          </a:p>
          <a:p>
            <a:r>
              <a:rPr lang="ru-RU" sz="2000" b="1" i="1" dirty="0" smtClean="0"/>
              <a:t>-разучивание песен</a:t>
            </a:r>
          </a:p>
          <a:p>
            <a:r>
              <a:rPr lang="ru-RU" sz="2000" b="1" i="1" dirty="0" smtClean="0"/>
              <a:t>-пение</a:t>
            </a:r>
          </a:p>
          <a:p>
            <a:r>
              <a:rPr lang="ru-RU" sz="2000" b="1" i="1" dirty="0" smtClean="0"/>
              <a:t>-разучивание стихов.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385211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фото 9 мая\IMG_92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фото 9 мая\IMG_91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908" y="0"/>
            <a:ext cx="928690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фото 9 мая\IMG_91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908" y="0"/>
            <a:ext cx="928690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1950" cy="7794625"/>
          </a:xfrm>
        </p:spPr>
      </p:pic>
      <p:sp>
        <p:nvSpPr>
          <p:cNvPr id="2" name="Прямоугольник 1"/>
          <p:cNvSpPr/>
          <p:nvPr/>
        </p:nvSpPr>
        <p:spPr>
          <a:xfrm>
            <a:off x="2286000" y="1988840"/>
            <a:ext cx="559836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3 этап:</a:t>
            </a:r>
            <a:endParaRPr lang="ru-RU" sz="2400" b="1" i="1" dirty="0">
              <a:solidFill>
                <a:srgbClr val="C00000"/>
              </a:solidFill>
            </a:endParaRPr>
          </a:p>
          <a:p>
            <a:endParaRPr lang="ru-RU" sz="2400" b="1" dirty="0">
              <a:solidFill>
                <a:srgbClr val="C00000"/>
              </a:solidFill>
            </a:endParaRPr>
          </a:p>
          <a:p>
            <a:r>
              <a:rPr lang="ru-RU" b="1" i="1" dirty="0" smtClean="0"/>
              <a:t>-конкурс чтецов</a:t>
            </a:r>
            <a:endParaRPr lang="ru-RU" b="1" i="1" dirty="0"/>
          </a:p>
          <a:p>
            <a:endParaRPr lang="ru-RU" b="1" dirty="0"/>
          </a:p>
          <a:p>
            <a:r>
              <a:rPr lang="ru-RU" b="1" i="1" dirty="0" smtClean="0"/>
              <a:t>-концерт военной песни</a:t>
            </a:r>
            <a:endParaRPr lang="ru-RU" b="1" i="1" dirty="0"/>
          </a:p>
          <a:p>
            <a:endParaRPr lang="ru-RU" b="1" dirty="0"/>
          </a:p>
          <a:p>
            <a:r>
              <a:rPr lang="ru-RU" b="1" i="1" dirty="0" smtClean="0"/>
              <a:t>-тематическое занятие посвященной </a:t>
            </a:r>
          </a:p>
          <a:p>
            <a:r>
              <a:rPr lang="ru-RU" b="1" i="1" dirty="0" smtClean="0"/>
              <a:t>«Дню победы»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3617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627784" y="1988840"/>
            <a:ext cx="5256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/>
          </a:p>
        </p:txBody>
      </p:sp>
      <p:pic>
        <p:nvPicPr>
          <p:cNvPr id="7170" name="Picture 2" descr="C:\Users\User\Desktop\фото 9 мая\IMG_91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448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фото 9 мая\IMG_922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2097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фото 9 мая\IMG_91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фото 9 мая\IMG_92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фото 9 мая\IMG_92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908" y="0"/>
            <a:ext cx="928690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1950" cy="7794625"/>
          </a:xfrm>
        </p:spPr>
      </p:pic>
      <p:sp>
        <p:nvSpPr>
          <p:cNvPr id="2" name="Прямоугольник 1"/>
          <p:cNvSpPr/>
          <p:nvPr/>
        </p:nvSpPr>
        <p:spPr>
          <a:xfrm>
            <a:off x="2286000" y="642918"/>
            <a:ext cx="6429404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Выводы: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Проект «Никто не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забыт-ничто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забыто» направлен на нравственно-патриотическое  воспитание подрастающего поколения через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худождественно-эстетическое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воспитание.Взаимодействия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 взрослого и ребенка, активизирует  развитие у детей исследовательской, созидательной и познавательной деятельности.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рамках проекта использовались  разнообразные формы работы с детьми. Проводились беседы и рассказы на темы: «Праздник со слезами на глазах!», «Земляки – фронтовики», «Великая Отечественная война: лица победы, дети войны», «Почему война называется Великой Отечественной войной?», «Дети войны», «В нашей семье есть герой».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           Дети познакомились с литературными произведениями о войне, пословицами и поговорками о долге, дружбе, с песнями военных лет.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     Совместно с родителями и воспитателями дети изготовили праздничные открытки и другие поделки  к 9 Мая.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Посетили памятник «Дума солдата»и возложили цветы к памятнику участникам ВОВ.</a:t>
            </a:r>
          </a:p>
        </p:txBody>
      </p:sp>
    </p:spTree>
    <p:extLst>
      <p:ext uri="{BB962C8B-B14F-4D97-AF65-F5344CB8AC3E}">
        <p14:creationId xmlns:p14="http://schemas.microsoft.com/office/powerpoint/2010/main" val="253617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1950" cy="7794625"/>
          </a:xfrm>
        </p:spPr>
      </p:pic>
      <p:sp>
        <p:nvSpPr>
          <p:cNvPr id="5" name="Прямоугольник 4"/>
          <p:cNvSpPr/>
          <p:nvPr/>
        </p:nvSpPr>
        <p:spPr>
          <a:xfrm>
            <a:off x="2285984" y="642918"/>
            <a:ext cx="650085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Заключением проекта стал патриотический праздник посвященный Дню Победы, на который были приглашены родители и другие почетные гости.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Реализация проекта  показала свою эффективность.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 детей повысился уровень осведомлённости об истории человечества через знакомство с легендарным прошлым  России в период Великой Отечественной войны. Они знакомы с произведениями поэтов, писателей и композиторов на военную тематику. Дети владеют  расширенным словарным запасом на тему «9 Мая – День Победы». Умеют ориентироваться в исторических событиях нашей Родины. Дети испытывают уважение к защитникам Родины и чувство гордости за свой народ.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 родителей повысилась заинтересованность в совместной работой с ДОУ, они стали более ориентированы на развитие у ребёнка потребности к познанию, общению со взрослыми и сверстниками, через совместную исследовательскую проектную деятельность.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Педагоги повысили свой профессиональный уровень, поделились своим педагогическим опытом.</a:t>
            </a:r>
          </a:p>
          <a:p>
            <a:pPr algn="ctr"/>
            <a:endParaRPr lang="ru-RU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17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887</Words>
  <Application>Microsoft Office PowerPoint</Application>
  <PresentationFormat>Экран (4:3)</PresentationFormat>
  <Paragraphs>155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-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20</cp:lastModifiedBy>
  <cp:revision>25</cp:revision>
  <dcterms:created xsi:type="dcterms:W3CDTF">2017-01-23T08:49:48Z</dcterms:created>
  <dcterms:modified xsi:type="dcterms:W3CDTF">2020-03-26T11:40:01Z</dcterms:modified>
</cp:coreProperties>
</file>