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2" r:id="rId3"/>
    <p:sldId id="261" r:id="rId4"/>
    <p:sldId id="257" r:id="rId5"/>
    <p:sldId id="258" r:id="rId6"/>
    <p:sldId id="271" r:id="rId7"/>
    <p:sldId id="281" r:id="rId8"/>
    <p:sldId id="282" r:id="rId9"/>
    <p:sldId id="266" r:id="rId10"/>
    <p:sldId id="267" r:id="rId11"/>
    <p:sldId id="265" r:id="rId12"/>
    <p:sldId id="268" r:id="rId13"/>
    <p:sldId id="264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69" r:id="rId22"/>
    <p:sldId id="28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6600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/>
      <c:barChart>
        <c:barDir val="col"/>
        <c:grouping val="clustered"/>
        <c:ser>
          <c:idx val="0"/>
          <c:order val="0"/>
          <c:cat>
            <c:strRef>
              <c:f>Лист1!$A$1:$A$3</c:f>
              <c:strCache>
                <c:ptCount val="3"/>
                <c:pt idx="0">
                  <c:v>недостаточное количество урн и контейнеров для мусора </c:v>
                </c:pt>
                <c:pt idx="1">
                  <c:v>отсутствие четкой системы сбора и утилизации мусора </c:v>
                </c:pt>
                <c:pt idx="2">
                  <c:v>низкий уровень культуры жителей города</c:v>
                </c:pt>
              </c:strCache>
            </c:strRef>
          </c:cat>
          <c:val>
            <c:numRef>
              <c:f>Лист1!$B$1:$B$3</c:f>
              <c:numCache>
                <c:formatCode>0%</c:formatCode>
                <c:ptCount val="3"/>
                <c:pt idx="0">
                  <c:v>0.35000000000000031</c:v>
                </c:pt>
                <c:pt idx="1">
                  <c:v>0.15000000000000024</c:v>
                </c:pt>
                <c:pt idx="2">
                  <c:v>0.5</c:v>
                </c:pt>
              </c:numCache>
            </c:numRef>
          </c:val>
        </c:ser>
        <c:axId val="65038208"/>
        <c:axId val="65039744"/>
      </c:barChart>
      <c:catAx>
        <c:axId val="65038208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65039744"/>
        <c:crosses val="autoZero"/>
        <c:auto val="1"/>
        <c:lblAlgn val="ctr"/>
        <c:lblOffset val="100"/>
      </c:catAx>
      <c:valAx>
        <c:axId val="6503974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600">
                <a:latin typeface="+mj-lt"/>
              </a:defRPr>
            </a:pPr>
            <a:endParaRPr lang="ru-RU"/>
          </a:p>
        </c:txPr>
        <c:crossAx val="65038208"/>
        <c:crosses val="autoZero"/>
        <c:crossBetween val="between"/>
      </c:valAx>
    </c:plotArea>
    <c:plotVisOnly val="1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8.4892158231231668E-2"/>
          <c:y val="4.5028963522815976E-2"/>
          <c:w val="0.89852611343279054"/>
          <c:h val="0.64275579270456362"/>
        </c:manualLayout>
      </c:layout>
      <c:barChart>
        <c:barDir val="col"/>
        <c:grouping val="clustered"/>
        <c:ser>
          <c:idx val="0"/>
          <c:order val="0"/>
          <c:cat>
            <c:strRef>
              <c:f>Лист1!$A$6:$A$9</c:f>
              <c:strCache>
                <c:ptCount val="4"/>
                <c:pt idx="0">
                  <c:v>дошкольники и ученики младших классов </c:v>
                </c:pt>
                <c:pt idx="1">
                  <c:v>подростки</c:v>
                </c:pt>
                <c:pt idx="2">
                  <c:v> молодёжь</c:v>
                </c:pt>
                <c:pt idx="3">
                  <c:v>взрослые </c:v>
                </c:pt>
              </c:strCache>
            </c:strRef>
          </c:cat>
          <c:val>
            <c:numRef>
              <c:f>Лист1!$B$6:$B$9</c:f>
              <c:numCache>
                <c:formatCode>0%</c:formatCode>
                <c:ptCount val="4"/>
                <c:pt idx="0">
                  <c:v>0.2</c:v>
                </c:pt>
                <c:pt idx="1">
                  <c:v>0.4</c:v>
                </c:pt>
                <c:pt idx="2">
                  <c:v>0.30000000000000032</c:v>
                </c:pt>
                <c:pt idx="3">
                  <c:v>0.1</c:v>
                </c:pt>
              </c:numCache>
            </c:numRef>
          </c:val>
        </c:ser>
        <c:axId val="66075264"/>
        <c:axId val="66085248"/>
      </c:barChart>
      <c:catAx>
        <c:axId val="66075264"/>
        <c:scaling>
          <c:orientation val="minMax"/>
        </c:scaling>
        <c:axPos val="b"/>
        <c:tickLblPos val="nextTo"/>
        <c:txPr>
          <a:bodyPr/>
          <a:lstStyle/>
          <a:p>
            <a:pPr>
              <a:defRPr sz="1800"/>
            </a:pPr>
            <a:endParaRPr lang="ru-RU"/>
          </a:p>
        </c:txPr>
        <c:crossAx val="66085248"/>
        <c:crosses val="autoZero"/>
        <c:auto val="1"/>
        <c:lblAlgn val="ctr"/>
        <c:lblOffset val="100"/>
      </c:catAx>
      <c:valAx>
        <c:axId val="66085248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800">
                <a:latin typeface="+mj-lt"/>
              </a:defRPr>
            </a:pPr>
            <a:endParaRPr lang="ru-RU"/>
          </a:p>
        </c:txPr>
        <c:crossAx val="66075264"/>
        <c:crosses val="autoZero"/>
        <c:crossBetween val="between"/>
      </c:valAx>
    </c:plotArea>
    <c:plotVisOnly val="1"/>
  </c:chart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txPr>
              <a:bodyPr/>
              <a:lstStyle/>
              <a:p>
                <a:pPr>
                  <a:defRPr sz="1800" b="1">
                    <a:solidFill>
                      <a:srgbClr val="CC3300"/>
                    </a:solidFill>
                    <a:cs typeface="Aharoni" pitchFamily="2" charset="-79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о проблеме мусора слышали</c:v>
                </c:pt>
                <c:pt idx="1">
                  <c:v>знают, что такое мусор</c:v>
                </c:pt>
                <c:pt idx="2">
                  <c:v>знают, куда девается бытовой мусор</c:v>
                </c:pt>
                <c:pt idx="3">
                  <c:v>знают, как использовать вторично отходы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0.8</c:v>
                </c:pt>
                <c:pt idx="1">
                  <c:v>0.15000000000000016</c:v>
                </c:pt>
                <c:pt idx="2">
                  <c:v>0.22000000000000006</c:v>
                </c:pt>
                <c:pt idx="3">
                  <c:v>0.5</c:v>
                </c:pt>
              </c:numCache>
            </c:numRef>
          </c:val>
        </c:ser>
        <c:shape val="cone"/>
        <c:axId val="76971008"/>
        <c:axId val="88282240"/>
        <c:axId val="0"/>
      </c:bar3DChart>
      <c:catAx>
        <c:axId val="76971008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8282240"/>
        <c:crosses val="autoZero"/>
        <c:auto val="1"/>
        <c:lblAlgn val="ctr"/>
        <c:lblOffset val="100"/>
      </c:catAx>
      <c:valAx>
        <c:axId val="88282240"/>
        <c:scaling>
          <c:orientation val="minMax"/>
        </c:scaling>
        <c:axPos val="l"/>
        <c:majorGridlines/>
        <c:numFmt formatCode="0%" sourceLinked="1"/>
        <c:tickLblPos val="nextTo"/>
        <c:crossAx val="76971008"/>
        <c:crosses val="autoZero"/>
        <c:crossBetween val="between"/>
      </c:valAx>
    </c:plotArea>
    <c:plotVisOnly val="1"/>
  </c:chart>
  <c:spPr>
    <a:ln>
      <a:noFill/>
    </a:ln>
  </c:spPr>
  <c:externalData r:id="rId1"/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836712"/>
            <a:ext cx="7126560" cy="8640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sz="2700" dirty="0" smtClean="0">
                <a:latin typeface="+mn-lt"/>
              </a:rPr>
              <a:t>Муниципальное общеобразовательное  учреждение</a:t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>«Средняя школа №6»</a:t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>  </a:t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/>
            </a:r>
            <a:br>
              <a:rPr lang="ru-RU" sz="2700" dirty="0" smtClean="0">
                <a:latin typeface="+mn-lt"/>
              </a:rPr>
            </a:br>
            <a:r>
              <a:rPr lang="ru-RU" sz="2700" dirty="0" smtClean="0">
                <a:latin typeface="+mn-lt"/>
              </a:rPr>
              <a:t/>
            </a:r>
            <a:br>
              <a:rPr lang="ru-RU" sz="27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Исследовательская работа</a:t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/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« Всех приютила наша планета,</a:t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 только для мусора </a:t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места здесь нет»</a:t>
            </a:r>
            <a:br>
              <a:rPr lang="ru-RU" sz="3100" dirty="0" smtClean="0">
                <a:latin typeface="+mn-lt"/>
              </a:rPr>
            </a:br>
            <a:r>
              <a:rPr lang="ru-RU" sz="3100" dirty="0" smtClean="0">
                <a:latin typeface="+mn-lt"/>
              </a:rPr>
              <a:t> </a:t>
            </a:r>
            <a:endParaRPr lang="ru-RU" sz="31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4293096"/>
            <a:ext cx="3635896" cy="2016224"/>
          </a:xfrm>
        </p:spPr>
        <p:txBody>
          <a:bodyPr>
            <a:noAutofit/>
          </a:bodyPr>
          <a:lstStyle/>
          <a:p>
            <a:pPr algn="l"/>
            <a:r>
              <a:rPr lang="ru-RU" sz="1400" dirty="0" smtClean="0"/>
              <a:t>                                                               </a:t>
            </a:r>
            <a:r>
              <a:rPr lang="ru-RU" sz="1400" dirty="0" smtClean="0">
                <a:solidFill>
                  <a:schemeClr val="tx1"/>
                </a:solidFill>
              </a:rPr>
              <a:t>Выполнила: </a:t>
            </a:r>
            <a:r>
              <a:rPr lang="ru-RU" sz="1400" dirty="0" err="1" smtClean="0">
                <a:solidFill>
                  <a:schemeClr val="tx1"/>
                </a:solidFill>
              </a:rPr>
              <a:t>Шельпанова</a:t>
            </a:r>
            <a:r>
              <a:rPr lang="ru-RU" sz="1400" dirty="0" smtClean="0">
                <a:solidFill>
                  <a:schemeClr val="tx1"/>
                </a:solidFill>
              </a:rPr>
              <a:t> Милана, </a:t>
            </a:r>
          </a:p>
          <a:p>
            <a:pPr algn="l"/>
            <a:r>
              <a:rPr lang="ru-RU" sz="1400" dirty="0" smtClean="0">
                <a:solidFill>
                  <a:schemeClr val="tx1"/>
                </a:solidFill>
              </a:rPr>
              <a:t> ученица 3 «в»  класса  МОУ СШ №6</a:t>
            </a:r>
          </a:p>
          <a:p>
            <a:pPr algn="l"/>
            <a:r>
              <a:rPr lang="ru-RU" sz="1400" dirty="0" smtClean="0">
                <a:solidFill>
                  <a:schemeClr val="tx1"/>
                </a:solidFill>
              </a:rPr>
              <a:t>                                                       Руководитель: </a:t>
            </a:r>
            <a:r>
              <a:rPr lang="ru-RU" sz="1400" dirty="0" err="1" smtClean="0">
                <a:solidFill>
                  <a:schemeClr val="tx1"/>
                </a:solidFill>
              </a:rPr>
              <a:t>Сергеичева</a:t>
            </a:r>
            <a:r>
              <a:rPr lang="ru-RU" sz="1400" dirty="0" smtClean="0">
                <a:solidFill>
                  <a:schemeClr val="tx1"/>
                </a:solidFill>
              </a:rPr>
              <a:t> Л.Ю.   </a:t>
            </a:r>
          </a:p>
          <a:p>
            <a:pPr algn="l"/>
            <a:r>
              <a:rPr lang="ru-RU" sz="1400" dirty="0" smtClean="0">
                <a:solidFill>
                  <a:schemeClr val="tx1"/>
                </a:solidFill>
              </a:rPr>
              <a:t>учитель начальных классов                                                                                                                </a:t>
            </a:r>
          </a:p>
          <a:p>
            <a:pPr algn="l"/>
            <a:r>
              <a:rPr lang="ru-RU" sz="1400" dirty="0" smtClean="0">
                <a:solidFill>
                  <a:schemeClr val="tx1"/>
                </a:solidFill>
              </a:rPr>
              <a:t> 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 flipH="1" flipV="1">
            <a:off x="229550" y="5888416"/>
            <a:ext cx="93110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 rot="10800000" flipV="1">
            <a:off x="3275856" y="5805264"/>
            <a:ext cx="5347288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Гаврилов-Ям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2021-2022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 Введение</a:t>
            </a:r>
            <a:endParaRPr lang="ru-RU" sz="40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lnSpcReduction="10000"/>
          </a:bodyPr>
          <a:lstStyle/>
          <a:p>
            <a:pPr algn="r">
              <a:buNone/>
            </a:pPr>
            <a:r>
              <a:rPr lang="ru-RU" sz="1600" b="1" i="1" dirty="0" smtClean="0">
                <a:solidFill>
                  <a:srgbClr val="002060"/>
                </a:solidFill>
              </a:rPr>
              <a:t> </a:t>
            </a:r>
            <a:endParaRPr lang="ru-RU" sz="1600" dirty="0" smtClean="0">
              <a:solidFill>
                <a:srgbClr val="002060"/>
              </a:solidFill>
            </a:endParaRPr>
          </a:p>
          <a:p>
            <a:pPr marL="0" indent="0" algn="just">
              <a:buNone/>
              <a:tabLst>
                <a:tab pos="0" algn="l"/>
              </a:tabLst>
            </a:pPr>
            <a:r>
              <a:rPr lang="ru-RU" sz="2000" b="1" u="sng" dirty="0" smtClean="0"/>
              <a:t>Цель</a:t>
            </a:r>
            <a:r>
              <a:rPr lang="ru-RU" sz="2000" dirty="0" smtClean="0"/>
              <a:t>: выяснить, что происходит дальше с мусором, как люди борются с экологической проблемой – уборка мусора в школе, городе, природном окружении, куда его увозят после сбора. </a:t>
            </a:r>
          </a:p>
          <a:p>
            <a:pPr>
              <a:buNone/>
            </a:pPr>
            <a:r>
              <a:rPr lang="ru-RU" sz="2000" b="1" u="sng" dirty="0" smtClean="0"/>
              <a:t>Задачи:</a:t>
            </a:r>
          </a:p>
          <a:p>
            <a:pPr>
              <a:buNone/>
            </a:pPr>
            <a:r>
              <a:rPr lang="ru-RU" sz="2000" dirty="0" smtClean="0"/>
              <a:t>- прочитать литературные произведения;</a:t>
            </a:r>
          </a:p>
          <a:p>
            <a:pPr>
              <a:buNone/>
            </a:pPr>
            <a:r>
              <a:rPr lang="ru-RU" sz="2000" dirty="0" smtClean="0"/>
              <a:t>- изучить виды мусора;</a:t>
            </a:r>
          </a:p>
          <a:p>
            <a:pPr>
              <a:buNone/>
            </a:pPr>
            <a:r>
              <a:rPr lang="ru-RU" sz="2000" dirty="0" smtClean="0"/>
              <a:t>- познакомиться с источниками и способами утилизации бытового мусора;</a:t>
            </a:r>
          </a:p>
          <a:p>
            <a:pPr>
              <a:buNone/>
            </a:pPr>
            <a:r>
              <a:rPr lang="ru-RU" sz="2000" dirty="0" smtClean="0"/>
              <a:t>- провести анкетирование одноклассников по способам утилизации бытового мусора;</a:t>
            </a:r>
          </a:p>
          <a:p>
            <a:pPr>
              <a:buNone/>
            </a:pPr>
            <a:r>
              <a:rPr lang="ru-RU" sz="2000" dirty="0" smtClean="0"/>
              <a:t>- провести исследование отходов разных видов.</a:t>
            </a:r>
          </a:p>
          <a:p>
            <a:pPr>
              <a:buNone/>
            </a:pPr>
            <a:r>
              <a:rPr lang="ru-RU" sz="2000" b="1" dirty="0" smtClean="0"/>
              <a:t>Гипотеза исследования: </a:t>
            </a:r>
            <a:r>
              <a:rPr lang="ru-RU" sz="2000" dirty="0" smtClean="0"/>
              <a:t>если все люди будут правильно распоряжаться тем, что становится ненужным, то нашу школу, город, природное окружение мы сохраним чистым и красивым. </a:t>
            </a:r>
          </a:p>
          <a:p>
            <a:pPr>
              <a:buNone/>
            </a:pPr>
            <a:r>
              <a:rPr lang="ru-RU" sz="2000" dirty="0" smtClean="0"/>
              <a:t> </a:t>
            </a:r>
            <a:r>
              <a:rPr lang="ru-RU" sz="2000" b="1" dirty="0" smtClean="0"/>
              <a:t>Объект исследования</a:t>
            </a:r>
            <a:r>
              <a:rPr lang="ru-RU" sz="2000" dirty="0" smtClean="0"/>
              <a:t>: мусор.</a:t>
            </a:r>
          </a:p>
          <a:p>
            <a:pPr algn="ctr">
              <a:buNone/>
            </a:pPr>
            <a:endParaRPr lang="ru-RU" sz="2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4214818"/>
            <a:ext cx="3643338" cy="228601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357158" y="428604"/>
            <a:ext cx="8358246" cy="4000528"/>
          </a:xfrm>
        </p:spPr>
        <p:txBody>
          <a:bodyPr>
            <a:normAutofit/>
          </a:bodyPr>
          <a:lstStyle/>
          <a:p>
            <a:pPr algn="just"/>
            <a:r>
              <a:rPr lang="ru-RU" sz="4000" dirty="0" smtClean="0">
                <a:latin typeface="+mn-lt"/>
              </a:rPr>
              <a:t>Связь жизни с природой       </a:t>
            </a:r>
            <a:br>
              <a:rPr lang="ru-RU" sz="4000" dirty="0" smtClean="0">
                <a:latin typeface="+mn-lt"/>
              </a:rPr>
            </a:br>
            <a:r>
              <a:rPr lang="ru-RU" sz="2200" dirty="0" smtClean="0">
                <a:latin typeface="Georgia" pitchFamily="18" charset="0"/>
              </a:rPr>
              <a:t/>
            </a:r>
            <a:br>
              <a:rPr lang="ru-RU" sz="2200" dirty="0" smtClean="0">
                <a:latin typeface="Georgia" pitchFamily="18" charset="0"/>
              </a:rPr>
            </a:br>
            <a:r>
              <a:rPr lang="ru-RU" sz="2200" dirty="0" smtClean="0">
                <a:latin typeface="Georgia" pitchFamily="18" charset="0"/>
              </a:rPr>
              <a:t>Все мы – жители одного большого дома под названием планета Земля, всех она смогла приютить. Но, наверное, немногие из вас знают, что с планеты Земля уже исчезло более </a:t>
            </a:r>
            <a:r>
              <a:rPr lang="ru-RU" sz="2200" b="1" dirty="0" smtClean="0">
                <a:latin typeface="Georgia" pitchFamily="18" charset="0"/>
              </a:rPr>
              <a:t>65%</a:t>
            </a:r>
            <a:r>
              <a:rPr lang="ru-RU" sz="2200" dirty="0" smtClean="0">
                <a:latin typeface="Georgia" pitchFamily="18" charset="0"/>
              </a:rPr>
              <a:t> девственных лесов, </a:t>
            </a:r>
            <a:r>
              <a:rPr lang="ru-RU" sz="2200" b="1" dirty="0" smtClean="0">
                <a:latin typeface="Georgia" pitchFamily="18" charset="0"/>
              </a:rPr>
              <a:t>3</a:t>
            </a:r>
            <a:r>
              <a:rPr lang="ru-RU" sz="2200" dirty="0" smtClean="0">
                <a:latin typeface="Georgia" pitchFamily="18" charset="0"/>
              </a:rPr>
              <a:t> вида животных исчезают </a:t>
            </a:r>
            <a:r>
              <a:rPr lang="ru-RU" sz="2200" b="1" dirty="0" smtClean="0">
                <a:latin typeface="Georgia" pitchFamily="18" charset="0"/>
              </a:rPr>
              <a:t>каждый час</a:t>
            </a:r>
            <a:r>
              <a:rPr lang="ru-RU" sz="2200" dirty="0" smtClean="0">
                <a:latin typeface="Georgia" pitchFamily="18" charset="0"/>
              </a:rPr>
              <a:t>.</a:t>
            </a:r>
            <a:r>
              <a:rPr lang="ru-RU" sz="2200" b="1" dirty="0" smtClean="0">
                <a:latin typeface="Georgia" pitchFamily="18" charset="0"/>
              </a:rPr>
              <a:t>70%</a:t>
            </a:r>
            <a:r>
              <a:rPr lang="ru-RU" sz="2200" dirty="0" smtClean="0">
                <a:latin typeface="Georgia" pitchFamily="18" charset="0"/>
              </a:rPr>
              <a:t> мирового запаса рыбы истощено. </a:t>
            </a: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00034" y="335143"/>
            <a:ext cx="807249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Учёные подсчитали: если весь мусор, который образуется в стране ежегодно, ссыпать в одну гору, то понадобится почти три миллиона грузовиков, чтобы его перевезти.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573016"/>
            <a:ext cx="2143140" cy="13573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581128"/>
            <a:ext cx="1800225" cy="1143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852936"/>
            <a:ext cx="1828800" cy="1143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4005064"/>
            <a:ext cx="2399665" cy="1714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39552" y="332656"/>
            <a:ext cx="8964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Связь      жизни    с     природой     </a:t>
            </a:r>
            <a:r>
              <a:rPr lang="ru-RU" sz="4000" dirty="0" smtClean="0">
                <a:solidFill>
                  <a:srgbClr val="002060"/>
                </a:solidFill>
              </a:rPr>
              <a:t>  </a:t>
            </a:r>
            <a:br>
              <a:rPr lang="ru-RU" sz="4000" dirty="0" smtClean="0">
                <a:solidFill>
                  <a:srgbClr val="002060"/>
                </a:solidFill>
              </a:rPr>
            </a:br>
            <a:endParaRPr lang="ru-RU" sz="4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714348" y="1217691"/>
            <a:ext cx="7715304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Самое печальное в том, что большинство людей не видят в этом </a:t>
            </a:r>
            <a:r>
              <a:rPr kumimoji="0" lang="ru-RU" sz="2000" i="0" u="sng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серьёзной проблемы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. Не понимают и не хотят понимать, что этот мусор вернется к ним в виде загрязнённой грунтовой воды, токсичной пыли. Воду из колодца пить станет невозможно, овощи и ягоды будут отравлены и не пригодны в пищу.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628800"/>
            <a:ext cx="2533652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556792"/>
            <a:ext cx="2571768" cy="2142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700808"/>
            <a:ext cx="2628902" cy="2015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63688" y="548680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Мусорное бедствие</a:t>
            </a:r>
            <a:endParaRPr lang="ru-RU" sz="40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  <a:ea typeface="Times New Roman" pitchFamily="18" charset="0"/>
                <a:cs typeface="Times New Roman" pitchFamily="18" charset="0"/>
              </a:rPr>
              <a:t>Что такое мусор?</a:t>
            </a:r>
            <a:endParaRPr lang="ru-RU" sz="40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96752"/>
            <a:ext cx="8075240" cy="4929411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200" dirty="0" smtClean="0">
                <a:ea typeface="Times New Roman" pitchFamily="18" charset="0"/>
                <a:cs typeface="Times New Roman" pitchFamily="18" charset="0"/>
              </a:rPr>
              <a:t>Мусор – это большое количество отходов, образовавшийся в результате деятельности человека</a:t>
            </a:r>
            <a:r>
              <a:rPr lang="ru-RU" sz="2200" dirty="0" smtClean="0">
                <a:solidFill>
                  <a:schemeClr val="accent1">
                    <a:lumMod val="75000"/>
                  </a:schemeClr>
                </a:solidFill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200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60765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ea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5" name="Picture 2" descr="http://www.zolushka-spb.ru/resources/images/tb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1988840"/>
            <a:ext cx="7920880" cy="4464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dirty="0" smtClean="0">
                <a:latin typeface="+mn-lt"/>
              </a:rPr>
              <a:t>Мусор – апокалипсис будущего</a:t>
            </a:r>
            <a:endParaRPr lang="ru-RU" sz="4000" dirty="0">
              <a:latin typeface="+mn-lt"/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467545" y="1340769"/>
            <a:ext cx="8136706" cy="648071"/>
          </a:xfrm>
          <a:prstGeom prst="rect">
            <a:avLst/>
          </a:prstGeom>
        </p:spPr>
        <p:txBody>
          <a:bodyPr/>
          <a:lstStyle/>
          <a:p>
            <a:pPr marL="274320" indent="-27432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2400" dirty="0">
                <a:latin typeface="+mn-lt"/>
                <a:cs typeface="+mn-cs"/>
              </a:rPr>
              <a:t>Социологический опрос</a:t>
            </a:r>
          </a:p>
        </p:txBody>
      </p:sp>
      <p:sp>
        <p:nvSpPr>
          <p:cNvPr id="20484" name="Прямоугольник 6"/>
          <p:cNvSpPr>
            <a:spLocks noChangeArrowheads="1"/>
          </p:cNvSpPr>
          <p:nvPr/>
        </p:nvSpPr>
        <p:spPr bwMode="auto">
          <a:xfrm>
            <a:off x="684213" y="2133600"/>
            <a:ext cx="79200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dirty="0"/>
              <a:t>Основные причины появления мусора в нашем городе</a:t>
            </a: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half" idx="2"/>
          </p:nvPr>
        </p:nvGraphicFramePr>
        <p:xfrm>
          <a:off x="539552" y="2636912"/>
          <a:ext cx="8075612" cy="3860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latin typeface="+mn-lt"/>
              </a:rPr>
              <a:t>Мусор – апокалипсис будущего</a:t>
            </a:r>
            <a:endParaRPr lang="ru-RU" dirty="0">
              <a:latin typeface="+mn-lt"/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539552" y="1340769"/>
            <a:ext cx="8064698" cy="1008732"/>
          </a:xfrm>
          <a:prstGeom prst="rect">
            <a:avLst/>
          </a:prstGeom>
        </p:spPr>
        <p:txBody>
          <a:bodyPr/>
          <a:lstStyle/>
          <a:p>
            <a:pPr marL="274320" indent="-27432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2400" dirty="0">
                <a:latin typeface="+mn-lt"/>
                <a:cs typeface="+mn-cs"/>
              </a:rPr>
              <a:t>Социологический опрос</a:t>
            </a:r>
          </a:p>
        </p:txBody>
      </p:sp>
      <p:sp>
        <p:nvSpPr>
          <p:cNvPr id="21508" name="Прямоугольник 6"/>
          <p:cNvSpPr>
            <a:spLocks noChangeArrowheads="1"/>
          </p:cNvSpPr>
          <p:nvPr/>
        </p:nvSpPr>
        <p:spPr bwMode="auto">
          <a:xfrm>
            <a:off x="755576" y="1700808"/>
            <a:ext cx="78486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Constantia" pitchFamily="18" charset="0"/>
              </a:rPr>
              <a:t>Кто   больше  всего  мусорит?</a:t>
            </a: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467544" y="2348880"/>
          <a:ext cx="8424936" cy="4509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28596" y="590825"/>
            <a:ext cx="8358246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Куда девается мусор?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i="0" u="sng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три разных способа утилизации мусора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организация свалок;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вторичное использование;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сжигание.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3" name="Picture 3" descr="factory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292079" y="3628897"/>
            <a:ext cx="3311599" cy="282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is0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1560" y="3721968"/>
            <a:ext cx="3816424" cy="2635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biznesinalogi.com/wp-content/uploads/2015/11/1340269383_pererabot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1858" y="2060849"/>
            <a:ext cx="323857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95536" y="747821"/>
            <a:ext cx="831986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Практическая работа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    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200" b="1" dirty="0" smtClean="0"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                 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Исследование отходов бытового мусора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rgbClr val="CC3300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Мы провели исследование  по утилизации бытового мусора, выяснили, что одна семья за один день отправляет в мусорное ведро следующее: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пищевые отходы                                                  – 500 кг;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различные виды бумаги                                      – 300 г;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металл (в том числе фольга)                               – 100г;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синтетические упаковочные материалы (полиэтилен, пластмасса и др.) – 200 – 300 г;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стекло, фарфор, фаянс                                        – раз в неделю 700 г;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- другие отходы                                                     – 400 г;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sng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Вывод: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2 кг 200г в день отправляет в ведро одна семья;  в неделю это составляет – 15 кг 400г;  в год – 693 кг.    Мы считаем, что это катастрофа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CC33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rgbClr val="CC3300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357158" y="571480"/>
            <a:ext cx="842968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CC33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Результаты анкетирования</a:t>
            </a:r>
            <a:endParaRPr kumimoji="0" lang="ru-RU" sz="4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Мы решили выяснить, а что знают о проблеме мусора наши сверстники, какое у них отношение к мусорной проблеме?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    Из результатов анкетирования  мы установили: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002060"/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002060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solidFill>
                <a:srgbClr val="002060"/>
              </a:solidFill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sng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Вывод: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из анкеты мы увидели, что люди знают о проблеме мусора, но не все стараются использовать отходы вторично.</a:t>
            </a:r>
            <a:endParaRPr kumimoji="0" lang="ru-RU" sz="2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571604" y="2214554"/>
          <a:ext cx="603885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714348" y="642918"/>
            <a:ext cx="750095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CC33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Исследование отходов разных видов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Georgia" pitchFamily="18" charset="0"/>
              </a:rPr>
              <a:t>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CC3300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CC3300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27585" y="1844823"/>
          <a:ext cx="7560840" cy="3722271"/>
        </p:xfrm>
        <a:graphic>
          <a:graphicData uri="http://schemas.openxmlformats.org/drawingml/2006/table">
            <a:tbl>
              <a:tblPr/>
              <a:tblGrid>
                <a:gridCol w="2333081"/>
                <a:gridCol w="2333081"/>
                <a:gridCol w="2894678"/>
              </a:tblGrid>
              <a:tr h="8028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Вид мусора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Физические изменения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Сроки разложения (по статистике)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1.Пластиковая пробка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изменилась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Более 100 лет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2.Пищевые отходы (яблоко)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Разложилось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 10 дней до 1 месяца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170" algn="l"/>
                        </a:tabLs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3.Пищевые отходы (морковь)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2425" algn="l"/>
                        </a:tabLs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	Разложилась частично 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 10 дней до 1 месяца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Лист клёна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85750" algn="l"/>
                        </a:tabLs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	Разложился частично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 1 месяца до 1 сезона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0170" algn="l"/>
                        </a:tabLs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5.Лист бумаги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0500" algn="l"/>
                        </a:tabLs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	          Разложился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00025" algn="l"/>
                        </a:tabLs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 1месяца до 2 лет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 Железный болт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Покрылся частично ржавчиной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57175" algn="l"/>
                        </a:tabLs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 10 лет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2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7.Ткань хлопчатобумажная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2875" algn="l"/>
                        </a:tabLs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	          Стала ветхая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 10 лет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1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 Синтетическая ткань</a:t>
                      </a:r>
                      <a:endParaRPr lang="ru-RU" sz="1400" b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 изменений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Более 100 лет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642910" y="5656973"/>
            <a:ext cx="788953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sng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пищевые отходы разложились полностью в течение 1 месяца.  А ведь это можно использовать вторично, как удобрения для земли на дачных участках и во дворах.</a:t>
            </a:r>
            <a:endParaRPr kumimoji="0" lang="ru-RU" sz="160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586869"/>
            <a:ext cx="8143900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Основные выводы работы</a:t>
            </a:r>
            <a:endParaRPr kumimoji="0" lang="ru-RU" sz="4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b="1" u="sng" dirty="0" smtClean="0">
                <a:latin typeface="Georgia" pitchFamily="18" charset="0"/>
              </a:rPr>
              <a:t> </a:t>
            </a:r>
            <a:r>
              <a:rPr lang="ru-RU" sz="1400" b="1" dirty="0" smtClean="0">
                <a:latin typeface="Georgia" pitchFamily="18" charset="0"/>
              </a:rPr>
              <a:t> </a:t>
            </a:r>
          </a:p>
          <a:p>
            <a:r>
              <a:rPr lang="ru-RU" sz="1400" b="1" dirty="0" smtClean="0">
                <a:latin typeface="Georgia" pitchFamily="18" charset="0"/>
              </a:rPr>
              <a:t>      </a:t>
            </a:r>
            <a:r>
              <a:rPr lang="ru-RU" sz="2000" dirty="0" smtClean="0"/>
              <a:t>1. Не мусорить на улицах города.</a:t>
            </a:r>
          </a:p>
          <a:p>
            <a:r>
              <a:rPr lang="ru-RU" sz="2000" dirty="0" smtClean="0"/>
              <a:t>     2.Пользоваться упаковками и изделиями, которые в дальнейшем можно использовать повторно.</a:t>
            </a:r>
          </a:p>
          <a:p>
            <a:r>
              <a:rPr lang="ru-RU" sz="2000" dirty="0" smtClean="0"/>
              <a:t>    3. Нужно показывать на тех пальцем, кто бросает мусор, где попало, чтобы им было стыдно, и они исправлялись.</a:t>
            </a:r>
          </a:p>
          <a:p>
            <a:r>
              <a:rPr lang="ru-RU" sz="2000" dirty="0" smtClean="0"/>
              <a:t>     4.Своих детей приучать собственным примером.</a:t>
            </a:r>
          </a:p>
          <a:p>
            <a:r>
              <a:rPr lang="ru-RU" sz="2000" dirty="0" smtClean="0"/>
              <a:t>     5. Взрослых, которые мусорят, наказывать не штрафами, а заставить весь день подметать улицы города от мусора.</a:t>
            </a:r>
          </a:p>
          <a:p>
            <a:r>
              <a:rPr lang="ru-RU" sz="2000" dirty="0" smtClean="0"/>
              <a:t>     6.Надо поставить больше таких контейнеров, чтобы мусор не разлетался от ветра.</a:t>
            </a:r>
          </a:p>
          <a:p>
            <a:r>
              <a:rPr lang="ru-RU" sz="2000" dirty="0" smtClean="0"/>
              <a:t>     7. Мусоровоз не приедет в лес или на луг, чтобы убрать за нами пустые бутылки, упаковки, следует собрать за собой весь мусор в пакет и выкинуть в специальный контейнер.</a:t>
            </a:r>
          </a:p>
          <a:p>
            <a:r>
              <a:rPr lang="ru-RU" sz="2000" dirty="0" smtClean="0"/>
              <a:t>     8.Подарить  мусору  «вторую» жизнь.</a:t>
            </a:r>
          </a:p>
          <a:p>
            <a:r>
              <a:rPr lang="ru-RU" sz="2000" dirty="0" smtClean="0"/>
              <a:t> </a:t>
            </a:r>
          </a:p>
          <a:p>
            <a:r>
              <a:rPr lang="ru-RU" sz="1400" b="1" dirty="0" smtClean="0">
                <a:latin typeface="Georgia" pitchFamily="18" charset="0"/>
              </a:rPr>
              <a:t>    </a:t>
            </a:r>
            <a:r>
              <a:rPr lang="ru-RU" sz="1400" b="1" u="sng" dirty="0" smtClean="0">
                <a:latin typeface="Georgia" pitchFamily="18" charset="0"/>
              </a:rPr>
              <a:t> </a:t>
            </a:r>
            <a:r>
              <a:rPr lang="ru-RU" sz="1400" b="1" u="sng" dirty="0" smtClean="0">
                <a:solidFill>
                  <a:srgbClr val="CC3300"/>
                </a:solidFill>
                <a:latin typeface="Georgia" pitchFamily="18" charset="0"/>
              </a:rPr>
              <a:t>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CC3300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76656" y="5661248"/>
            <a:ext cx="216024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8. Подарите мусору «вторую» жизнь.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 flipV="1">
            <a:off x="457200" y="6093296"/>
            <a:ext cx="154360" cy="360040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 flipV="1">
            <a:off x="9144000" y="6237312"/>
            <a:ext cx="45719" cy="39918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2000" b="0" dirty="0" smtClean="0"/>
              <a:t>Кресло из молочных пакетов</a:t>
            </a:r>
            <a:endParaRPr lang="ru-RU" sz="20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sz="2000" b="0" dirty="0" smtClean="0"/>
              <a:t>Вешалки из сломанных вилок</a:t>
            </a:r>
            <a:endParaRPr lang="ru-RU" sz="2000" b="0" dirty="0"/>
          </a:p>
        </p:txBody>
      </p:sp>
      <p:pic>
        <p:nvPicPr>
          <p:cNvPr id="7" name="Содержимое 4" descr="C:\Users\Марина\Desktop\отходы в доходы\кресло из молочных пакетов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2487" y="2174875"/>
            <a:ext cx="2689614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5" descr="C:\Users\Марина\Desktop\отходы в доходы\вешалка из старых вилок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283954"/>
            <a:ext cx="4041775" cy="3733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000" b="0" dirty="0" smtClean="0"/>
              <a:t>Вазы из старых велосипедных покрышек</a:t>
            </a:r>
            <a:endParaRPr lang="ru-RU" sz="20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844824"/>
            <a:ext cx="4041775" cy="330050"/>
          </a:xfrm>
        </p:spPr>
        <p:txBody>
          <a:bodyPr>
            <a:normAutofit fontScale="70000" lnSpcReduction="20000"/>
          </a:bodyPr>
          <a:lstStyle/>
          <a:p>
            <a:r>
              <a:rPr lang="ru-RU" sz="2600" b="0" dirty="0" smtClean="0"/>
              <a:t>Подсвечник из старой вилки</a:t>
            </a:r>
          </a:p>
          <a:p>
            <a:endParaRPr lang="ru-RU" dirty="0"/>
          </a:p>
        </p:txBody>
      </p:sp>
      <p:pic>
        <p:nvPicPr>
          <p:cNvPr id="7" name="Содержимое 6" descr="C:\Users\Марина\Desktop\отходы в доходы\вазы из старых велосип. покрышек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76873"/>
            <a:ext cx="302433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Марина\Desktop\отходы в доходы\подсвечник из вилки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204864"/>
            <a:ext cx="2727373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000" b="0" dirty="0" smtClean="0"/>
              <a:t>Клумба из старого, сломанного автомобиля</a:t>
            </a:r>
            <a:endParaRPr lang="ru-RU" sz="20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99992" y="980728"/>
            <a:ext cx="4041775" cy="1440160"/>
          </a:xfrm>
        </p:spPr>
        <p:txBody>
          <a:bodyPr/>
          <a:lstStyle/>
          <a:p>
            <a:r>
              <a:rPr lang="ru-RU" sz="2000" b="0" dirty="0" smtClean="0"/>
              <a:t>Грядка из сломанной лодки</a:t>
            </a:r>
          </a:p>
          <a:p>
            <a:endParaRPr lang="ru-RU" dirty="0"/>
          </a:p>
        </p:txBody>
      </p:sp>
      <p:pic>
        <p:nvPicPr>
          <p:cNvPr id="7" name="Содержимое 6" descr="C:\Users\Марина\Desktop\отходы в доходы\клумба из сломанного авто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852936"/>
            <a:ext cx="388582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Марина\Desktop\отходы в доходы\огород их старой лодки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804608"/>
            <a:ext cx="4041775" cy="2691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412776"/>
            <a:ext cx="4040188" cy="999802"/>
          </a:xfrm>
        </p:spPr>
        <p:txBody>
          <a:bodyPr>
            <a:normAutofit/>
          </a:bodyPr>
          <a:lstStyle/>
          <a:p>
            <a:r>
              <a:rPr lang="ru-RU" sz="2000" b="0" dirty="0" smtClean="0"/>
              <a:t>Кресло из пробок</a:t>
            </a:r>
          </a:p>
          <a:p>
            <a:endParaRPr lang="ru-RU" sz="20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412777"/>
            <a:ext cx="4041775" cy="1008112"/>
          </a:xfrm>
        </p:spPr>
        <p:txBody>
          <a:bodyPr>
            <a:noAutofit/>
          </a:bodyPr>
          <a:lstStyle/>
          <a:p>
            <a:r>
              <a:rPr lang="ru-RU" sz="2000" b="0" dirty="0" smtClean="0"/>
              <a:t>Кресло из старых автомобильных шин</a:t>
            </a:r>
            <a:endParaRPr lang="ru-RU" sz="2000" b="0" dirty="0"/>
          </a:p>
        </p:txBody>
      </p:sp>
      <p:pic>
        <p:nvPicPr>
          <p:cNvPr id="7" name="Содержимое 6" descr="C:\Users\Марина\Desktop\отходы в доходы\кресло из пробок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08920"/>
            <a:ext cx="316835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Марина\Desktop\отходы в доходы\кресло из старых шин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8525" y="2840831"/>
            <a:ext cx="3914775" cy="3036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1029791"/>
          </a:xfrm>
        </p:spPr>
        <p:txBody>
          <a:bodyPr/>
          <a:lstStyle/>
          <a:p>
            <a:r>
              <a:rPr lang="ru-RU" sz="2000" b="0" dirty="0" smtClean="0"/>
              <a:t>Полочка из бутылок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412777"/>
            <a:ext cx="4041775" cy="936104"/>
          </a:xfrm>
        </p:spPr>
        <p:txBody>
          <a:bodyPr>
            <a:noAutofit/>
          </a:bodyPr>
          <a:lstStyle/>
          <a:p>
            <a:r>
              <a:rPr lang="ru-RU" sz="2000" b="0" dirty="0" smtClean="0"/>
              <a:t>Умывальники из старых автомобильных шин</a:t>
            </a:r>
            <a:endParaRPr lang="ru-RU" sz="2000" b="0" dirty="0"/>
          </a:p>
        </p:txBody>
      </p:sp>
      <p:pic>
        <p:nvPicPr>
          <p:cNvPr id="7" name="Содержимое 6" descr="C:\Users\Марина\Desktop\отходы в доходы\полочка из бутылок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08920"/>
            <a:ext cx="366980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Марина\Desktop\отходы в доходы\умывальники из старых шин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708920"/>
            <a:ext cx="324036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000" b="0" dirty="0" smtClean="0"/>
              <a:t>Портрет мужчины, выполненный в технике мозаика из крышек.</a:t>
            </a:r>
            <a:endParaRPr lang="ru-RU" sz="20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525735"/>
          </a:xfrm>
        </p:spPr>
        <p:txBody>
          <a:bodyPr>
            <a:normAutofit/>
          </a:bodyPr>
          <a:lstStyle/>
          <a:p>
            <a:r>
              <a:rPr lang="ru-RU" sz="2000" b="0" dirty="0" smtClean="0"/>
              <a:t>          Платье из обоев</a:t>
            </a:r>
            <a:endParaRPr lang="ru-RU" sz="2000" b="0" dirty="0"/>
          </a:p>
        </p:txBody>
      </p:sp>
      <p:pic>
        <p:nvPicPr>
          <p:cNvPr id="7" name="Содержимое 6" descr="C:\Users\Марина\Desktop\отходы в доходы\портрет-панно  из пробок.pn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636912"/>
            <a:ext cx="404018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Кабинет14\Desktop\защита\рис\detsad-855885-1480436928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4911" y="2636911"/>
            <a:ext cx="2962003" cy="3489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«Вторая» жизнь</a:t>
            </a:r>
            <a:endParaRPr lang="ru-RU" sz="40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2000" b="0" dirty="0" smtClean="0"/>
              <a:t>Платье из одноразовой  посуды</a:t>
            </a:r>
            <a:endParaRPr lang="ru-RU" sz="2000" b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sz="2000" b="0" dirty="0" smtClean="0"/>
              <a:t>          Платье  из пакетов</a:t>
            </a:r>
            <a:endParaRPr lang="ru-RU" sz="2000" b="0" dirty="0"/>
          </a:p>
        </p:txBody>
      </p:sp>
      <p:pic>
        <p:nvPicPr>
          <p:cNvPr id="7" name="Содержимое 6" descr="C:\Users\Кабинет14\Desktop\защита\рис\detsad-187499-1491233815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609" y="2174875"/>
            <a:ext cx="3067370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C:\Users\Кабинет14\Desktop\защита\рис\detsad-936580-1494919143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4179" y="2174875"/>
            <a:ext cx="2963466" cy="395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571472" y="617809"/>
            <a:ext cx="814393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Перспективы дальнейшей деятельности</a:t>
            </a:r>
            <a:endParaRPr kumimoji="0" lang="ru-RU" sz="400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	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Мы изучили виды мусора, узнали об его утилизации. Теперь наша главная задача на будущее:  рассказать учащимся нашей школы об этом материале на классных часах, научить их делать поделки из бытовых отходов. Выступить на родительских собраниях с просьбой о помощи и бережном отношении к природе.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CC33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424847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+mn-lt"/>
              </a:rPr>
              <a:t>Спасибо за внимание</a:t>
            </a:r>
            <a:endParaRPr lang="ru-RU" sz="5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theme1.xml><?xml version="1.0" encoding="utf-8"?>
<a:theme xmlns:a="http://schemas.openxmlformats.org/drawingml/2006/main" name="Тема Office">
  <a:themeElements>
    <a:clrScheme name="Другая 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26900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  <a:fontScheme name="Поток">
    <a:majorFont>
      <a:latin typeface="Calibri"/>
      <a:ea typeface=""/>
      <a:cs typeface=""/>
      <a:font script="Jpan" typeface="ＭＳ Ｐゴシック"/>
      <a:font script="Hang" typeface="HY중고딕"/>
      <a:font script="Hans" typeface="隶书"/>
      <a:font script="Hant" typeface="微軟正黑體"/>
      <a:font script="Arab" typeface="Traditional Arabic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Constantia"/>
      <a:ea typeface=""/>
      <a:cs typeface=""/>
      <a:font script="Jpan" typeface="HGP明朝E"/>
      <a:font script="Hang" typeface="HY신명조"/>
      <a:font script="Hans" typeface="宋体"/>
      <a:font script="Hant" typeface="新細明體"/>
      <a:font script="Arab" typeface="Majalla UI"/>
      <a:font script="Hebr" typeface="David"/>
      <a:font script="Thai" typeface="Browalli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Поток">
    <a:fillStyleLst>
      <a:solidFill>
        <a:schemeClr val="phClr"/>
      </a:solidFill>
      <a:gradFill rotWithShape="1">
        <a:gsLst>
          <a:gs pos="0">
            <a:schemeClr val="phClr">
              <a:tint val="70000"/>
              <a:satMod val="130000"/>
            </a:schemeClr>
          </a:gs>
          <a:gs pos="43000">
            <a:schemeClr val="phClr">
              <a:tint val="44000"/>
              <a:satMod val="165000"/>
            </a:schemeClr>
          </a:gs>
          <a:gs pos="93000">
            <a:schemeClr val="phClr">
              <a:tint val="15000"/>
              <a:satMod val="165000"/>
            </a:schemeClr>
          </a:gs>
          <a:gs pos="100000">
            <a:schemeClr val="phClr">
              <a:tint val="5000"/>
              <a:satMod val="250000"/>
            </a:schemeClr>
          </a:gs>
        </a:gsLst>
        <a:path path="circle">
          <a:fillToRect l="50000" t="130000" r="50000" b="-30000"/>
        </a:path>
      </a:gradFill>
      <a:gradFill rotWithShape="1">
        <a:gsLst>
          <a:gs pos="0">
            <a:schemeClr val="phClr">
              <a:tint val="98000"/>
              <a:shade val="25000"/>
              <a:satMod val="250000"/>
            </a:schemeClr>
          </a:gs>
          <a:gs pos="68000">
            <a:schemeClr val="phClr">
              <a:tint val="86000"/>
              <a:satMod val="115000"/>
            </a:schemeClr>
          </a:gs>
          <a:gs pos="100000">
            <a:schemeClr val="phClr">
              <a:tint val="50000"/>
              <a:satMod val="150000"/>
            </a:schemeClr>
          </a:gs>
        </a:gsLst>
        <a:path path="circle">
          <a:fillToRect l="50000" t="130000" r="50000" b="-30000"/>
        </a:path>
      </a:gradFill>
    </a:fillStyleLst>
    <a:lnStyleLst>
      <a:ln w="9525" cap="flat" cmpd="sng" algn="ctr">
        <a:solidFill>
          <a:schemeClr val="phClr">
            <a:shade val="50000"/>
            <a:satMod val="103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</a:effectStyle>
      <a:effectStyle>
        <a:effectLst>
          <a:outerShdw blurRad="57150" dist="38100" dir="5400000" algn="ctr" rotWithShape="0">
            <a:schemeClr val="phClr"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80000"/>
              <a:satMod val="400000"/>
            </a:schemeClr>
          </a:gs>
          <a:gs pos="25000">
            <a:schemeClr val="phClr">
              <a:tint val="83000"/>
              <a:satMod val="320000"/>
            </a:schemeClr>
          </a:gs>
          <a:gs pos="100000">
            <a:schemeClr val="phClr">
              <a:shade val="15000"/>
              <a:satMod val="320000"/>
            </a:schemeClr>
          </a:gs>
        </a:gsLst>
        <a:path path="circle">
          <a:fillToRect l="10000" t="110000" r="10000" b="100000"/>
        </a:path>
      </a:gra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50000"/>
            </a:schemeClr>
          </a:duotone>
        </a:blip>
        <a:tile tx="0" ty="0" sx="65000" sy="6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856</Words>
  <Application>Microsoft Office PowerPoint</Application>
  <PresentationFormat>Экран (4:3)</PresentationFormat>
  <Paragraphs>165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       Муниципальное общеобразовательное  учреждение «Средняя школа №6»      Исследовательская работа  « Всех приютила наша планета,  только для мусора  места здесь нет»  </vt:lpstr>
      <vt:lpstr> Введение</vt:lpstr>
      <vt:lpstr>Связь жизни с природой         Все мы – жители одного большого дома под названием планета Земля, всех она смогла приютить. Но, наверное, немногие из вас знают, что с планеты Земля уже исчезло более 65% девственных лесов, 3 вида животных исчезают каждый час.70% мирового запаса рыбы истощено.  </vt:lpstr>
      <vt:lpstr>Слайд 4</vt:lpstr>
      <vt:lpstr>Слайд 5</vt:lpstr>
      <vt:lpstr>Что такое мусор?</vt:lpstr>
      <vt:lpstr>Мусор – апокалипсис будущего</vt:lpstr>
      <vt:lpstr>Мусор – апокалипсис будущего</vt:lpstr>
      <vt:lpstr>Слайд 9</vt:lpstr>
      <vt:lpstr>Слайд 10</vt:lpstr>
      <vt:lpstr>Слайд 11</vt:lpstr>
      <vt:lpstr>Слайд 12</vt:lpstr>
      <vt:lpstr>Слайд 13</vt:lpstr>
      <vt:lpstr>«Вторая» жизнь</vt:lpstr>
      <vt:lpstr>«Вторая» жизнь</vt:lpstr>
      <vt:lpstr>«Вторая» жизнь</vt:lpstr>
      <vt:lpstr>«Вторая» жизнь</vt:lpstr>
      <vt:lpstr>«Вторая» жизнь</vt:lpstr>
      <vt:lpstr>«Вторая» жизнь</vt:lpstr>
      <vt:lpstr>«Вторая» жизнь</vt:lpstr>
      <vt:lpstr>Слайд 21</vt:lpstr>
      <vt:lpstr>Спасибо за внимание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Кабинет14</cp:lastModifiedBy>
  <cp:revision>23</cp:revision>
  <dcterms:created xsi:type="dcterms:W3CDTF">2013-08-23T08:38:35Z</dcterms:created>
  <dcterms:modified xsi:type="dcterms:W3CDTF">2022-01-11T07:14:05Z</dcterms:modified>
</cp:coreProperties>
</file>