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3" r:id="rId10"/>
    <p:sldId id="274" r:id="rId11"/>
    <p:sldId id="272" r:id="rId12"/>
    <p:sldId id="275" r:id="rId13"/>
    <p:sldId id="276" r:id="rId14"/>
    <p:sldId id="277" r:id="rId15"/>
    <p:sldId id="278" r:id="rId16"/>
    <p:sldId id="279" r:id="rId17"/>
    <p:sldId id="280" r:id="rId18"/>
    <p:sldId id="281" r:id="rId19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9813"/>
    <a:srgbClr val="FAB9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14"/>
  </p:normalViewPr>
  <p:slideViewPr>
    <p:cSldViewPr snapToGrid="0" snapToObjects="1">
      <p:cViewPr varScale="1">
        <p:scale>
          <a:sx n="94" d="100"/>
          <a:sy n="94" d="100"/>
        </p:scale>
        <p:origin x="114" y="2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281163A-9AAD-CD45-B4AF-FDFE4F21AF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090732-A618-5A4E-A537-64A4B51DBF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8408" y="1324244"/>
            <a:ext cx="5962402" cy="2387600"/>
          </a:xfrm>
        </p:spPr>
        <p:txBody>
          <a:bodyPr anchor="b"/>
          <a:lstStyle>
            <a:lvl1pPr algn="l">
              <a:defRPr sz="6000">
                <a:solidFill>
                  <a:srgbClr val="CB981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x-none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B81846-9D9A-1D48-92A5-021FC167EB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8408" y="3803919"/>
            <a:ext cx="5962402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DB87F3-D628-A44F-8A71-6B5B8A4DF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91E38-62B0-8045-9769-C5AE194EE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2D7D1-E196-7F41-90C4-8E5B6201A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603693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57925-613C-8F4C-898F-6D8E28BAE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E8AEF-A169-0A42-A7FC-B7BFA281F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D3F5BF-3B8F-A441-9A1E-787664CE8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90D71-0132-B74F-AD43-4E63924C4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44F60-AD23-9B4A-85BC-49CF6F6F9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622040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CD35F-2DE7-044D-9304-4D0E27C6B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B14C52-09E4-0142-8C93-9205AFB92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760AB2-67FE-C342-BEE5-51174E49F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DFC55-2E13-584D-9D9C-483FA1164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4BBE1-4D03-1848-9FAF-D2A30348A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36431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897D9-C720-FB4C-99A6-E445499FC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DFFF7A-6894-C343-8B2B-8CFB6B3963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11E1F2-BB81-C84C-8A0E-597E1D6BD7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CFDE69-843F-2F45-A01D-7A6455D9A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1EC541-CB0F-1447-A506-BD02C21E4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2364D8-2F86-5249-AC00-826CF62D6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777764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39618-D58A-3E49-8DBF-D185F900F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A3A620-4AFC-9442-A00C-5510DF8CA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34134F-3AB2-EB41-8F58-E4D3BED981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A31031-5110-B148-9012-2884EAD357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11604A-9105-DF44-B650-A1CDCA6DC6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653A2E-AE44-7C4F-AD8A-5F36F9C07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0CA3C9-D689-5B43-8F60-5DE3EB385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1D2C46-9E97-CA48-B838-A1DDA3155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590849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15520-22D4-3640-9D6F-597D86B978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0402F3-0F1B-F04F-8083-FE485CB3E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BE8DC6-F039-8F4F-B92C-661E778DE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A092C0-3DBB-0C4D-B089-D6C4E4BC8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562361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9A5E4A-1220-D446-BFF2-E1B1A29E5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B970E6-167F-3A4C-9E6F-0D0471B4F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790E22-C2AC-9449-9D85-E56E7D2FA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265945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90BD6-680C-F145-A915-786F60844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718EA1-3EA0-D141-8A9E-4B0E2D1CB9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5F6717-0AE9-A949-B7AD-CBBECBA102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583AA-572B-E44C-BA53-CC26402E6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C6B4A8-79E2-0A42-BF1C-E322E051C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C163C5-04D9-D149-B649-5C57AA533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433534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E19A20-09BC-224C-966B-185E6E82F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DE4764-B322-6D45-9B1F-7B7BC65DD6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7ABEFD-5A6F-8643-923F-DEFDD3EE0D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1069A7-6823-6749-A5A0-441D11337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EFE2E-5D71-494E-B417-95968039D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9D1E64-6BCA-7947-AE30-65C339C3F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636161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9C6D8-FAE2-CB48-B6AF-5991450103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2E4046-1F2A-4549-875D-8B6B8B32A5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7EC362-F507-E74D-A2C6-C5E7696D8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67D965-AD9F-644D-9131-2745EC311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5CBF72-9E7A-C148-95AB-B935E67E5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830838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46FE51-5627-FC4A-A9A8-42553B4EA8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B8741F-A682-2943-9C3F-0EF5CE5ECC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6AE9C-D32B-0741-85DC-E155CB25F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D3E463-3A1C-6143-A147-7218C72CC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8D7D94-A99D-EB42-9BD5-192CF6015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334044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3945941-387D-394B-AB4A-8F41333371C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8F7AC8-1812-A049-A6C6-68DF81168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794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x-non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05E004-3B16-8247-A495-FDDBB5542D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x-non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B16F0A-2448-D74F-A923-12E842E643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0EA87-86B7-834A-A87D-CEE75A2A3BFC}" type="datetimeFigureOut">
              <a:rPr lang="x-none" smtClean="0"/>
              <a:t>17.09.2024</a:t>
            </a:fld>
            <a:endParaRPr lang="x-non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1F9B30-A15F-DA40-8258-123C4CBC7D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901F1E-3986-CD43-A0EB-5C56A273E0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AC70D-ECCF-4241-A93A-8AFA3630B14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8824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6A8F9-4B70-7344-BB17-971292C493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8153" y="1324244"/>
            <a:ext cx="9559643" cy="3239130"/>
          </a:xfrm>
        </p:spPr>
        <p:txBody>
          <a:bodyPr>
            <a:normAutofit/>
          </a:bodyPr>
          <a:lstStyle/>
          <a:p>
            <a:r>
              <a:rPr lang="ru-RU" b="1" dirty="0"/>
              <a:t>Логические операции</a:t>
            </a:r>
            <a:br>
              <a:rPr lang="ru-RU" b="1" dirty="0"/>
            </a:br>
            <a:endParaRPr lang="x-none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7B0B40-7554-4F48-967E-E248A4DDE8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8408" y="4709692"/>
            <a:ext cx="5962402" cy="1655762"/>
          </a:xfrm>
        </p:spPr>
        <p:txBody>
          <a:bodyPr/>
          <a:lstStyle/>
          <a:p>
            <a:r>
              <a:rPr lang="ru-RU" dirty="0"/>
              <a:t>МДК 01.01 Основы проектирования цифровой техники</a:t>
            </a:r>
            <a:endParaRPr lang="x-none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C05B786-0F73-4E18-8A0C-27D0DF2C95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58649"/>
            <a:ext cx="799351" cy="79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2500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467616"/>
            <a:ext cx="10515600" cy="1500187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tx1"/>
                </a:solidFill>
              </a:rPr>
              <a:t>В устной речи сталкиваемся со сложными высказываниями, которые объединяют несколько логических выражений. Чтобы понять, что автор имел в виду, можно построить логическую конструкцию и упростить ее. </a:t>
            </a:r>
          </a:p>
          <a:p>
            <a:endParaRPr lang="ru-RU" sz="2800" i="1" u="sng" dirty="0">
              <a:solidFill>
                <a:schemeClr val="tx1"/>
              </a:solidFill>
            </a:endParaRPr>
          </a:p>
          <a:p>
            <a:r>
              <a:rPr lang="ru-RU" sz="2800" i="1" u="sng" dirty="0">
                <a:solidFill>
                  <a:schemeClr val="tx1"/>
                </a:solidFill>
              </a:rPr>
              <a:t>Пример:</a:t>
            </a:r>
          </a:p>
          <a:p>
            <a:r>
              <a:rPr lang="ru-RU" sz="2800" i="1" dirty="0">
                <a:solidFill>
                  <a:schemeClr val="tx1"/>
                </a:solidFill>
              </a:rPr>
              <a:t>     Фраза «Если часы неправильно показывают время, то можно не вовремя прийти на занятия» не поменяет своей истинности, если заменить ее на такую: «Если часы правильно показывают время, то можно вовремя прийти на занятия».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BC4D05-FDBA-415F-B06E-16458B335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84774"/>
            <a:ext cx="773226" cy="7732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C12073D-24DB-4E76-9D30-8D167FD790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83ABB3B-8126-4D4B-8AE7-C4D3412B45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741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i="1" dirty="0"/>
              <a:t>Логическое отрицание или инверсия – </a:t>
            </a:r>
            <a:r>
              <a:rPr lang="ru-RU" dirty="0"/>
              <a:t>унарная операция, в результате которой из данного высказывания </a:t>
            </a:r>
            <a:r>
              <a:rPr lang="ru-RU" b="1" i="1" dirty="0"/>
              <a:t>А</a:t>
            </a:r>
            <a:r>
              <a:rPr lang="ru-RU" dirty="0"/>
              <a:t> получается новое высказывание </a:t>
            </a:r>
            <a:r>
              <a:rPr lang="ru-RU" b="1" i="1" dirty="0"/>
              <a:t>не А</a:t>
            </a:r>
            <a:r>
              <a:rPr lang="ru-RU" dirty="0"/>
              <a:t>, которое называется отрицанием исходного высказывания.</a:t>
            </a:r>
          </a:p>
          <a:p>
            <a:pPr marL="0" indent="0" algn="ctr">
              <a:buNone/>
            </a:pPr>
            <a:endParaRPr lang="ru-RU" i="1" dirty="0"/>
          </a:p>
          <a:p>
            <a:pPr marL="0" indent="0">
              <a:buNone/>
            </a:pPr>
            <a:endParaRPr lang="ru-RU" i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62D828-EF7D-4CD4-A37E-996CEE1407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39543"/>
            <a:ext cx="725042" cy="72504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700A88-E103-4F25-8905-6CFB9604F4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8B5B147-21C0-4A24-BE95-1C3156BE13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0D8F7F61-98B4-4A0D-98B8-FF8C74D8BB86}"/>
              </a:ext>
            </a:extLst>
          </p:cNvPr>
          <p:cNvSpPr/>
          <p:nvPr/>
        </p:nvSpPr>
        <p:spPr>
          <a:xfrm>
            <a:off x="2490651" y="512809"/>
            <a:ext cx="6688183" cy="1050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Таблицы истинности – таблицы с результатами каждой логической операции.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4537E22-47D6-4480-A0B3-3CBE9E3FBEE5}"/>
              </a:ext>
            </a:extLst>
          </p:cNvPr>
          <p:cNvSpPr/>
          <p:nvPr/>
        </p:nvSpPr>
        <p:spPr>
          <a:xfrm>
            <a:off x="4693920" y="3960812"/>
            <a:ext cx="2612571" cy="10505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6600" dirty="0"/>
              <a:t>¬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826D8C2-E996-48A5-B77C-2B77FD9207D4}"/>
              </a:ext>
            </a:extLst>
          </p:cNvPr>
          <p:cNvCxnSpPr>
            <a:cxnSpLocks/>
            <a:endCxn id="3" idx="1"/>
          </p:cNvCxnSpPr>
          <p:nvPr/>
        </p:nvCxnSpPr>
        <p:spPr>
          <a:xfrm>
            <a:off x="3509554" y="4486093"/>
            <a:ext cx="11843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25685B8F-9E89-4D08-806B-30761CFD22D0}"/>
              </a:ext>
            </a:extLst>
          </p:cNvPr>
          <p:cNvCxnSpPr>
            <a:cxnSpLocks/>
          </p:cNvCxnSpPr>
          <p:nvPr/>
        </p:nvCxnSpPr>
        <p:spPr>
          <a:xfrm>
            <a:off x="7306491" y="4486093"/>
            <a:ext cx="11843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7DDDF6B-71FB-401E-8FCF-ED6FB1534BFF}"/>
              </a:ext>
            </a:extLst>
          </p:cNvPr>
          <p:cNvSpPr txBox="1"/>
          <p:nvPr/>
        </p:nvSpPr>
        <p:spPr>
          <a:xfrm>
            <a:off x="3509554" y="4118349"/>
            <a:ext cx="322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C8EE11-F1DB-4DD7-8C00-98D87C1814F0}"/>
              </a:ext>
            </a:extLst>
          </p:cNvPr>
          <p:cNvSpPr txBox="1"/>
          <p:nvPr/>
        </p:nvSpPr>
        <p:spPr>
          <a:xfrm>
            <a:off x="8081554" y="4074199"/>
            <a:ext cx="583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¬А</a:t>
            </a:r>
          </a:p>
        </p:txBody>
      </p:sp>
    </p:spTree>
    <p:extLst>
      <p:ext uri="{BB962C8B-B14F-4D97-AF65-F5344CB8AC3E}">
        <p14:creationId xmlns:p14="http://schemas.microsoft.com/office/powerpoint/2010/main" val="406146184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4622" y="108107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Порядок работы схемы:</a:t>
            </a:r>
          </a:p>
          <a:p>
            <a:pPr marL="0" indent="0">
              <a:buNone/>
            </a:pPr>
            <a:r>
              <a:rPr lang="ru-RU" i="1" dirty="0"/>
              <a:t>На вход подается значение А, после прохождения прямоугольника с операцией ¬ на выходе получается значение ¬А.</a:t>
            </a:r>
          </a:p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r>
              <a:rPr lang="ru-RU" i="1" u="sng" dirty="0"/>
              <a:t>Пример:</a:t>
            </a:r>
          </a:p>
          <a:p>
            <a:pPr marL="0" indent="0">
              <a:buNone/>
            </a:pPr>
            <a:r>
              <a:rPr lang="ru-RU" i="1" dirty="0"/>
              <a:t>«Катя получила  двойку», после применения отрицания получим: «Катя не получила двойку».</a:t>
            </a:r>
          </a:p>
          <a:p>
            <a:pPr marL="0" indent="0">
              <a:buNone/>
            </a:pPr>
            <a:endParaRPr lang="ru-RU" i="1" dirty="0"/>
          </a:p>
          <a:p>
            <a:pPr marL="0" indent="0">
              <a:buNone/>
            </a:pPr>
            <a:r>
              <a:rPr lang="ru-RU" i="1" dirty="0"/>
              <a:t>Если на вход схемы отправить значение 0, то на выходе будет значение 1 (¬0=1). У данной схемы один вход и один выход, операция унарная.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691F6C4-E367-4CBC-86E7-0EEA7F369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0777" y="5875659"/>
            <a:ext cx="150673" cy="15067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538BAA-A54D-4408-980D-98CDE89B0C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63151"/>
            <a:ext cx="694849" cy="69484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FB94D05-A35B-45EB-B01D-40C5AE7720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887B442-1007-431E-8822-07E689DC54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0370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6FE1EE-CD95-477F-9D29-D2B0573BC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75" y="6015106"/>
            <a:ext cx="842894" cy="8428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5D5A6D-D366-44F6-A531-D1BF80B5A7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1F2B686-E83B-4792-A16E-8DE81BA72F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EB751B6E-2971-4761-A625-3A64D34FF3AF}"/>
              </a:ext>
            </a:extLst>
          </p:cNvPr>
          <p:cNvSpPr/>
          <p:nvPr/>
        </p:nvSpPr>
        <p:spPr>
          <a:xfrm>
            <a:off x="1541418" y="990431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ОБОЗНАЧАЕТСЯ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9AB59F95-94F0-42DB-8BAB-B8792C8BD700}"/>
              </a:ext>
            </a:extLst>
          </p:cNvPr>
          <p:cNvSpPr/>
          <p:nvPr/>
        </p:nvSpPr>
        <p:spPr>
          <a:xfrm>
            <a:off x="1541418" y="1339504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¬А, А, не А, </a:t>
            </a:r>
            <a:r>
              <a:rPr lang="en-US" dirty="0"/>
              <a:t>not </a:t>
            </a:r>
            <a:r>
              <a:rPr lang="ru-RU" dirty="0"/>
              <a:t>А</a:t>
            </a:r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6EE29A08-6B00-49F4-A29D-78D23AD73FBD}"/>
              </a:ext>
            </a:extLst>
          </p:cNvPr>
          <p:cNvCxnSpPr>
            <a:cxnSpLocks/>
          </p:cNvCxnSpPr>
          <p:nvPr/>
        </p:nvCxnSpPr>
        <p:spPr>
          <a:xfrm>
            <a:off x="2878183" y="1604385"/>
            <a:ext cx="274320" cy="0"/>
          </a:xfrm>
          <a:prstGeom prst="straightConnector1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2127BE72-A404-4CC0-B540-8837C8E16956}"/>
              </a:ext>
            </a:extLst>
          </p:cNvPr>
          <p:cNvSpPr/>
          <p:nvPr/>
        </p:nvSpPr>
        <p:spPr>
          <a:xfrm>
            <a:off x="6039394" y="990431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ЧИТАЕТСЯ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B0FBC464-1077-408E-AA60-715BCF0A0CDD}"/>
              </a:ext>
            </a:extLst>
          </p:cNvPr>
          <p:cNvSpPr/>
          <p:nvPr/>
        </p:nvSpPr>
        <p:spPr>
          <a:xfrm>
            <a:off x="6039394" y="1339504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«не А»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BEACD7-D600-4A1F-A3B2-756091497729}"/>
              </a:ext>
            </a:extLst>
          </p:cNvPr>
          <p:cNvSpPr txBox="1"/>
          <p:nvPr/>
        </p:nvSpPr>
        <p:spPr>
          <a:xfrm>
            <a:off x="1933303" y="2664823"/>
            <a:ext cx="8647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Высказывание А «10 простое число» - ложно</a:t>
            </a:r>
          </a:p>
          <a:p>
            <a:r>
              <a:rPr lang="ru-RU" dirty="0"/>
              <a:t>Высказывание ¬А «10 не простое число» - истинно</a:t>
            </a:r>
          </a:p>
        </p:txBody>
      </p:sp>
      <p:graphicFrame>
        <p:nvGraphicFramePr>
          <p:cNvPr id="8" name="Таблица 11">
            <a:extLst>
              <a:ext uri="{FF2B5EF4-FFF2-40B4-BE49-F238E27FC236}">
                <a16:creationId xmlns:a16="http://schemas.microsoft.com/office/drawing/2014/main" id="{30058719-2046-47A1-86BB-7B512F3B64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707376"/>
              </p:ext>
            </p:extLst>
          </p:nvPr>
        </p:nvGraphicFramePr>
        <p:xfrm>
          <a:off x="4114800" y="3922735"/>
          <a:ext cx="3849188" cy="1112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24594">
                  <a:extLst>
                    <a:ext uri="{9D8B030D-6E8A-4147-A177-3AD203B41FA5}">
                      <a16:colId xmlns:a16="http://schemas.microsoft.com/office/drawing/2014/main" val="654488172"/>
                    </a:ext>
                  </a:extLst>
                </a:gridCol>
                <a:gridCol w="1924594">
                  <a:extLst>
                    <a:ext uri="{9D8B030D-6E8A-4147-A177-3AD203B41FA5}">
                      <a16:colId xmlns:a16="http://schemas.microsoft.com/office/drawing/2014/main" val="42684692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¬А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519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6612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723936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17E9EE1E-E9DA-4102-AF90-3A4476A2EF60}"/>
              </a:ext>
            </a:extLst>
          </p:cNvPr>
          <p:cNvSpPr txBox="1"/>
          <p:nvPr/>
        </p:nvSpPr>
        <p:spPr>
          <a:xfrm>
            <a:off x="2107474" y="5051729"/>
            <a:ext cx="8038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Таблица истинности операции инверсии</a:t>
            </a:r>
          </a:p>
        </p:txBody>
      </p:sp>
    </p:spTree>
    <p:extLst>
      <p:ext uri="{BB962C8B-B14F-4D97-AF65-F5344CB8AC3E}">
        <p14:creationId xmlns:p14="http://schemas.microsoft.com/office/powerpoint/2010/main" val="18721781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69788"/>
            <a:ext cx="10515600" cy="4351338"/>
          </a:xfrm>
        </p:spPr>
        <p:txBody>
          <a:bodyPr/>
          <a:lstStyle/>
          <a:p>
            <a:pPr marL="457200" indent="-457200">
              <a:buFont typeface="+mj-lt"/>
              <a:buAutoNum type="arabicPeriod" startAt="2"/>
            </a:pPr>
            <a:r>
              <a:rPr lang="ru-RU" sz="2400" dirty="0"/>
              <a:t>Логическое умножение или конъюнкция – бинарная операция, соединяющая два высказывания и более с помощью связки «и» (А и В)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147095" y="2439468"/>
            <a:ext cx="1423358" cy="125083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4543246" y="3240656"/>
            <a:ext cx="60384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6570453" y="3033253"/>
            <a:ext cx="42556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4514561" y="2387999"/>
            <a:ext cx="3177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А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A898896-0926-4626-BA5C-48BE24CB5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034" y="6019314"/>
            <a:ext cx="96124" cy="9612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9F95D37-D79D-4C96-B2E2-30C95F5123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69683"/>
            <a:ext cx="688317" cy="688317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21BE2A9C-48FD-464B-B7C0-6116DBEEA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32DD6818-BF93-41ED-946C-00FB60A63F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2C183C81-2A32-4190-9911-D6436D00A009}"/>
              </a:ext>
            </a:extLst>
          </p:cNvPr>
          <p:cNvCxnSpPr/>
          <p:nvPr/>
        </p:nvCxnSpPr>
        <p:spPr>
          <a:xfrm>
            <a:off x="4543246" y="2757331"/>
            <a:ext cx="60384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DDA181A-59BD-44E8-B4BA-2A99921DB31E}"/>
              </a:ext>
            </a:extLst>
          </p:cNvPr>
          <p:cNvSpPr/>
          <p:nvPr/>
        </p:nvSpPr>
        <p:spPr>
          <a:xfrm>
            <a:off x="4518699" y="2919672"/>
            <a:ext cx="3177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F3D1743-2937-433F-B396-AC4FB962EBFE}"/>
              </a:ext>
            </a:extLst>
          </p:cNvPr>
          <p:cNvSpPr/>
          <p:nvPr/>
        </p:nvSpPr>
        <p:spPr>
          <a:xfrm>
            <a:off x="6822681" y="2725065"/>
            <a:ext cx="3032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Р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871B24-F084-40AA-BC8A-A0352AD37ADB}"/>
              </a:ext>
            </a:extLst>
          </p:cNvPr>
          <p:cNvSpPr txBox="1"/>
          <p:nvPr/>
        </p:nvSpPr>
        <p:spPr>
          <a:xfrm>
            <a:off x="5694817" y="2805042"/>
            <a:ext cx="603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&amp;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2B1D61-3106-4809-A126-88D6AEEEAB3D}"/>
              </a:ext>
            </a:extLst>
          </p:cNvPr>
          <p:cNvSpPr txBox="1"/>
          <p:nvPr/>
        </p:nvSpPr>
        <p:spPr>
          <a:xfrm>
            <a:off x="1389277" y="4058194"/>
            <a:ext cx="94877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Порядок работы схемы:</a:t>
            </a:r>
          </a:p>
          <a:p>
            <a:r>
              <a:rPr lang="ru-RU" dirty="0"/>
              <a:t>На вход подаются два значения – А, В, на выходе будет значение конъюнкции этих двух входящих.</a:t>
            </a:r>
          </a:p>
          <a:p>
            <a:endParaRPr lang="ru-RU" dirty="0"/>
          </a:p>
          <a:p>
            <a:r>
              <a:rPr lang="ru-RU" b="1" i="1" u="sng" dirty="0"/>
              <a:t>На вход подали значение 0 и 1, выполнится 0</a:t>
            </a:r>
            <a:r>
              <a:rPr lang="en-US" b="1" i="1" u="sng" dirty="0"/>
              <a:t>&amp;</a:t>
            </a:r>
            <a:r>
              <a:rPr lang="ru-RU" b="1" i="1" u="sng" dirty="0"/>
              <a:t>1 и на выходе получим 0.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DE29969C-2B49-450F-B07A-6D082CBF7256}"/>
              </a:ext>
            </a:extLst>
          </p:cNvPr>
          <p:cNvSpPr/>
          <p:nvPr/>
        </p:nvSpPr>
        <p:spPr>
          <a:xfrm>
            <a:off x="2514682" y="258083"/>
            <a:ext cx="6688183" cy="1050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Таблицы истинности – таблицы с результатами каждой логической операции.</a:t>
            </a:r>
          </a:p>
        </p:txBody>
      </p:sp>
    </p:spTree>
    <p:extLst>
      <p:ext uri="{BB962C8B-B14F-4D97-AF65-F5344CB8AC3E}">
        <p14:creationId xmlns:p14="http://schemas.microsoft.com/office/powerpoint/2010/main" val="26803571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4526F7-C638-45FA-8702-66F3DC7E0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45156"/>
            <a:ext cx="304800" cy="3048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226A14A-C7A8-428F-9357-831BBC02BA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215403"/>
            <a:ext cx="642597" cy="6425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A9EB9-CB1F-4BF3-BE77-EE6C36C6ED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F30234-DB63-4A30-8740-8A50872F75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EA6FBC75-0163-4777-9B01-A7749C3FF443}"/>
              </a:ext>
            </a:extLst>
          </p:cNvPr>
          <p:cNvSpPr/>
          <p:nvPr/>
        </p:nvSpPr>
        <p:spPr>
          <a:xfrm>
            <a:off x="1541418" y="990431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ОБОЗНАЧАЕТСЯ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255D2CE7-BCC7-4452-BD9E-A754DB1790EB}"/>
              </a:ext>
            </a:extLst>
          </p:cNvPr>
          <p:cNvSpPr/>
          <p:nvPr/>
        </p:nvSpPr>
        <p:spPr>
          <a:xfrm>
            <a:off x="1541418" y="1339504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  <a:r>
              <a:rPr lang="en-US" dirty="0"/>
              <a:t>^</a:t>
            </a:r>
            <a:r>
              <a:rPr lang="ru-RU" dirty="0"/>
              <a:t>В, А</a:t>
            </a:r>
            <a:r>
              <a:rPr lang="en-US" dirty="0"/>
              <a:t>&amp;</a:t>
            </a:r>
            <a:r>
              <a:rPr lang="ru-RU" dirty="0"/>
              <a:t>В, А*В, </a:t>
            </a:r>
            <a:r>
              <a:rPr lang="ru-RU" dirty="0" err="1"/>
              <a:t>АхВ</a:t>
            </a:r>
            <a:r>
              <a:rPr lang="ru-RU" dirty="0"/>
              <a:t>, А и В, А </a:t>
            </a:r>
            <a:r>
              <a:rPr lang="en-US" dirty="0"/>
              <a:t>and</a:t>
            </a:r>
            <a:r>
              <a:rPr lang="ru-RU" dirty="0"/>
              <a:t> В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62144F3E-4DF8-4809-B744-D291A87193CC}"/>
              </a:ext>
            </a:extLst>
          </p:cNvPr>
          <p:cNvSpPr/>
          <p:nvPr/>
        </p:nvSpPr>
        <p:spPr>
          <a:xfrm>
            <a:off x="6039394" y="990431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ЧИТАЕТСЯ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5F56D751-0AA5-4744-80C4-6CCF1E274310}"/>
              </a:ext>
            </a:extLst>
          </p:cNvPr>
          <p:cNvSpPr/>
          <p:nvPr/>
        </p:nvSpPr>
        <p:spPr>
          <a:xfrm>
            <a:off x="6039394" y="1339504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«А и В»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7B89652-8BE1-44AB-B73C-8BB34682930C}"/>
              </a:ext>
            </a:extLst>
          </p:cNvPr>
          <p:cNvSpPr txBox="1"/>
          <p:nvPr/>
        </p:nvSpPr>
        <p:spPr>
          <a:xfrm>
            <a:off x="1389277" y="2235661"/>
            <a:ext cx="86040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«Этот треугольник равнобедренный  и прямоугольный»</a:t>
            </a:r>
          </a:p>
          <a:p>
            <a:endParaRPr lang="ru-RU" dirty="0"/>
          </a:p>
          <a:p>
            <a:r>
              <a:rPr lang="ru-RU" dirty="0"/>
              <a:t>Данное высказывание может быть истинным только в том случае, если выполняются оба условия, в противном случае высказывание ложное.</a:t>
            </a:r>
          </a:p>
          <a:p>
            <a:endParaRPr lang="ru-RU" dirty="0"/>
          </a:p>
        </p:txBody>
      </p:sp>
      <p:graphicFrame>
        <p:nvGraphicFramePr>
          <p:cNvPr id="19" name="Таблица 19">
            <a:extLst>
              <a:ext uri="{FF2B5EF4-FFF2-40B4-BE49-F238E27FC236}">
                <a16:creationId xmlns:a16="http://schemas.microsoft.com/office/drawing/2014/main" id="{00C48228-BB43-4FF9-A945-862155C79F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515768"/>
              </p:ext>
            </p:extLst>
          </p:nvPr>
        </p:nvGraphicFramePr>
        <p:xfrm>
          <a:off x="1865346" y="3718552"/>
          <a:ext cx="8127999" cy="1854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48758272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58168948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53187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  <a:r>
                        <a:rPr lang="en-US" dirty="0"/>
                        <a:t>&amp;</a:t>
                      </a:r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761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7694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25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288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330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54844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FA9D941-7E24-45DD-980D-8F575A129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31494"/>
            <a:ext cx="826506" cy="826506"/>
          </a:xfrm>
          <a:prstGeom prst="rect">
            <a:avLst/>
          </a:prstGeom>
        </p:spPr>
      </p:pic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81FB06F-FF53-47EC-B6BE-F6F1722A773F}"/>
              </a:ext>
            </a:extLst>
          </p:cNvPr>
          <p:cNvSpPr/>
          <p:nvPr/>
        </p:nvSpPr>
        <p:spPr>
          <a:xfrm>
            <a:off x="2520390" y="2163213"/>
            <a:ext cx="7572844" cy="20691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Суть конъюнкции легко запомнить с помощью следующего выражен6ия: «Конъюнкция истинна только тогда, когда оба высказывания А, В истинны».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2325EB-0B3F-44D8-A400-D9A3BC6D5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874D2A7-190A-4491-B33C-793FF05CF6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D8E5FAC-5620-4134-B6A5-AB7BC1164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5869" y="1123405"/>
            <a:ext cx="1634729" cy="163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3676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03373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/>
              <a:t>3. Логическое сложение или дизъюнкция – бинарная операция, соединяющая два высказывания и более с помощью связки «или» (А или В)</a:t>
            </a:r>
          </a:p>
          <a:p>
            <a:pPr marL="0" indent="0">
              <a:buNone/>
            </a:pPr>
            <a:endParaRPr lang="ru-RU" i="1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700A88-E103-4F25-8905-6CFB9604F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8B5B147-21C0-4A24-BE95-1C3156BE1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0D8F7F61-98B4-4A0D-98B8-FF8C74D8BB86}"/>
              </a:ext>
            </a:extLst>
          </p:cNvPr>
          <p:cNvSpPr/>
          <p:nvPr/>
        </p:nvSpPr>
        <p:spPr>
          <a:xfrm>
            <a:off x="2490651" y="512809"/>
            <a:ext cx="6688183" cy="1050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Таблицы истинности – таблицы с результатами каждой логической операции.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4537E22-47D6-4480-A0B3-3CBE9E3FBEE5}"/>
              </a:ext>
            </a:extLst>
          </p:cNvPr>
          <p:cNvSpPr/>
          <p:nvPr/>
        </p:nvSpPr>
        <p:spPr>
          <a:xfrm>
            <a:off x="4666741" y="3298215"/>
            <a:ext cx="2612571" cy="105056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˅</a:t>
            </a: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826D8C2-E996-48A5-B77C-2B77FD9207D4}"/>
              </a:ext>
            </a:extLst>
          </p:cNvPr>
          <p:cNvCxnSpPr>
            <a:cxnSpLocks/>
          </p:cNvCxnSpPr>
          <p:nvPr/>
        </p:nvCxnSpPr>
        <p:spPr>
          <a:xfrm>
            <a:off x="3482375" y="3662629"/>
            <a:ext cx="11843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25685B8F-9E89-4D08-806B-30761CFD22D0}"/>
              </a:ext>
            </a:extLst>
          </p:cNvPr>
          <p:cNvCxnSpPr>
            <a:cxnSpLocks/>
          </p:cNvCxnSpPr>
          <p:nvPr/>
        </p:nvCxnSpPr>
        <p:spPr>
          <a:xfrm>
            <a:off x="7279312" y="3821908"/>
            <a:ext cx="11843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7DDDF6B-71FB-401E-8FCF-ED6FB1534BFF}"/>
              </a:ext>
            </a:extLst>
          </p:cNvPr>
          <p:cNvSpPr txBox="1"/>
          <p:nvPr/>
        </p:nvSpPr>
        <p:spPr>
          <a:xfrm>
            <a:off x="3482375" y="3750507"/>
            <a:ext cx="322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C8EE11-F1DB-4DD7-8C00-98D87C1814F0}"/>
              </a:ext>
            </a:extLst>
          </p:cNvPr>
          <p:cNvSpPr txBox="1"/>
          <p:nvPr/>
        </p:nvSpPr>
        <p:spPr>
          <a:xfrm>
            <a:off x="8054375" y="3410014"/>
            <a:ext cx="583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AD2F8AB-D29A-4749-9A14-7498F82A6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58649"/>
            <a:ext cx="799351" cy="799351"/>
          </a:xfrm>
          <a:prstGeom prst="rect">
            <a:avLst/>
          </a:prstGeom>
        </p:spPr>
      </p:pic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D6011C60-236A-409B-B4CB-D26CE6AE7CC4}"/>
              </a:ext>
            </a:extLst>
          </p:cNvPr>
          <p:cNvCxnSpPr>
            <a:cxnSpLocks/>
          </p:cNvCxnSpPr>
          <p:nvPr/>
        </p:nvCxnSpPr>
        <p:spPr>
          <a:xfrm>
            <a:off x="3482375" y="4077496"/>
            <a:ext cx="118436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D02D92D-1703-4A29-91F4-6E3613E7414B}"/>
              </a:ext>
            </a:extLst>
          </p:cNvPr>
          <p:cNvSpPr txBox="1"/>
          <p:nvPr/>
        </p:nvSpPr>
        <p:spPr>
          <a:xfrm>
            <a:off x="3482374" y="3306797"/>
            <a:ext cx="322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7A9AAE-6954-4503-BB40-36D13EBD6078}"/>
              </a:ext>
            </a:extLst>
          </p:cNvPr>
          <p:cNvSpPr txBox="1"/>
          <p:nvPr/>
        </p:nvSpPr>
        <p:spPr>
          <a:xfrm>
            <a:off x="940525" y="4574575"/>
            <a:ext cx="98500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Порядок работы схемы:</a:t>
            </a:r>
          </a:p>
          <a:p>
            <a:r>
              <a:rPr lang="ru-RU" dirty="0"/>
              <a:t>На вход подаются два значения – А,В, на выходе будет значение дизъюнкции этих двух входящих.</a:t>
            </a:r>
          </a:p>
          <a:p>
            <a:endParaRPr lang="ru-RU" dirty="0"/>
          </a:p>
          <a:p>
            <a:r>
              <a:rPr lang="ru-RU" i="1" u="sng" dirty="0"/>
              <a:t>На вход подали значения 0 и 1, выполнится 0˅1 и на выходе получим 1.</a:t>
            </a:r>
          </a:p>
        </p:txBody>
      </p:sp>
    </p:spTree>
    <p:extLst>
      <p:ext uri="{BB962C8B-B14F-4D97-AF65-F5344CB8AC3E}">
        <p14:creationId xmlns:p14="http://schemas.microsoft.com/office/powerpoint/2010/main" val="41923982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A9EB9-CB1F-4BF3-BE77-EE6C36C6E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F30234-DB63-4A30-8740-8A50872F75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EA6FBC75-0163-4777-9B01-A7749C3FF443}"/>
              </a:ext>
            </a:extLst>
          </p:cNvPr>
          <p:cNvSpPr/>
          <p:nvPr/>
        </p:nvSpPr>
        <p:spPr>
          <a:xfrm>
            <a:off x="1541418" y="990431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ОБОЗНАЧАЕТСЯ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255D2CE7-BCC7-4452-BD9E-A754DB1790EB}"/>
              </a:ext>
            </a:extLst>
          </p:cNvPr>
          <p:cNvSpPr/>
          <p:nvPr/>
        </p:nvSpPr>
        <p:spPr>
          <a:xfrm>
            <a:off x="1541418" y="1339504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  <a:r>
              <a:rPr lang="en-US" dirty="0"/>
              <a:t>˅</a:t>
            </a:r>
            <a:r>
              <a:rPr lang="ru-RU" dirty="0"/>
              <a:t>В, А+В, А</a:t>
            </a:r>
            <a:r>
              <a:rPr lang="en-US" dirty="0"/>
              <a:t>ǀ</a:t>
            </a:r>
            <a:r>
              <a:rPr lang="ru-RU" dirty="0"/>
              <a:t>В, А или В, А </a:t>
            </a:r>
            <a:r>
              <a:rPr lang="en-US" dirty="0"/>
              <a:t>or</a:t>
            </a:r>
            <a:r>
              <a:rPr lang="ru-RU" dirty="0"/>
              <a:t> В</a:t>
            </a: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62144F3E-4DF8-4809-B744-D291A87193CC}"/>
              </a:ext>
            </a:extLst>
          </p:cNvPr>
          <p:cNvSpPr/>
          <p:nvPr/>
        </p:nvSpPr>
        <p:spPr>
          <a:xfrm>
            <a:off x="6039394" y="990431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ЧИТАЕТСЯ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5F56D751-0AA5-4744-80C4-6CCF1E274310}"/>
              </a:ext>
            </a:extLst>
          </p:cNvPr>
          <p:cNvSpPr/>
          <p:nvPr/>
        </p:nvSpPr>
        <p:spPr>
          <a:xfrm>
            <a:off x="6039394" y="1339504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«А </a:t>
            </a:r>
            <a:r>
              <a:rPr lang="ru-RU" dirty="0" err="1"/>
              <a:t>илиВ</a:t>
            </a:r>
            <a:r>
              <a:rPr lang="ru-RU" dirty="0"/>
              <a:t>»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7B89652-8BE1-44AB-B73C-8BB34682930C}"/>
              </a:ext>
            </a:extLst>
          </p:cNvPr>
          <p:cNvSpPr txBox="1"/>
          <p:nvPr/>
        </p:nvSpPr>
        <p:spPr>
          <a:xfrm>
            <a:off x="1389276" y="2235661"/>
            <a:ext cx="10091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«Число х делится на 3 или на 5»</a:t>
            </a:r>
          </a:p>
          <a:p>
            <a:endParaRPr lang="ru-RU" dirty="0"/>
          </a:p>
          <a:p>
            <a:r>
              <a:rPr lang="ru-RU" dirty="0"/>
              <a:t>Это высказывание будет истинным, если выполняются оба условия или хотя бы одно из условий.</a:t>
            </a:r>
          </a:p>
        </p:txBody>
      </p:sp>
      <p:graphicFrame>
        <p:nvGraphicFramePr>
          <p:cNvPr id="19" name="Таблица 19">
            <a:extLst>
              <a:ext uri="{FF2B5EF4-FFF2-40B4-BE49-F238E27FC236}">
                <a16:creationId xmlns:a16="http://schemas.microsoft.com/office/drawing/2014/main" id="{00C48228-BB43-4FF9-A945-862155C79F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2933060"/>
              </p:ext>
            </p:extLst>
          </p:nvPr>
        </p:nvGraphicFramePr>
        <p:xfrm>
          <a:off x="1865346" y="3718552"/>
          <a:ext cx="8127999" cy="1854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48758272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58168948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53187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  <a:r>
                        <a:rPr lang="en-US" dirty="0"/>
                        <a:t>˅</a:t>
                      </a:r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761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7694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25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288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330168"/>
                  </a:ext>
                </a:extLst>
              </a:tr>
            </a:tbl>
          </a:graphicData>
        </a:graphic>
      </p:graphicFrame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310ACF8-5FF8-41D6-B0CC-A13C20AF0C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45" y="5997689"/>
            <a:ext cx="860311" cy="86031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E4526F7-C638-45FA-8702-66F3DC7E0D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466" y="3978108"/>
            <a:ext cx="128557" cy="12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36816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821500-5C9A-4D32-BC40-628B058AB2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28020"/>
            <a:ext cx="929980" cy="92998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BD605A-8AF6-407B-B1A1-4ADC24CD17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6D32B9-844B-4621-9427-8A7AAB1632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sp>
        <p:nvSpPr>
          <p:cNvPr id="8" name="Объект 4">
            <a:extLst>
              <a:ext uri="{FF2B5EF4-FFF2-40B4-BE49-F238E27FC236}">
                <a16:creationId xmlns:a16="http://schemas.microsoft.com/office/drawing/2014/main" id="{B5DC90B3-A7F1-4F36-8599-5E9108CA3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03373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/>
              <a:t>4.  Дизъюнкция строго-разделительная, «Исключающая или» - это бинарная операция, соединяющая два высказывания с помощью связки «или», употребленной в исключающем смысле.</a:t>
            </a:r>
          </a:p>
          <a:p>
            <a:pPr marL="0" indent="0">
              <a:buNone/>
            </a:pPr>
            <a:endParaRPr lang="ru-RU" i="1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0B4FE75D-A5DB-4922-A0C1-2F4EE62F9702}"/>
              </a:ext>
            </a:extLst>
          </p:cNvPr>
          <p:cNvSpPr/>
          <p:nvPr/>
        </p:nvSpPr>
        <p:spPr>
          <a:xfrm>
            <a:off x="2490651" y="512809"/>
            <a:ext cx="6688183" cy="1050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Таблицы истинности – таблицы с результатами каждой логической операции.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8F04536C-5BCE-4F9D-92E2-CC9AF8D0B39C}"/>
              </a:ext>
            </a:extLst>
          </p:cNvPr>
          <p:cNvSpPr/>
          <p:nvPr/>
        </p:nvSpPr>
        <p:spPr>
          <a:xfrm>
            <a:off x="1964752" y="3296940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ОБОЗНАЧАЕТСЯ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BC9A8D8F-34C4-423D-9545-EC96E3CD47FD}"/>
              </a:ext>
            </a:extLst>
          </p:cNvPr>
          <p:cNvSpPr/>
          <p:nvPr/>
        </p:nvSpPr>
        <p:spPr>
          <a:xfrm>
            <a:off x="1964752" y="3646013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  <a:r>
              <a:rPr lang="en-US" dirty="0"/>
              <a:t>Ꚛ</a:t>
            </a:r>
            <a:r>
              <a:rPr lang="ru-RU" dirty="0"/>
              <a:t>В, А˅˅В, А</a:t>
            </a:r>
            <a:r>
              <a:rPr lang="en-US" dirty="0"/>
              <a:t>˅</a:t>
            </a:r>
            <a:r>
              <a:rPr lang="ru-RU" dirty="0"/>
              <a:t>В, А </a:t>
            </a:r>
            <a:r>
              <a:rPr lang="en-US" dirty="0" err="1"/>
              <a:t>xor</a:t>
            </a:r>
            <a:r>
              <a:rPr lang="ru-RU" dirty="0"/>
              <a:t> В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8B29DF8E-11A9-4D68-80E5-27D655005E48}"/>
              </a:ext>
            </a:extLst>
          </p:cNvPr>
          <p:cNvSpPr/>
          <p:nvPr/>
        </p:nvSpPr>
        <p:spPr>
          <a:xfrm>
            <a:off x="6462728" y="3296940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ЧИТАЕТСЯ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A352C3D9-9CA2-4CF2-8D60-CDE386A4263F}"/>
              </a:ext>
            </a:extLst>
          </p:cNvPr>
          <p:cNvSpPr/>
          <p:nvPr/>
        </p:nvSpPr>
        <p:spPr>
          <a:xfrm>
            <a:off x="6462728" y="3646013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«Либо А, либо В»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07146D-9741-4825-B132-23A93F60F0A4}"/>
              </a:ext>
            </a:extLst>
          </p:cNvPr>
          <p:cNvCxnSpPr>
            <a:cxnSpLocks/>
          </p:cNvCxnSpPr>
          <p:nvPr/>
        </p:nvCxnSpPr>
        <p:spPr>
          <a:xfrm>
            <a:off x="3942081" y="4047450"/>
            <a:ext cx="11853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7E8931FC-3DC0-4A3D-86F1-261956E28606}"/>
              </a:ext>
            </a:extLst>
          </p:cNvPr>
          <p:cNvSpPr txBox="1"/>
          <p:nvPr/>
        </p:nvSpPr>
        <p:spPr>
          <a:xfrm>
            <a:off x="1159933" y="5088467"/>
            <a:ext cx="9101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          «Этот треугольник тупоугольный или остроугольный»</a:t>
            </a:r>
          </a:p>
          <a:p>
            <a:endParaRPr lang="ru-RU" dirty="0"/>
          </a:p>
          <a:p>
            <a:r>
              <a:rPr lang="ru-RU" dirty="0"/>
              <a:t>Высказывание истинно, если выполняется какое-то одно из условий.</a:t>
            </a:r>
          </a:p>
        </p:txBody>
      </p:sp>
    </p:spTree>
    <p:extLst>
      <p:ext uri="{BB962C8B-B14F-4D97-AF65-F5344CB8AC3E}">
        <p14:creationId xmlns:p14="http://schemas.microsoft.com/office/powerpoint/2010/main" val="35545699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A9EB9-CB1F-4BF3-BE77-EE6C36C6E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F30234-DB63-4A30-8740-8A50872F75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graphicFrame>
        <p:nvGraphicFramePr>
          <p:cNvPr id="19" name="Таблица 19">
            <a:extLst>
              <a:ext uri="{FF2B5EF4-FFF2-40B4-BE49-F238E27FC236}">
                <a16:creationId xmlns:a16="http://schemas.microsoft.com/office/drawing/2014/main" id="{00C48228-BB43-4FF9-A945-862155C79F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41852"/>
              </p:ext>
            </p:extLst>
          </p:nvPr>
        </p:nvGraphicFramePr>
        <p:xfrm>
          <a:off x="1865346" y="3100485"/>
          <a:ext cx="8127999" cy="1854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48758272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58168948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53187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  <a:r>
                        <a:rPr lang="en-US" dirty="0"/>
                        <a:t>Ꚛ</a:t>
                      </a:r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761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7694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25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288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330168"/>
                  </a:ext>
                </a:extLst>
              </a:tr>
            </a:tbl>
          </a:graphicData>
        </a:graphic>
      </p:graphicFrame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48D1BF76-1A90-4A80-A494-F12C4349ACD6}"/>
              </a:ext>
            </a:extLst>
          </p:cNvPr>
          <p:cNvSpPr/>
          <p:nvPr/>
        </p:nvSpPr>
        <p:spPr>
          <a:xfrm>
            <a:off x="1865346" y="1166460"/>
            <a:ext cx="7981387" cy="14044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Суть операции «Исключающее ИЛИ» легко запомнить с помощью следующего выражения: «Исключающее ИЛИ (</a:t>
            </a:r>
            <a:r>
              <a:rPr lang="ru-RU" sz="2400" dirty="0"/>
              <a:t>А</a:t>
            </a:r>
            <a:r>
              <a:rPr lang="en-US" sz="2400" dirty="0"/>
              <a:t>Ꚛ</a:t>
            </a:r>
            <a:r>
              <a:rPr lang="ru-RU" sz="2400" dirty="0"/>
              <a:t>В</a:t>
            </a:r>
            <a:r>
              <a:rPr lang="ru-RU" sz="2400" dirty="0">
                <a:solidFill>
                  <a:schemeClr val="tx1"/>
                </a:solidFill>
              </a:rPr>
              <a:t>) истинно только тогда, когда высказывание А и В имеют различные значения»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0E01AAE-3D39-4BDB-8B3C-49BE08CF5B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8378" y="749248"/>
            <a:ext cx="834424" cy="83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276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BD605A-8AF6-407B-B1A1-4ADC24CD1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6D32B9-844B-4621-9427-8A7AAB1632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sp>
        <p:nvSpPr>
          <p:cNvPr id="8" name="Объект 4">
            <a:extLst>
              <a:ext uri="{FF2B5EF4-FFF2-40B4-BE49-F238E27FC236}">
                <a16:creationId xmlns:a16="http://schemas.microsoft.com/office/drawing/2014/main" id="{B5DC90B3-A7F1-4F36-8599-5E9108CA3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03373"/>
          </a:xfrm>
        </p:spPr>
        <p:txBody>
          <a:bodyPr/>
          <a:lstStyle/>
          <a:p>
            <a:pPr marL="0" indent="0">
              <a:buNone/>
            </a:pPr>
            <a:r>
              <a:rPr lang="ru-RU" i="1" dirty="0"/>
              <a:t>5. Логическое следование или импликация – логическая операция, соединяющая два высказывания с помощью связки «если… то…».</a:t>
            </a:r>
          </a:p>
          <a:p>
            <a:pPr marL="0" indent="0">
              <a:buNone/>
            </a:pPr>
            <a:endParaRPr lang="ru-RU" i="1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0B4FE75D-A5DB-4922-A0C1-2F4EE62F9702}"/>
              </a:ext>
            </a:extLst>
          </p:cNvPr>
          <p:cNvSpPr/>
          <p:nvPr/>
        </p:nvSpPr>
        <p:spPr>
          <a:xfrm>
            <a:off x="2490651" y="512809"/>
            <a:ext cx="6688183" cy="1050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Таблицы истинности – таблицы с результатами каждой логической операции.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8F04536C-5BCE-4F9D-92E2-CC9AF8D0B39C}"/>
              </a:ext>
            </a:extLst>
          </p:cNvPr>
          <p:cNvSpPr/>
          <p:nvPr/>
        </p:nvSpPr>
        <p:spPr>
          <a:xfrm>
            <a:off x="1964752" y="3296940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ОБОЗНАЧАЕТСЯ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BC9A8D8F-34C4-423D-9545-EC96E3CD47FD}"/>
              </a:ext>
            </a:extLst>
          </p:cNvPr>
          <p:cNvSpPr/>
          <p:nvPr/>
        </p:nvSpPr>
        <p:spPr>
          <a:xfrm>
            <a:off x="1964752" y="3646013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</a:t>
            </a:r>
            <a:r>
              <a:rPr lang="en-US" dirty="0"/>
              <a:t>=&gt;</a:t>
            </a:r>
            <a:r>
              <a:rPr lang="ru-RU" dirty="0"/>
              <a:t>В, А→В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8B29DF8E-11A9-4D68-80E5-27D655005E48}"/>
              </a:ext>
            </a:extLst>
          </p:cNvPr>
          <p:cNvSpPr/>
          <p:nvPr/>
        </p:nvSpPr>
        <p:spPr>
          <a:xfrm>
            <a:off x="6462728" y="3296940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ЧИТАЕТСЯ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A352C3D9-9CA2-4CF2-8D60-CDE386A4263F}"/>
              </a:ext>
            </a:extLst>
          </p:cNvPr>
          <p:cNvSpPr/>
          <p:nvPr/>
        </p:nvSpPr>
        <p:spPr>
          <a:xfrm>
            <a:off x="6462728" y="3646013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«Если А, то В», «А влечет В», «из А следует В», «А имплицирует В»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E8931FC-3DC0-4A3D-86F1-261956E28606}"/>
              </a:ext>
            </a:extLst>
          </p:cNvPr>
          <p:cNvSpPr txBox="1"/>
          <p:nvPr/>
        </p:nvSpPr>
        <p:spPr>
          <a:xfrm>
            <a:off x="1159933" y="5088467"/>
            <a:ext cx="91016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 Импликация – это сокращенная запись для выражения (¬А˅В). При решении задач можно уверенно заменять в выражении импликацию этой записью.</a:t>
            </a:r>
          </a:p>
          <a:p>
            <a:pPr algn="ctr"/>
            <a:r>
              <a:rPr lang="ru-RU" i="1" dirty="0"/>
              <a:t>Если четырехугольник – квадрат, то в него можно вписать окружность.</a:t>
            </a:r>
          </a:p>
        </p:txBody>
      </p:sp>
    </p:spTree>
    <p:extLst>
      <p:ext uri="{BB962C8B-B14F-4D97-AF65-F5344CB8AC3E}">
        <p14:creationId xmlns:p14="http://schemas.microsoft.com/office/powerpoint/2010/main" val="33054816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A9EB9-CB1F-4BF3-BE77-EE6C36C6E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F30234-DB63-4A30-8740-8A50872F75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graphicFrame>
        <p:nvGraphicFramePr>
          <p:cNvPr id="19" name="Таблица 19">
            <a:extLst>
              <a:ext uri="{FF2B5EF4-FFF2-40B4-BE49-F238E27FC236}">
                <a16:creationId xmlns:a16="http://schemas.microsoft.com/office/drawing/2014/main" id="{00C48228-BB43-4FF9-A945-862155C79F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855923"/>
              </p:ext>
            </p:extLst>
          </p:nvPr>
        </p:nvGraphicFramePr>
        <p:xfrm>
          <a:off x="1865346" y="4027585"/>
          <a:ext cx="8127999" cy="1854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48758272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58168948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53187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А→В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761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7694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25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288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330168"/>
                  </a:ext>
                </a:extLst>
              </a:tr>
            </a:tbl>
          </a:graphicData>
        </a:graphic>
      </p:graphicFrame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48D1BF76-1A90-4A80-A494-F12C4349ACD6}"/>
              </a:ext>
            </a:extLst>
          </p:cNvPr>
          <p:cNvSpPr/>
          <p:nvPr/>
        </p:nvSpPr>
        <p:spPr>
          <a:xfrm>
            <a:off x="1865346" y="1166460"/>
            <a:ext cx="7981387" cy="14044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Эта операция связывает два простых логических выражения, из которых первое является условием, а второе- следствием. Результат операции ложен только тогда, когда предпосылка есть истина, а следствие – ложь.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0E01AAE-3D39-4BDB-8B3C-49BE08CF5B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8378" y="749248"/>
            <a:ext cx="834424" cy="83442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ED6AADD-2AF6-46DE-9EDF-96817884FCDC}"/>
              </a:ext>
            </a:extLst>
          </p:cNvPr>
          <p:cNvSpPr txBox="1"/>
          <p:nvPr/>
        </p:nvSpPr>
        <p:spPr>
          <a:xfrm>
            <a:off x="1985554" y="2988171"/>
            <a:ext cx="8007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Если 3*3=9 (А), то Солнце – планета (В), результат импликации А→В – ложь. </a:t>
            </a:r>
          </a:p>
        </p:txBody>
      </p:sp>
    </p:spTree>
    <p:extLst>
      <p:ext uri="{BB962C8B-B14F-4D97-AF65-F5344CB8AC3E}">
        <p14:creationId xmlns:p14="http://schemas.microsoft.com/office/powerpoint/2010/main" val="5985572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81FB06F-FF53-47EC-B6BE-F6F1722A773F}"/>
              </a:ext>
            </a:extLst>
          </p:cNvPr>
          <p:cNvSpPr/>
          <p:nvPr/>
        </p:nvSpPr>
        <p:spPr>
          <a:xfrm>
            <a:off x="2520390" y="2163213"/>
            <a:ext cx="7572844" cy="20691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Для операции импликации справедливо утверждение: «Результат операции ложен только тогда, когда предпосылка есть истина, а следствие - ложь»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2325EB-0B3F-44D8-A400-D9A3BC6D5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874D2A7-190A-4491-B33C-793FF05CF6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D8E5FAC-5620-4134-B6A5-AB7BC1164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5869" y="1123405"/>
            <a:ext cx="1634729" cy="163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9912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EBD605A-8AF6-407B-B1A1-4ADC24CD1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86D32B9-844B-4621-9427-8A7AAB1632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sp>
        <p:nvSpPr>
          <p:cNvPr id="8" name="Объект 4">
            <a:extLst>
              <a:ext uri="{FF2B5EF4-FFF2-40B4-BE49-F238E27FC236}">
                <a16:creationId xmlns:a16="http://schemas.microsoft.com/office/drawing/2014/main" id="{B5DC90B3-A7F1-4F36-8599-5E9108CA31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03373"/>
          </a:xfrm>
        </p:spPr>
        <p:txBody>
          <a:bodyPr/>
          <a:lstStyle/>
          <a:p>
            <a:pPr marL="0" indent="0">
              <a:buNone/>
            </a:pPr>
            <a:r>
              <a:rPr lang="ru-RU" i="1" dirty="0"/>
              <a:t>6. Эквивалентность или двойная импликация – бинарная операция, позволяющая из двух высказываний А и В получить новое высказывание А=В</a:t>
            </a:r>
          </a:p>
          <a:p>
            <a:pPr marL="0" indent="0">
              <a:buNone/>
            </a:pPr>
            <a:endParaRPr lang="ru-RU" i="1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0B4FE75D-A5DB-4922-A0C1-2F4EE62F9702}"/>
              </a:ext>
            </a:extLst>
          </p:cNvPr>
          <p:cNvSpPr/>
          <p:nvPr/>
        </p:nvSpPr>
        <p:spPr>
          <a:xfrm>
            <a:off x="2490651" y="512809"/>
            <a:ext cx="6688183" cy="1050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Таблицы истинности – таблицы с результатами каждой логической операции.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8F04536C-5BCE-4F9D-92E2-CC9AF8D0B39C}"/>
              </a:ext>
            </a:extLst>
          </p:cNvPr>
          <p:cNvSpPr/>
          <p:nvPr/>
        </p:nvSpPr>
        <p:spPr>
          <a:xfrm>
            <a:off x="1964752" y="3296940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ОБОЗНАЧАЕТСЯ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BC9A8D8F-34C4-423D-9545-EC96E3CD47FD}"/>
              </a:ext>
            </a:extLst>
          </p:cNvPr>
          <p:cNvSpPr/>
          <p:nvPr/>
        </p:nvSpPr>
        <p:spPr>
          <a:xfrm>
            <a:off x="1964752" y="3646013"/>
            <a:ext cx="3675017" cy="7137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А        В, А     В, А=В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8B29DF8E-11A9-4D68-80E5-27D655005E48}"/>
              </a:ext>
            </a:extLst>
          </p:cNvPr>
          <p:cNvSpPr/>
          <p:nvPr/>
        </p:nvSpPr>
        <p:spPr>
          <a:xfrm>
            <a:off x="6462728" y="3296940"/>
            <a:ext cx="3187337" cy="618309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ru-RU" dirty="0">
                <a:solidFill>
                  <a:schemeClr val="tx1"/>
                </a:solidFill>
              </a:rPr>
              <a:t>ЧИТАЕТСЯ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A352C3D9-9CA2-4CF2-8D60-CDE386A4263F}"/>
              </a:ext>
            </a:extLst>
          </p:cNvPr>
          <p:cNvSpPr/>
          <p:nvPr/>
        </p:nvSpPr>
        <p:spPr>
          <a:xfrm>
            <a:off x="6462728" y="3646013"/>
            <a:ext cx="4891072" cy="8476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«А эквивалентно В», «А тогда и только тогда, когда В», «А то же самое, что В», «А равносильно В»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E8931FC-3DC0-4A3D-86F1-261956E28606}"/>
              </a:ext>
            </a:extLst>
          </p:cNvPr>
          <p:cNvSpPr txBox="1"/>
          <p:nvPr/>
        </p:nvSpPr>
        <p:spPr>
          <a:xfrm>
            <a:off x="1159933" y="5088467"/>
            <a:ext cx="91016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         Эквивалентность – это сокращенная запись для выражения (¬А˄В)˅(А˄В). При решении задач можно уверенно заменять в выражении эквивалентность этой записью.</a:t>
            </a:r>
          </a:p>
          <a:p>
            <a:endParaRPr lang="ru-RU" dirty="0"/>
          </a:p>
          <a:p>
            <a:pPr algn="ctr"/>
            <a:r>
              <a:rPr lang="ru-RU" i="1" dirty="0"/>
              <a:t>Треугольник будет прямоугольным только и только тогда, когда один из его углов равен 90˚.</a:t>
            </a:r>
          </a:p>
        </p:txBody>
      </p:sp>
      <p:sp>
        <p:nvSpPr>
          <p:cNvPr id="2" name="Стрелка: влево-вправо 1">
            <a:extLst>
              <a:ext uri="{FF2B5EF4-FFF2-40B4-BE49-F238E27FC236}">
                <a16:creationId xmlns:a16="http://schemas.microsoft.com/office/drawing/2014/main" id="{89917DD5-5D1F-4FCE-9AF4-FE210DE00087}"/>
              </a:ext>
            </a:extLst>
          </p:cNvPr>
          <p:cNvSpPr/>
          <p:nvPr/>
        </p:nvSpPr>
        <p:spPr>
          <a:xfrm>
            <a:off x="3114033" y="3924708"/>
            <a:ext cx="298269" cy="150225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  </a:t>
            </a:r>
          </a:p>
        </p:txBody>
      </p:sp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id="{123808D9-F7A2-487B-925C-035A5EA172D6}"/>
              </a:ext>
            </a:extLst>
          </p:cNvPr>
          <p:cNvCxnSpPr>
            <a:cxnSpLocks/>
          </p:cNvCxnSpPr>
          <p:nvPr/>
        </p:nvCxnSpPr>
        <p:spPr>
          <a:xfrm>
            <a:off x="3814345" y="4019534"/>
            <a:ext cx="278674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84310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A9EB9-CB1F-4BF3-BE77-EE6C36C6ED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F30234-DB63-4A30-8740-8A50872F75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  <p:graphicFrame>
        <p:nvGraphicFramePr>
          <p:cNvPr id="19" name="Таблица 19">
            <a:extLst>
              <a:ext uri="{FF2B5EF4-FFF2-40B4-BE49-F238E27FC236}">
                <a16:creationId xmlns:a16="http://schemas.microsoft.com/office/drawing/2014/main" id="{00C48228-BB43-4FF9-A945-862155C79F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014366"/>
              </p:ext>
            </p:extLst>
          </p:nvPr>
        </p:nvGraphicFramePr>
        <p:xfrm>
          <a:off x="1865346" y="3232739"/>
          <a:ext cx="8127999" cy="1854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487582729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58168948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42531870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А      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3761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7694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725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3288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0330168"/>
                  </a:ext>
                </a:extLst>
              </a:tr>
            </a:tbl>
          </a:graphicData>
        </a:graphic>
      </p:graphicFrame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48D1BF76-1A90-4A80-A494-F12C4349ACD6}"/>
              </a:ext>
            </a:extLst>
          </p:cNvPr>
          <p:cNvSpPr/>
          <p:nvPr/>
        </p:nvSpPr>
        <p:spPr>
          <a:xfrm>
            <a:off x="1865346" y="1166460"/>
            <a:ext cx="7981387" cy="14044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</a:rPr>
              <a:t>Операция эквивалентности противоположна исключающему ИЛИ и имеет результат «истина» только и только тогда, когда значения переменных совпадают.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0E01AAE-3D39-4BDB-8B3C-49BE08CF5B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8378" y="749248"/>
            <a:ext cx="834424" cy="834424"/>
          </a:xfrm>
          <a:prstGeom prst="rect">
            <a:avLst/>
          </a:prstGeom>
        </p:spPr>
      </p:pic>
      <p:sp>
        <p:nvSpPr>
          <p:cNvPr id="9" name="Стрелка: влево-вправо 8">
            <a:extLst>
              <a:ext uri="{FF2B5EF4-FFF2-40B4-BE49-F238E27FC236}">
                <a16:creationId xmlns:a16="http://schemas.microsoft.com/office/drawing/2014/main" id="{5EB7B3C3-E3C8-476D-A417-9D41DAD31733}"/>
              </a:ext>
            </a:extLst>
          </p:cNvPr>
          <p:cNvSpPr/>
          <p:nvPr/>
        </p:nvSpPr>
        <p:spPr>
          <a:xfrm>
            <a:off x="8487221" y="3364993"/>
            <a:ext cx="298269" cy="150225"/>
          </a:xfrm>
          <a:prstGeom prst="left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6084081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81FB06F-FF53-47EC-B6BE-F6F1722A773F}"/>
              </a:ext>
            </a:extLst>
          </p:cNvPr>
          <p:cNvSpPr/>
          <p:nvPr/>
        </p:nvSpPr>
        <p:spPr>
          <a:xfrm>
            <a:off x="1561290" y="869335"/>
            <a:ext cx="9288433" cy="51193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Обозначения для логических связок (Операций):</a:t>
            </a:r>
          </a:p>
          <a:p>
            <a:pPr algn="ctr"/>
            <a:endParaRPr lang="ru-RU" sz="24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Отрицание (инверсия, логическое НЕ) ¬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Конъюнкция (логическое умножение, логическое И) ˄, </a:t>
            </a:r>
            <a:r>
              <a:rPr lang="en-US" sz="2400" dirty="0">
                <a:solidFill>
                  <a:schemeClr val="tx1"/>
                </a:solidFill>
              </a:rPr>
              <a:t>&amp;</a:t>
            </a:r>
            <a:endParaRPr lang="ru-RU" sz="24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Дизъюнкция (логическое сложение, логическое ИЛИ) ˅, </a:t>
            </a:r>
            <a:r>
              <a:rPr lang="en-US" sz="2400" dirty="0">
                <a:solidFill>
                  <a:schemeClr val="tx1"/>
                </a:solidFill>
              </a:rPr>
              <a:t>|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Следование (импликация) →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Тождество ≡ (выражение А≡В истинно тогда и только тогда, когда значения А и В совпадают «либо они оба истинны, либо оба ложны»)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1"/>
                </a:solidFill>
              </a:rPr>
              <a:t>Символ 1 используется для обозначения истины, символ 0 – для обозначения лжи.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82325EB-0B3F-44D8-A400-D9A3BC6D5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83" y="127428"/>
            <a:ext cx="1353394" cy="135339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874D2A7-190A-4491-B33C-793FF05CF6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91813" y="5464311"/>
            <a:ext cx="1500187" cy="1500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54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33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9B810"/>
      </a:accent1>
      <a:accent2>
        <a:srgbClr val="6C7074"/>
      </a:accent2>
      <a:accent3>
        <a:srgbClr val="BBA894"/>
      </a:accent3>
      <a:accent4>
        <a:srgbClr val="FFC000"/>
      </a:accent4>
      <a:accent5>
        <a:srgbClr val="8B6539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1136</Words>
  <Application>Microsoft Office PowerPoint</Application>
  <PresentationFormat>Широкоэкранный</PresentationFormat>
  <Paragraphs>182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Логические операции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RePack by Diakov</cp:lastModifiedBy>
  <cp:revision>30</cp:revision>
  <dcterms:created xsi:type="dcterms:W3CDTF">2023-02-11T11:38:42Z</dcterms:created>
  <dcterms:modified xsi:type="dcterms:W3CDTF">2024-09-17T05:59:57Z</dcterms:modified>
</cp:coreProperties>
</file>