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9" r:id="rId1"/>
  </p:sldMasterIdLst>
  <p:notesMasterIdLst>
    <p:notesMasterId r:id="rId31"/>
  </p:notesMasterIdLst>
  <p:sldIdLst>
    <p:sldId id="284" r:id="rId2"/>
    <p:sldId id="285" r:id="rId3"/>
    <p:sldId id="286" r:id="rId4"/>
    <p:sldId id="273" r:id="rId5"/>
    <p:sldId id="256" r:id="rId6"/>
    <p:sldId id="258" r:id="rId7"/>
    <p:sldId id="260" r:id="rId8"/>
    <p:sldId id="283" r:id="rId9"/>
    <p:sldId id="274" r:id="rId10"/>
    <p:sldId id="275" r:id="rId11"/>
    <p:sldId id="276" r:id="rId12"/>
    <p:sldId id="277" r:id="rId13"/>
    <p:sldId id="278" r:id="rId14"/>
    <p:sldId id="280" r:id="rId15"/>
    <p:sldId id="281" r:id="rId16"/>
    <p:sldId id="282" r:id="rId17"/>
    <p:sldId id="279" r:id="rId18"/>
    <p:sldId id="264" r:id="rId19"/>
    <p:sldId id="265" r:id="rId20"/>
    <p:sldId id="287" r:id="rId21"/>
    <p:sldId id="289" r:id="rId22"/>
    <p:sldId id="266" r:id="rId23"/>
    <p:sldId id="261" r:id="rId24"/>
    <p:sldId id="272" r:id="rId25"/>
    <p:sldId id="263" r:id="rId26"/>
    <p:sldId id="290" r:id="rId27"/>
    <p:sldId id="271" r:id="rId28"/>
    <p:sldId id="270" r:id="rId29"/>
    <p:sldId id="288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6F98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E601AD2-E328-45AD-8DA7-9BE03B64F750}" type="datetimeFigureOut">
              <a:rPr lang="ru-RU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971D48A-0F73-4F2C-8DD6-9B18A62DE7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35BE1A5-18FD-4C08-A2C3-849A2E072E10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2AB1E60-A533-4EFC-B057-F68A69B856E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7C45501-C9A4-417A-8119-69E47DF134C4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66A037-D6B1-4FE3-848E-0119BC7CD88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0CEE64C-10E9-4C24-845C-038464C0DEB8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050F6C8-7C24-4650-A9AF-6BD5063DFB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1F0ED6F-E032-4151-A9D4-2EBD566F6689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DA495D5-3CF8-402F-9C6E-50430F8D78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713E73-D6FD-4433-BD26-72DA9AD20A6D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ABBA89-D9DF-4776-904B-A832B0F6E8B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435DF3B-459D-4F7E-87A1-90422D95A70F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07625C3-D77F-4DDA-B661-5D0C3601F2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56D6485-DDE2-417B-A87D-DD342941ABF9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BE4EA64-53DF-4243-8C63-03DB673947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953999-2186-475A-9F98-1B66ED37BB66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29E197E-A8CB-47DD-9040-60A80BF02B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6A0E52-D461-4266-918F-B7FD7F78CACE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5E231B7-7187-44B5-B837-00B493B613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67B1EDC-FFB2-4430-8E86-73D58A372F7C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F2D4D92-2294-448B-8B1A-55F64C4CB5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6705A4-8652-45EA-9AC2-70B261E3C75B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DDEEFC-F487-4916-B470-85CCCAB99E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F4A698B6-D710-4B16-97B5-CA912B27A316}" type="datetimeFigureOut">
              <a:rPr lang="ru-RU" smtClean="0"/>
              <a:pPr>
                <a:defRPr/>
              </a:pPr>
              <a:t>17.03.2016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6ACAF63F-AB67-4CED-AC75-A35F3FE810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ed-kopilka.ru/upload/blogs/12756_743b0dcda9f3383327a63b84a15bf335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071546"/>
            <a:ext cx="5934075" cy="4000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:\17 марта\корабль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310621" cy="5572164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42910" y="928670"/>
            <a:ext cx="314324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 зла смотри на мирозданье,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 взглядом разума, добра, любви.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Жизнь — это море, из благих деяний.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Построй корабль и по волнам плыви»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428604"/>
            <a:ext cx="8183880" cy="2143116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                               </a:t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Золотое правило нравственности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8344" y="2714620"/>
            <a:ext cx="8183880" cy="3330488"/>
          </a:xfrm>
        </p:spPr>
        <p:txBody>
          <a:bodyPr/>
          <a:lstStyle/>
          <a:p>
            <a:r>
              <a:rPr lang="ru-RU" sz="4400" dirty="0" smtClean="0">
                <a:solidFill>
                  <a:srgbClr val="FF0000"/>
                </a:solidFill>
              </a:rPr>
              <a:t>Поступай по отношению к другим так, как ты хотел бы, чтобы поступали по отношению к тебе.</a:t>
            </a:r>
            <a:endParaRPr lang="ru-RU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8" y="866756"/>
            <a:ext cx="8382000" cy="4205318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Думать и поступать с позиции добра.</a:t>
            </a:r>
            <a:endParaRPr kumimoji="0" lang="ru-RU" sz="5400" b="1" i="0" u="none" strike="noStrike" kern="1200" cap="none" spc="0" normalizeH="0" baseline="0" noProof="0" dirty="0">
              <a:ln w="6350"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00034" y="4714884"/>
            <a:ext cx="8229600" cy="1357314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>
              <a:ln w="6350">
                <a:noFill/>
              </a:ln>
              <a:solidFill>
                <a:srgbClr val="0000CC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>
          <a:xfrm>
            <a:off x="352425" y="457200"/>
            <a:ext cx="8612188" cy="3979863"/>
          </a:xfrm>
        </p:spPr>
        <p:txBody>
          <a:bodyPr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Следовать нравственной установке.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392909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00CC"/>
                </a:solidFill>
              </a:rPr>
              <a:t>«Думай хорошо, и мысли созреют в добрые поступки»</a:t>
            </a:r>
            <a:br>
              <a:rPr lang="ru-RU" sz="6000" b="1" dirty="0" smtClean="0">
                <a:solidFill>
                  <a:srgbClr val="0000CC"/>
                </a:solidFill>
              </a:rPr>
            </a:br>
            <a:r>
              <a:rPr lang="ru-RU" sz="6000" b="1" dirty="0" smtClean="0">
                <a:solidFill>
                  <a:srgbClr val="0000CC"/>
                </a:solidFill>
              </a:rPr>
              <a:t>           Л.Н. Толстой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Заголовок 2"/>
          <p:cNvSpPr>
            <a:spLocks/>
          </p:cNvSpPr>
          <p:nvPr/>
        </p:nvSpPr>
        <p:spPr bwMode="auto">
          <a:xfrm>
            <a:off x="500034" y="642918"/>
            <a:ext cx="822960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 dirty="0" smtClean="0">
                <a:latin typeface="Candara" pitchFamily="34" charset="0"/>
              </a:rPr>
              <a:t>Лень</a:t>
            </a:r>
          </a:p>
          <a:p>
            <a:pPr algn="ctr"/>
            <a:r>
              <a:rPr lang="ru-RU" sz="3200" b="1" dirty="0" smtClean="0">
                <a:latin typeface="Candara" pitchFamily="34" charset="0"/>
              </a:rPr>
              <a:t>Вежливость </a:t>
            </a:r>
            <a:r>
              <a:rPr lang="ru-RU" sz="3200" b="1" dirty="0">
                <a:latin typeface="Candara" pitchFamily="34" charset="0"/>
              </a:rPr>
              <a:t/>
            </a:r>
            <a:br>
              <a:rPr lang="ru-RU" sz="3200" b="1" dirty="0">
                <a:latin typeface="Candara" pitchFamily="34" charset="0"/>
              </a:rPr>
            </a:br>
            <a:r>
              <a:rPr lang="ru-RU" sz="3200" b="1" dirty="0" smtClean="0">
                <a:latin typeface="Candara" pitchFamily="34" charset="0"/>
              </a:rPr>
              <a:t>Эгоизм</a:t>
            </a:r>
          </a:p>
          <a:p>
            <a:pPr algn="ctr"/>
            <a:r>
              <a:rPr lang="ru-RU" sz="3200" b="1" dirty="0" smtClean="0">
                <a:latin typeface="Candara" pitchFamily="34" charset="0"/>
              </a:rPr>
              <a:t>Милосердие </a:t>
            </a:r>
            <a:r>
              <a:rPr lang="ru-RU" sz="3200" b="1" dirty="0">
                <a:latin typeface="Candara" pitchFamily="34" charset="0"/>
              </a:rPr>
              <a:t/>
            </a:r>
            <a:br>
              <a:rPr lang="ru-RU" sz="3200" b="1" dirty="0">
                <a:latin typeface="Candara" pitchFamily="34" charset="0"/>
              </a:rPr>
            </a:br>
            <a:r>
              <a:rPr lang="ru-RU" sz="3200" b="1" dirty="0" smtClean="0">
                <a:latin typeface="Candara" pitchFamily="34" charset="0"/>
              </a:rPr>
              <a:t>Злоба</a:t>
            </a:r>
          </a:p>
          <a:p>
            <a:pPr algn="ctr"/>
            <a:r>
              <a:rPr lang="ru-RU" sz="3200" b="1" dirty="0" smtClean="0">
                <a:latin typeface="Candara" pitchFamily="34" charset="0"/>
              </a:rPr>
              <a:t>Открытость </a:t>
            </a:r>
            <a:r>
              <a:rPr lang="ru-RU" sz="3200" b="1" dirty="0">
                <a:latin typeface="Candara" pitchFamily="34" charset="0"/>
              </a:rPr>
              <a:t/>
            </a:r>
            <a:br>
              <a:rPr lang="ru-RU" sz="3200" b="1" dirty="0">
                <a:latin typeface="Candara" pitchFamily="34" charset="0"/>
              </a:rPr>
            </a:br>
            <a:r>
              <a:rPr lang="ru-RU" sz="3200" b="1" dirty="0" smtClean="0">
                <a:latin typeface="Candara" pitchFamily="34" charset="0"/>
              </a:rPr>
              <a:t>Грубость</a:t>
            </a:r>
          </a:p>
          <a:p>
            <a:pPr algn="ctr"/>
            <a:r>
              <a:rPr lang="ru-RU" sz="3200" b="1" dirty="0" smtClean="0">
                <a:latin typeface="Candara" pitchFamily="34" charset="0"/>
              </a:rPr>
              <a:t>Доброта </a:t>
            </a:r>
          </a:p>
          <a:p>
            <a:pPr algn="ctr"/>
            <a:r>
              <a:rPr lang="ru-RU" sz="3200" b="1" dirty="0" smtClean="0">
                <a:latin typeface="Candara" pitchFamily="34" charset="0"/>
              </a:rPr>
              <a:t>Смелость </a:t>
            </a:r>
            <a:r>
              <a:rPr lang="ru-RU" sz="3200" b="1" dirty="0">
                <a:latin typeface="Candara" pitchFamily="34" charset="0"/>
              </a:rPr>
              <a:t/>
            </a:r>
            <a:br>
              <a:rPr lang="ru-RU" sz="3200" b="1" dirty="0">
                <a:latin typeface="Candara" pitchFamily="34" charset="0"/>
              </a:rPr>
            </a:br>
            <a:r>
              <a:rPr lang="ru-RU" sz="3200" b="1" dirty="0">
                <a:latin typeface="Candara" pitchFamily="34" charset="0"/>
              </a:rPr>
              <a:t>Безответственность</a:t>
            </a:r>
            <a:br>
              <a:rPr lang="ru-RU" sz="3200" b="1" dirty="0">
                <a:latin typeface="Candara" pitchFamily="34" charset="0"/>
              </a:rPr>
            </a:br>
            <a:r>
              <a:rPr lang="ru-RU" sz="3200" b="1" dirty="0" smtClean="0">
                <a:latin typeface="Candara" pitchFamily="34" charset="0"/>
              </a:rPr>
              <a:t>Жадность</a:t>
            </a:r>
          </a:p>
          <a:p>
            <a:pPr algn="ctr"/>
            <a:r>
              <a:rPr lang="ru-RU" sz="3200" b="1" dirty="0" smtClean="0">
                <a:latin typeface="Candara" pitchFamily="34" charset="0"/>
              </a:rPr>
              <a:t>Дружелюбие</a:t>
            </a:r>
            <a:r>
              <a:rPr lang="ru-RU" sz="4400" b="1" dirty="0" smtClean="0">
                <a:latin typeface="Candara" pitchFamily="34" charset="0"/>
              </a:rPr>
              <a:t> </a:t>
            </a:r>
            <a:r>
              <a:rPr lang="ru-RU" sz="4400" b="1" dirty="0">
                <a:latin typeface="Candara" pitchFamily="34" charset="0"/>
              </a:rPr>
              <a:t/>
            </a:r>
            <a:br>
              <a:rPr lang="ru-RU" sz="4400" b="1" dirty="0">
                <a:latin typeface="Candara" pitchFamily="34" charset="0"/>
              </a:rPr>
            </a:br>
            <a:endParaRPr lang="ru-RU" sz="4400" b="1" dirty="0">
              <a:latin typeface="Candara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428604"/>
          <a:ext cx="8329642" cy="6233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4821"/>
                <a:gridCol w="4164821"/>
              </a:tblGrid>
              <a:tr h="781053"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solidFill>
                            <a:schemeClr val="tx1"/>
                          </a:solidFill>
                        </a:rPr>
                        <a:t>Положитель</a:t>
                      </a:r>
                      <a:r>
                        <a:rPr lang="ru-RU" sz="3600" b="1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ru-RU" sz="3600" b="1" dirty="0" err="1" smtClean="0">
                          <a:solidFill>
                            <a:schemeClr val="tx1"/>
                          </a:solidFill>
                        </a:rPr>
                        <a:t>ные</a:t>
                      </a:r>
                      <a:r>
                        <a:rPr lang="ru-RU" sz="3600" b="1" dirty="0" smtClean="0">
                          <a:solidFill>
                            <a:schemeClr val="tx1"/>
                          </a:solidFill>
                        </a:rPr>
                        <a:t> черты характера </a:t>
                      </a:r>
                      <a:endParaRPr lang="ru-RU" sz="3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chemeClr val="tx1"/>
                          </a:solidFill>
                        </a:rPr>
                        <a:t>Отрицатель-</a:t>
                      </a:r>
                    </a:p>
                    <a:p>
                      <a:r>
                        <a:rPr lang="ru-RU" sz="4000" b="1" dirty="0" err="1" smtClean="0">
                          <a:solidFill>
                            <a:schemeClr val="tx1"/>
                          </a:solidFill>
                        </a:rPr>
                        <a:t>ные</a:t>
                      </a:r>
                      <a:r>
                        <a:rPr lang="ru-RU" sz="4000" b="1" dirty="0" smtClean="0">
                          <a:solidFill>
                            <a:schemeClr val="tx1"/>
                          </a:solidFill>
                        </a:rPr>
                        <a:t>  черты характера </a:t>
                      </a:r>
                      <a:endParaRPr lang="ru-RU" sz="4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81053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Вежливость</a:t>
                      </a:r>
                      <a:r>
                        <a:rPr lang="ru-RU" sz="3600" baseline="0" dirty="0" smtClean="0"/>
                        <a:t>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Эгоизм </a:t>
                      </a:r>
                      <a:endParaRPr lang="ru-RU" sz="3600" dirty="0"/>
                    </a:p>
                  </a:txBody>
                  <a:tcPr/>
                </a:tc>
              </a:tr>
              <a:tr h="781053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Смелость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Злоба</a:t>
                      </a:r>
                      <a:endParaRPr lang="ru-RU" sz="3600" dirty="0"/>
                    </a:p>
                  </a:txBody>
                  <a:tcPr/>
                </a:tc>
              </a:tr>
              <a:tr h="781053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Доброта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Грубость</a:t>
                      </a:r>
                      <a:endParaRPr lang="ru-RU" sz="3600" dirty="0"/>
                    </a:p>
                  </a:txBody>
                  <a:tcPr/>
                </a:tc>
              </a:tr>
              <a:tr h="781053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Дружелюбие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Безответствен- </a:t>
                      </a:r>
                      <a:r>
                        <a:rPr lang="ru-RU" sz="3600" dirty="0" err="1" smtClean="0"/>
                        <a:t>ность</a:t>
                      </a:r>
                      <a:endParaRPr lang="ru-RU" sz="3600" dirty="0"/>
                    </a:p>
                  </a:txBody>
                  <a:tcPr/>
                </a:tc>
              </a:tr>
              <a:tr h="781053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Открытость</a:t>
                      </a:r>
                      <a:r>
                        <a:rPr lang="ru-RU" sz="3600" baseline="0" dirty="0" smtClean="0"/>
                        <a:t>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Жадность 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01\Desktop\34221_html_m212a50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9225" y="328613"/>
            <a:ext cx="6305550" cy="62007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01\Desktop\47097_html_62fd4d5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4590701" cy="4786322"/>
          </a:xfrm>
          <a:prstGeom prst="rect">
            <a:avLst/>
          </a:prstGeom>
          <a:noFill/>
        </p:spPr>
      </p:pic>
      <p:pic>
        <p:nvPicPr>
          <p:cNvPr id="2051" name="Picture 3" descr="C:\Users\101\Desktop\80035451_b2091a6a8da9.jpg"/>
          <p:cNvPicPr>
            <a:picLocks noChangeAspect="1" noChangeArrowheads="1"/>
          </p:cNvPicPr>
          <p:nvPr/>
        </p:nvPicPr>
        <p:blipFill>
          <a:blip r:embed="rId3" cstate="print"/>
          <a:srcRect t="38281"/>
          <a:stretch>
            <a:fillRect/>
          </a:stretch>
        </p:blipFill>
        <p:spPr bwMode="auto">
          <a:xfrm>
            <a:off x="4838700" y="3095620"/>
            <a:ext cx="4305300" cy="37623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01\Desktop\kleurplatenmagazij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85728"/>
            <a:ext cx="5155101" cy="635795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booksonline.com.ua/pic/3/9/8/6/2/i_09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1571612"/>
            <a:ext cx="5643602" cy="3423785"/>
          </a:xfrm>
          <a:prstGeom prst="rect">
            <a:avLst/>
          </a:prstGeom>
          <a:noFill/>
        </p:spPr>
      </p:pic>
      <p:pic>
        <p:nvPicPr>
          <p:cNvPr id="6150" name="Picture 6" descr="http://cp12.nevsepic.com.ua/85/1350082883-0084721-www.nevsepic.com.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1273" y="214290"/>
            <a:ext cx="4282727" cy="57435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tatic9.depositphotos.com/1007989/1112/i/950/depositphotos_11128898-Overweight-Ga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14290"/>
            <a:ext cx="5827722" cy="63961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http://www.50klspb.caduk.ru/images/1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857232"/>
            <a:ext cx="6357950" cy="52898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http://bestspictures.ru/img/picture/Sep/08/2260cdbe89c2ced117f1d6c8b5ba412a/3.jpg"/>
          <p:cNvPicPr>
            <a:picLocks noChangeAspect="1" noChangeArrowheads="1"/>
          </p:cNvPicPr>
          <p:nvPr/>
        </p:nvPicPr>
        <p:blipFill>
          <a:blip r:embed="rId2" cstate="print"/>
          <a:srcRect l="2703"/>
          <a:stretch>
            <a:fillRect/>
          </a:stretch>
        </p:blipFill>
        <p:spPr bwMode="auto">
          <a:xfrm>
            <a:off x="4000496" y="3219449"/>
            <a:ext cx="5143504" cy="3638551"/>
          </a:xfrm>
          <a:prstGeom prst="rect">
            <a:avLst/>
          </a:prstGeom>
          <a:noFill/>
        </p:spPr>
      </p:pic>
      <p:pic>
        <p:nvPicPr>
          <p:cNvPr id="4" name="Picture 1" descr="C:\Users\101\Desktop\htmlconvd-N4nMEY_html_337ef57e.png"/>
          <p:cNvPicPr>
            <a:picLocks noChangeAspect="1" noChangeArrowheads="1"/>
          </p:cNvPicPr>
          <p:nvPr/>
        </p:nvPicPr>
        <p:blipFill>
          <a:blip r:embed="rId3" cstate="print"/>
          <a:srcRect t="5469" r="15037" b="5187"/>
          <a:stretch>
            <a:fillRect/>
          </a:stretch>
        </p:blipFill>
        <p:spPr bwMode="auto">
          <a:xfrm>
            <a:off x="0" y="214290"/>
            <a:ext cx="5429256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01\Desktop\image1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30172"/>
            <a:ext cx="6418877" cy="54048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ttp://i.ytimg.com/vi/65vfk88d6gs/maxresdefault.jpg"/>
          <p:cNvPicPr>
            <a:picLocks noChangeAspect="1" noChangeArrowheads="1"/>
          </p:cNvPicPr>
          <p:nvPr/>
        </p:nvPicPr>
        <p:blipFill>
          <a:blip r:embed="rId2" cstate="print"/>
          <a:srcRect l="10801" r="11629"/>
          <a:stretch>
            <a:fillRect/>
          </a:stretch>
        </p:blipFill>
        <p:spPr bwMode="auto">
          <a:xfrm>
            <a:off x="500033" y="571480"/>
            <a:ext cx="6994523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4519622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/>
            </a:r>
            <a:br>
              <a:rPr lang="ru-RU" sz="4000" b="1" dirty="0" smtClean="0">
                <a:solidFill>
                  <a:schemeClr val="bg1"/>
                </a:solidFill>
              </a:rPr>
            </a:br>
            <a:r>
              <a:rPr lang="ru-RU" sz="4000" dirty="0" smtClean="0">
                <a:solidFill>
                  <a:schemeClr val="bg1"/>
                </a:solidFill>
              </a:rPr>
              <a:t/>
            </a:r>
            <a:br>
              <a:rPr lang="ru-RU" sz="4000" dirty="0" smtClean="0">
                <a:solidFill>
                  <a:schemeClr val="bg1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Вспомните примеры из жизни, когда вы хотели сделать что-то хорошее, но вам мешали ваши отрицательные черты характера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395288" y="2133600"/>
            <a:ext cx="8229600" cy="1252538"/>
          </a:xfrm>
        </p:spPr>
        <p:txBody>
          <a:bodyPr/>
          <a:lstStyle/>
          <a:p>
            <a:r>
              <a:rPr lang="ru-RU" sz="5400" b="1" smtClean="0">
                <a:solidFill>
                  <a:schemeClr val="tx1"/>
                </a:solidFill>
              </a:rPr>
              <a:t>Как это исправить?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FFFF00"/>
                </a:solidFill>
              </a:rPr>
              <a:t>Усилие души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00034" y="2285992"/>
            <a:ext cx="8183880" cy="3643338"/>
          </a:xfrm>
          <a:prstGeom prst="rect">
            <a:avLst/>
          </a:prstGeom>
        </p:spPr>
        <p:txBody>
          <a:bodyPr vert="horz" anchor="b">
            <a:normAutofit fontScale="5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5400" b="1" dirty="0" smtClean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Осознание необходимости совершать нравственно направленные действия, а это связано с умением и выработанной привычкой думать о других, учитывать возможности и желания каждого, чувствовать состояние другого человека и правильно реагировать  на него.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357694"/>
            <a:ext cx="8183880" cy="1051560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Как же тогда быть?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8987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Поступить нравственно  по отношению к другому человеку бывает намного труднее, чем подумать о правильном поступке.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/>
          </p:nvPr>
        </p:nvSpPr>
        <p:spPr>
          <a:xfrm>
            <a:off x="357158" y="928670"/>
            <a:ext cx="8183880" cy="1534470"/>
          </a:xfrm>
        </p:spPr>
        <p:txBody>
          <a:bodyPr>
            <a:noAutofit/>
          </a:bodyPr>
          <a:lstStyle/>
          <a:p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Нравственная установка -</a:t>
            </a:r>
          </a:p>
        </p:txBody>
      </p:sp>
      <p:sp>
        <p:nvSpPr>
          <p:cNvPr id="31747" name="Rectangle 3"/>
          <p:cNvSpPr>
            <a:spLocks noGrp="1"/>
          </p:cNvSpPr>
          <p:nvPr>
            <p:ph idx="1"/>
          </p:nvPr>
        </p:nvSpPr>
        <p:spPr>
          <a:xfrm>
            <a:off x="871538" y="2428867"/>
            <a:ext cx="7408862" cy="2857521"/>
          </a:xfrm>
        </p:spPr>
        <p:txBody>
          <a:bodyPr>
            <a:normAutofit fontScale="92500" lnSpcReduction="10000"/>
          </a:bodyPr>
          <a:lstStyle/>
          <a:p>
            <a:pPr>
              <a:buFont typeface="Symbol" pitchFamily="18" charset="2"/>
              <a:buNone/>
            </a:pPr>
            <a:endParaRPr lang="ru-RU" sz="4800" b="1" dirty="0" smtClean="0"/>
          </a:p>
          <a:p>
            <a:pPr>
              <a:buFont typeface="Symbol" pitchFamily="18" charset="2"/>
              <a:buNone/>
            </a:pPr>
            <a:r>
              <a:rPr lang="ru-RU" sz="4800" b="1" dirty="0" smtClean="0"/>
              <a:t> </a:t>
            </a:r>
            <a:r>
              <a:rPr lang="ru-RU" sz="5400" b="1" dirty="0" smtClean="0">
                <a:solidFill>
                  <a:srgbClr val="0000CC"/>
                </a:solidFill>
              </a:rPr>
              <a:t>это готовность человека делать добрые дела.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0825" y="1052513"/>
            <a:ext cx="8424863" cy="4929187"/>
          </a:xfrm>
        </p:spPr>
        <p:txBody>
          <a:bodyPr>
            <a:normAutofit fontScale="92500" lnSpcReduction="20000"/>
          </a:bodyPr>
          <a:lstStyle/>
          <a:p>
            <a:pPr>
              <a:buFont typeface="Symbol" pitchFamily="18" charset="2"/>
              <a:buNone/>
            </a:pPr>
            <a:r>
              <a:rPr lang="ru-RU" sz="3600" b="1" dirty="0" smtClean="0">
                <a:solidFill>
                  <a:schemeClr val="tx1"/>
                </a:solidFill>
              </a:rPr>
              <a:t>Установки сопровождают человека на протяжении всей его жизни, однако они имеют свойство меняться под воздействием различных обстоятельств. Другими словами, вы постоянно делаете какие-то предположения о событиях и людях — так же, как другие люди составляют свои предположения о вас. </a:t>
            </a:r>
            <a:endParaRPr lang="ru-RU" sz="36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estival.1september.ru/articles/573646/Image67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7000892" cy="3664019"/>
          </a:xfrm>
          <a:prstGeom prst="rect">
            <a:avLst/>
          </a:prstGeom>
          <a:noFill/>
        </p:spPr>
      </p:pic>
      <p:pic>
        <p:nvPicPr>
          <p:cNvPr id="5124" name="Picture 4" descr="http://900igr.net/datai/religii-i-etika/Ledi-i-dzhentlmen/0008-004-Rassmotrite-situatsii-kotorye-izobrazheny-na-illjustratsijak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2571744"/>
            <a:ext cx="3334631" cy="3243272"/>
          </a:xfrm>
          <a:prstGeom prst="rect">
            <a:avLst/>
          </a:prstGeom>
          <a:noFill/>
        </p:spPr>
      </p:pic>
      <p:pic>
        <p:nvPicPr>
          <p:cNvPr id="5126" name="Picture 6" descr="http://900igr.net/datai/religii-i-etika/Ledi-i-dzhentlmen/0008-005-Rassmotrite-situatsii-kotorye-izobrazheny-na-illjustratsijak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928934"/>
            <a:ext cx="3197114" cy="3109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85785" y="571480"/>
            <a:ext cx="7523709" cy="57579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183880" cy="5572164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0000CC"/>
                </a:solidFill>
              </a:rPr>
              <a:t>Главное научиться не давать волю плохим чувствам.</a:t>
            </a:r>
            <a:br>
              <a:rPr lang="ru-RU" sz="5400" dirty="0" smtClean="0">
                <a:solidFill>
                  <a:srgbClr val="0000CC"/>
                </a:solidFill>
              </a:rPr>
            </a:br>
            <a:r>
              <a:rPr lang="ru-RU" sz="5400" dirty="0" smtClean="0">
                <a:solidFill>
                  <a:srgbClr val="0000CC"/>
                </a:solidFill>
              </a:rPr>
              <a:t> </a:t>
            </a:r>
            <a:r>
              <a:rPr lang="ru-RU" sz="5400" u="sng" dirty="0" smtClean="0">
                <a:solidFill>
                  <a:srgbClr val="0000CC"/>
                </a:solidFill>
              </a:rPr>
              <a:t>А учиться делать добро!</a:t>
            </a:r>
            <a:endParaRPr lang="ru-RU" sz="5400" u="sng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4572032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tx1"/>
                </a:solidFill>
              </a:rPr>
              <a:t/>
            </a:r>
            <a:br>
              <a:rPr lang="ru-RU" sz="6000" b="1" dirty="0" smtClean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/>
            </a:r>
            <a:br>
              <a:rPr lang="ru-RU" sz="6000" dirty="0" smtClean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/>
            </a:r>
            <a:br>
              <a:rPr lang="ru-RU" sz="6000" dirty="0" smtClean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/>
            </a:r>
            <a:br>
              <a:rPr lang="ru-RU" sz="6000" dirty="0" smtClean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/>
            </a:r>
            <a:br>
              <a:rPr lang="ru-RU" sz="6000" dirty="0" smtClean="0">
                <a:solidFill>
                  <a:schemeClr val="tx1"/>
                </a:solidFill>
              </a:rPr>
            </a:br>
            <a:r>
              <a:rPr lang="ru-RU" sz="6000" b="1" dirty="0" smtClean="0">
                <a:solidFill>
                  <a:schemeClr val="tx1"/>
                </a:solidFill>
              </a:rPr>
              <a:t>«Не вредить никому, а приносить максимум пользы».</a:t>
            </a:r>
            <a:r>
              <a:rPr lang="ru-RU" sz="6000" dirty="0" smtClean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globalfutureevents.ru/wp-content/uploads/2013/07/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2714644" cy="2163362"/>
          </a:xfrm>
          <a:prstGeom prst="rect">
            <a:avLst/>
          </a:prstGeom>
          <a:noFill/>
        </p:spPr>
      </p:pic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286116" y="714356"/>
            <a:ext cx="5286412" cy="1643074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Мне все понравилось на уроке, я узнал много нового.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100" name="Picture 4" descr="http://4.bp.blogspot.com/--H_hNvDpfMI/T9VR78831ZI/AAAAAAAADKA/KroPHevzgKw/s1600/tall-ships-firework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500570"/>
            <a:ext cx="2928958" cy="1974884"/>
          </a:xfrm>
          <a:prstGeom prst="rect">
            <a:avLst/>
          </a:prstGeom>
          <a:noFill/>
        </p:spPr>
      </p:pic>
      <p:sp>
        <p:nvSpPr>
          <p:cNvPr id="11" name="Подзаголовок 8"/>
          <p:cNvSpPr txBox="1">
            <a:spLocks/>
          </p:cNvSpPr>
          <p:nvPr/>
        </p:nvSpPr>
        <p:spPr>
          <a:xfrm>
            <a:off x="3571868" y="4643446"/>
            <a:ext cx="5286412" cy="2000264"/>
          </a:xfrm>
          <a:prstGeom prst="rect">
            <a:avLst/>
          </a:prstGeom>
        </p:spPr>
        <p:txBody>
          <a:bodyPr vert="horz" lIns="182880" tIns="0">
            <a:noAutofit/>
          </a:bodyPr>
          <a:lstStyle/>
          <a:p>
            <a:pPr marL="36576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3200" dirty="0" smtClean="0">
                <a:latin typeface="+mn-lt"/>
                <a:cs typeface="+mn-cs"/>
              </a:rPr>
              <a:t>Если тебе урок вообще не понравился и ты ничего нового не узнал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6" descr="http://i596.photobucket.com/albums/tt49/macka61/yennnnnnnnni/67114626sj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643182"/>
            <a:ext cx="2864351" cy="2071702"/>
          </a:xfrm>
          <a:prstGeom prst="rect">
            <a:avLst/>
          </a:prstGeom>
          <a:noFill/>
        </p:spPr>
      </p:pic>
      <p:sp>
        <p:nvSpPr>
          <p:cNvPr id="13" name="Подзаголовок 8"/>
          <p:cNvSpPr txBox="1">
            <a:spLocks/>
          </p:cNvSpPr>
          <p:nvPr/>
        </p:nvSpPr>
        <p:spPr>
          <a:xfrm>
            <a:off x="3428992" y="2714620"/>
            <a:ext cx="5286412" cy="1643074"/>
          </a:xfrm>
          <a:prstGeom prst="rect">
            <a:avLst/>
          </a:prstGeom>
        </p:spPr>
        <p:txBody>
          <a:bodyPr vert="horz" lIns="182880" tIns="0">
            <a:noAutofit/>
          </a:bodyPr>
          <a:lstStyle/>
          <a:p>
            <a:pPr marL="36576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Мне </a:t>
            </a:r>
            <a:r>
              <a:rPr lang="ru-RU" sz="3200" dirty="0" smtClean="0">
                <a:latin typeface="+mn-lt"/>
                <a:cs typeface="+mn-cs"/>
              </a:rPr>
              <a:t>не очень понравился урок и я мало узнал нового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lib.exdat.com/tw_files2/urls_19/10/d-9360/img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00042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368</TotalTime>
  <Words>251</Words>
  <Application>Microsoft Office PowerPoint</Application>
  <PresentationFormat>Экран (4:3)</PresentationFormat>
  <Paragraphs>45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Аспект</vt:lpstr>
      <vt:lpstr>Слайд 1</vt:lpstr>
      <vt:lpstr>Слайд 2</vt:lpstr>
      <vt:lpstr>                                             Золотое правило нравственности </vt:lpstr>
      <vt:lpstr>Слайд 4</vt:lpstr>
      <vt:lpstr>Следовать нравственной установке. </vt:lpstr>
      <vt:lpstr>«Думай хорошо, и мысли созреют в добрые поступки»            Л.Н. Толстой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  Вспомните примеры из жизни, когда вы хотели сделать что-то хорошее, но вам мешали ваши отрицательные черты характера</vt:lpstr>
      <vt:lpstr>Как это исправить?</vt:lpstr>
      <vt:lpstr>Усилие души</vt:lpstr>
      <vt:lpstr>Как же тогда быть?</vt:lpstr>
      <vt:lpstr> Нравственная установка -</vt:lpstr>
      <vt:lpstr>Слайд 23</vt:lpstr>
      <vt:lpstr>Слайд 24</vt:lpstr>
      <vt:lpstr>Слайд 25</vt:lpstr>
      <vt:lpstr>Главное научиться не давать волю плохим чувствам.  А учиться делать добро!</vt:lpstr>
      <vt:lpstr>     «Не вредить никому, а приносить максимум пользы». 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значит быть нравственным?</dc:title>
  <dc:creator>Ольга</dc:creator>
  <cp:lastModifiedBy>user</cp:lastModifiedBy>
  <cp:revision>36</cp:revision>
  <dcterms:created xsi:type="dcterms:W3CDTF">2013-08-03T08:39:42Z</dcterms:created>
  <dcterms:modified xsi:type="dcterms:W3CDTF">2016-03-17T02:27:33Z</dcterms:modified>
</cp:coreProperties>
</file>