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2"/>
  </p:notesMasterIdLst>
  <p:sldIdLst>
    <p:sldId id="259" r:id="rId2"/>
    <p:sldId id="288" r:id="rId3"/>
    <p:sldId id="264" r:id="rId4"/>
    <p:sldId id="298" r:id="rId5"/>
    <p:sldId id="285" r:id="rId6"/>
    <p:sldId id="306" r:id="rId7"/>
    <p:sldId id="286" r:id="rId8"/>
    <p:sldId id="289" r:id="rId9"/>
    <p:sldId id="292" r:id="rId10"/>
    <p:sldId id="293" r:id="rId11"/>
    <p:sldId id="287" r:id="rId12"/>
    <p:sldId id="297" r:id="rId13"/>
    <p:sldId id="256" r:id="rId14"/>
    <p:sldId id="300" r:id="rId15"/>
    <p:sldId id="299" r:id="rId16"/>
    <p:sldId id="283" r:id="rId17"/>
    <p:sldId id="257" r:id="rId18"/>
    <p:sldId id="301" r:id="rId19"/>
    <p:sldId id="302" r:id="rId20"/>
    <p:sldId id="281" r:id="rId21"/>
    <p:sldId id="303" r:id="rId22"/>
    <p:sldId id="282" r:id="rId23"/>
    <p:sldId id="304" r:id="rId24"/>
    <p:sldId id="305" r:id="rId25"/>
    <p:sldId id="261" r:id="rId26"/>
    <p:sldId id="262" r:id="rId27"/>
    <p:sldId id="290" r:id="rId28"/>
    <p:sldId id="294" r:id="rId29"/>
    <p:sldId id="295" r:id="rId30"/>
    <p:sldId id="296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68" d="100"/>
          <a:sy n="68" d="100"/>
        </p:scale>
        <p:origin x="78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61A39A-3647-42FA-8D03-E724C71AAAE9}" type="datetimeFigureOut">
              <a:rPr lang="ru-RU" smtClean="0"/>
              <a:t>24.01.2026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EB8FA1-F2AC-477C-AC40-B70E7A6F6F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20744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CE18F-9F6F-46D0-A938-24C145C776EC}" type="datetimeFigureOut">
              <a:rPr lang="ru-RU" smtClean="0"/>
              <a:t>24.01.2026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D552E260-3937-4CD6-9B34-A9A1F6F75B13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0551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CE18F-9F6F-46D0-A938-24C145C776EC}" type="datetimeFigureOut">
              <a:rPr lang="ru-RU" smtClean="0"/>
              <a:t>24.01.2026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2E260-3937-4CD6-9B34-A9A1F6F75B13}" type="slidenum">
              <a:rPr lang="ru-RU" smtClean="0"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5313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CE18F-9F6F-46D0-A938-24C145C776EC}" type="datetimeFigureOut">
              <a:rPr lang="ru-RU" smtClean="0"/>
              <a:t>24.01.2026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2E260-3937-4CD6-9B34-A9A1F6F75B13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2388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CE18F-9F6F-46D0-A938-24C145C776EC}" type="datetimeFigureOut">
              <a:rPr lang="ru-RU" smtClean="0"/>
              <a:t>24.01.2026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2E260-3937-4CD6-9B34-A9A1F6F75B13}" type="slidenum">
              <a:rPr lang="ru-RU" smtClean="0"/>
              <a:t>‹#›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57796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CE18F-9F6F-46D0-A938-24C145C776EC}" type="datetimeFigureOut">
              <a:rPr lang="ru-RU" smtClean="0"/>
              <a:t>24.01.2026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2E260-3937-4CD6-9B34-A9A1F6F75B13}" type="slidenum">
              <a:rPr lang="ru-RU" smtClean="0"/>
              <a:t>‹#›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944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CE18F-9F6F-46D0-A938-24C145C776EC}" type="datetimeFigureOut">
              <a:rPr lang="ru-RU" smtClean="0"/>
              <a:t>24.01.2026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2E260-3937-4CD6-9B34-A9A1F6F75B13}" type="slidenum">
              <a:rPr lang="ru-RU" smtClean="0"/>
              <a:t>‹#›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09120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CE18F-9F6F-46D0-A938-24C145C776EC}" type="datetimeFigureOut">
              <a:rPr lang="ru-RU" smtClean="0"/>
              <a:t>24.01.2026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2E260-3937-4CD6-9B34-A9A1F6F75B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3941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CE18F-9F6F-46D0-A938-24C145C776EC}" type="datetimeFigureOut">
              <a:rPr lang="ru-RU" smtClean="0"/>
              <a:t>24.01.2026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2E260-3937-4CD6-9B34-A9A1F6F75B13}" type="slidenum">
              <a:rPr lang="ru-RU" smtClean="0"/>
              <a:t>‹#›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43382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21CE18F-9F6F-46D0-A938-24C145C776EC}" type="datetimeFigureOut">
              <a:rPr lang="ru-RU" smtClean="0"/>
              <a:t>24.01.2026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2E260-3937-4CD6-9B34-A9A1F6F75B13}" type="slidenum">
              <a:rPr lang="ru-RU" smtClean="0"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52100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CE18F-9F6F-46D0-A938-24C145C776EC}" type="datetimeFigureOut">
              <a:rPr lang="ru-RU" smtClean="0"/>
              <a:t>24.01.2026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2E260-3937-4CD6-9B34-A9A1F6F75B13}" type="slidenum">
              <a:rPr lang="ru-RU" smtClean="0"/>
              <a:t>‹#›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62850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CE18F-9F6F-46D0-A938-24C145C776EC}" type="datetimeFigureOut">
              <a:rPr lang="ru-RU" smtClean="0"/>
              <a:t>24.01.2026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2E260-3937-4CD6-9B34-A9A1F6F75B13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8152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CE18F-9F6F-46D0-A938-24C145C776EC}" type="datetimeFigureOut">
              <a:rPr lang="ru-RU" smtClean="0"/>
              <a:t>24.01.2026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D552E260-3937-4CD6-9B34-A9A1F6F75B13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656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B61CF280-600A-4174-98CF-F423ECFF5D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83391" y="2330377"/>
            <a:ext cx="9144000" cy="2387600"/>
          </a:xfrm>
        </p:spPr>
        <p:txBody>
          <a:bodyPr>
            <a:normAutofit/>
          </a:bodyPr>
          <a:lstStyle/>
          <a:p>
            <a:pPr algn="ctr"/>
            <a:r>
              <a:rPr lang="ru-RU" sz="8000" b="1" dirty="0">
                <a:solidFill>
                  <a:srgbClr val="000000"/>
                </a:solidFill>
                <a:effectLst/>
                <a:latin typeface="Bahnschrift SemiBold Condensed" panose="020B0502040204020203" pitchFamily="34" charset="0"/>
                <a:ea typeface="Calibri" panose="020F0502020204030204" pitchFamily="34" charset="0"/>
              </a:rPr>
              <a:t>ФРАЗЕОЛОГИЗМЫ. </a:t>
            </a:r>
            <a:br>
              <a:rPr lang="ru-RU" sz="8000" b="1" dirty="0">
                <a:solidFill>
                  <a:srgbClr val="000000"/>
                </a:solidFill>
                <a:effectLst/>
                <a:latin typeface="Bahnschrift SemiBold Condensed" panose="020B0502040204020203" pitchFamily="34" charset="0"/>
                <a:ea typeface="Calibri" panose="020F0502020204030204" pitchFamily="34" charset="0"/>
              </a:rPr>
            </a:br>
            <a:r>
              <a:rPr lang="ru-RU" sz="8000" b="1" dirty="0">
                <a:solidFill>
                  <a:srgbClr val="000000"/>
                </a:solidFill>
                <a:effectLst/>
                <a:latin typeface="Bahnschrift SemiBold Condensed" panose="020B0502040204020203" pitchFamily="34" charset="0"/>
                <a:ea typeface="Calibri" panose="020F0502020204030204" pitchFamily="34" charset="0"/>
              </a:rPr>
              <a:t>ИХ ПРИЗНАКИ И ЗНАЧЕНИЕ</a:t>
            </a:r>
            <a:endParaRPr lang="ru-RU" sz="8000" b="1" dirty="0">
              <a:latin typeface="Bahnschrift SemiBold 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6604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6B596D-DB68-41C4-A3FC-9B96834BBB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u="sng" dirty="0"/>
              <a:t>Цели урока: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E2F6647-5009-4796-90C1-A901218F66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600" dirty="0"/>
              <a:t>узнать о фразеологизмах, их признаках;</a:t>
            </a:r>
          </a:p>
          <a:p>
            <a:r>
              <a:rPr lang="ru-RU" sz="3600" dirty="0"/>
              <a:t> научиться использовать их в речи.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799015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42250237-BAA0-4A94-AD06-BB55C683D1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40204" y="2743200"/>
            <a:ext cx="5181600" cy="366026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5400" b="1" dirty="0">
                <a:latin typeface="Bahnschrift SemiBold Condensed" panose="020B0502040204020203" pitchFamily="34" charset="0"/>
              </a:rPr>
              <a:t>ФРАЗЕОЛОГИЗМ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0926E37B-D2EB-48A1-A845-791C1EC4DC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70196" y="2743199"/>
            <a:ext cx="5181600" cy="3584765"/>
          </a:xfrm>
        </p:spPr>
        <p:txBody>
          <a:bodyPr>
            <a:normAutofit/>
          </a:bodyPr>
          <a:lstStyle/>
          <a:p>
            <a:pPr algn="just">
              <a:buFontTx/>
              <a:buChar char="-"/>
            </a:pPr>
            <a:r>
              <a:rPr lang="ru-RU" sz="3200" dirty="0">
                <a:latin typeface="Bahnschrift SemiLight SemiConde" panose="020B0502040204020203" pitchFamily="34" charset="0"/>
              </a:rPr>
              <a:t>это устойчивые сочетания слов, которые </a:t>
            </a:r>
            <a:r>
              <a:rPr lang="ru-RU" sz="3200" b="1" u="sng" dirty="0">
                <a:latin typeface="Bahnschrift SemiLight SemiConde" panose="020B0502040204020203" pitchFamily="34" charset="0"/>
              </a:rPr>
              <a:t>не делятся на отдельные слова </a:t>
            </a:r>
            <a:r>
              <a:rPr lang="ru-RU" sz="3200" dirty="0">
                <a:latin typeface="Bahnschrift SemiLight SemiConde" panose="020B0502040204020203" pitchFamily="34" charset="0"/>
              </a:rPr>
              <a:t>и являются </a:t>
            </a:r>
            <a:r>
              <a:rPr lang="ru-RU" sz="3200" b="1" u="sng" dirty="0">
                <a:latin typeface="Bahnschrift SemiLight SemiConde" panose="020B0502040204020203" pitchFamily="34" charset="0"/>
              </a:rPr>
              <a:t>одним членом предложения</a:t>
            </a:r>
            <a:r>
              <a:rPr lang="ru-RU" sz="3200" dirty="0">
                <a:latin typeface="Bahnschrift SemiLight SemiConde" panose="020B0502040204020203" pitchFamily="34" charset="0"/>
              </a:rPr>
              <a:t>.</a:t>
            </a:r>
          </a:p>
          <a:p>
            <a:pPr algn="just">
              <a:buFontTx/>
              <a:buChar char="-"/>
            </a:pPr>
            <a:endParaRPr lang="ru-RU" sz="3200" dirty="0">
              <a:latin typeface="Bahnschrift SemiLight SemiConde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10748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D1B67F-C9E6-4CBC-B5D1-32D32E6BFD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CE44D03-2B2B-4AA4-8360-7063CD10F6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 </a:t>
            </a:r>
            <a:r>
              <a:rPr lang="ru-RU" sz="3200" b="1" dirty="0"/>
              <a:t>ФРАЗЕОЛОГИЯ - </a:t>
            </a:r>
            <a:r>
              <a:rPr lang="ru-RU" dirty="0"/>
              <a:t> </a:t>
            </a:r>
            <a:r>
              <a:rPr lang="ru-RU" sz="2800" dirty="0"/>
              <a:t>( от греч.</a:t>
            </a:r>
            <a:r>
              <a:rPr lang="en-US" sz="2800" dirty="0" err="1"/>
              <a:t>phrasis</a:t>
            </a:r>
            <a:r>
              <a:rPr lang="ru-RU" sz="2800" dirty="0"/>
              <a:t>- выражение, оборот речи и </a:t>
            </a:r>
            <a:r>
              <a:rPr lang="en-US" sz="2800" dirty="0"/>
              <a:t>logos</a:t>
            </a:r>
            <a:r>
              <a:rPr lang="ru-RU" sz="2800" dirty="0"/>
              <a:t>- учение) – раздел науки о языке, изучающий значение и употребление фразеологизмов 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09659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6A71F5-F676-4996-8163-6E0B7EDB3A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endParaRPr lang="ru-RU" sz="40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A66C06F-8DD0-4225-B0B5-94371D5406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3600" i="1" dirty="0"/>
              <a:t>Глеб у доски повесил нос.</a:t>
            </a:r>
            <a:br>
              <a:rPr lang="ru-RU" sz="3600" dirty="0"/>
            </a:br>
            <a:r>
              <a:rPr lang="ru-RU" sz="3600" i="1" dirty="0"/>
              <a:t>Краснеет до корней волос.</a:t>
            </a:r>
            <a:br>
              <a:rPr lang="ru-RU" sz="3600" dirty="0"/>
            </a:br>
            <a:r>
              <a:rPr lang="ru-RU" sz="3600" i="1" dirty="0"/>
              <a:t>Он в этот час, как говорится,</a:t>
            </a:r>
            <a:br>
              <a:rPr lang="ru-RU" sz="3600" dirty="0"/>
            </a:br>
            <a:r>
              <a:rPr lang="ru-RU" sz="3600" i="1" dirty="0"/>
              <a:t>Готов сквозь землю провалиться.</a:t>
            </a:r>
            <a:br>
              <a:rPr lang="ru-RU" sz="3600" dirty="0"/>
            </a:br>
            <a:r>
              <a:rPr lang="ru-RU" sz="3600" i="1" dirty="0"/>
              <a:t>О чём же думал он вчера,</a:t>
            </a:r>
            <a:br>
              <a:rPr lang="ru-RU" sz="3600" dirty="0"/>
            </a:br>
            <a:r>
              <a:rPr lang="ru-RU" sz="3600" i="1" dirty="0"/>
              <a:t>Когда баклуши бил с утра?</a:t>
            </a:r>
            <a:br>
              <a:rPr lang="ru-RU" sz="3600" dirty="0"/>
            </a:b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0028132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251CC2-E959-42C4-9361-F8954D3C7A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u="sng" dirty="0"/>
              <a:t>Фразеологизмы: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4B60EFB-AFCF-495D-A457-7B1DF9BECE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ru-RU" altLang="ru-RU" sz="6700" b="1" i="1" dirty="0"/>
              <a:t>Повесил нос </a:t>
            </a:r>
            <a:r>
              <a:rPr lang="ru-RU" sz="5700" dirty="0"/>
              <a:t>– сильно огорчился, расстроился;</a:t>
            </a:r>
          </a:p>
          <a:p>
            <a:pPr marL="0" indent="0">
              <a:buNone/>
            </a:pPr>
            <a:r>
              <a:rPr lang="ru-RU" altLang="ru-RU" sz="6700" b="1" i="1" dirty="0"/>
              <a:t>Краснеет до корней волос</a:t>
            </a:r>
            <a:r>
              <a:rPr lang="ru-RU" sz="5700" dirty="0"/>
              <a:t>– покраснел от стыда и смущения;</a:t>
            </a:r>
          </a:p>
          <a:p>
            <a:pPr marL="0" indent="0">
              <a:buNone/>
            </a:pPr>
            <a:r>
              <a:rPr lang="ru-RU" sz="5900" b="1" i="1" dirty="0"/>
              <a:t>СКВОЗЬ ЗЕМЛЮ ПРОВАЛИТЬСЯ</a:t>
            </a:r>
            <a:r>
              <a:rPr lang="ru-RU" sz="5900" i="1" dirty="0"/>
              <a:t> </a:t>
            </a:r>
            <a:r>
              <a:rPr lang="ru-RU" sz="5700" dirty="0"/>
              <a:t>– желает скрыться, исчезнуть от стыда, неловкости, смущения.</a:t>
            </a:r>
          </a:p>
          <a:p>
            <a:pPr marL="0" indent="0">
              <a:buNone/>
            </a:pPr>
            <a:r>
              <a:rPr lang="ru-RU" sz="5700" dirty="0"/>
              <a:t> </a:t>
            </a:r>
            <a:r>
              <a:rPr lang="ru-RU" sz="5700" b="1" i="1" dirty="0"/>
              <a:t>БАКЛУШИ БИЛ</a:t>
            </a:r>
            <a:r>
              <a:rPr lang="ru-RU" sz="5700" dirty="0"/>
              <a:t>– бездельничал, праздно шатался.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D6EEB6FC-6584-4632-AA29-456B490E49FE}"/>
              </a:ext>
            </a:extLst>
          </p:cNvPr>
          <p:cNvSpPr txBox="1">
            <a:spLocks noChangeArrowheads="1"/>
          </p:cNvSpPr>
          <p:nvPr/>
        </p:nvSpPr>
        <p:spPr>
          <a:xfrm>
            <a:off x="219075" y="227013"/>
            <a:ext cx="7477125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20087075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251CC2-E959-42C4-9361-F8954D3C7A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u="sng" dirty="0"/>
              <a:t>Фразеологизмы: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4B60EFB-AFCF-495D-A457-7B1DF9BECE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ru-RU" altLang="ru-RU" sz="6700" b="1" dirty="0"/>
              <a:t>Откладывать в долгий ящик </a:t>
            </a:r>
            <a:r>
              <a:rPr lang="ru-RU" sz="5700" dirty="0"/>
              <a:t>– оттягивать исполнение какого-либо дела на неопределённое время.</a:t>
            </a:r>
          </a:p>
          <a:p>
            <a:pPr marL="0" indent="0">
              <a:buNone/>
            </a:pPr>
            <a:r>
              <a:rPr lang="ru-RU" altLang="ru-RU" sz="7000" b="1" dirty="0"/>
              <a:t>Держи карман шире</a:t>
            </a:r>
            <a:r>
              <a:rPr lang="ru-RU" sz="5700" dirty="0"/>
              <a:t>– не надейся и не рассчитывай на что-либо</a:t>
            </a:r>
          </a:p>
          <a:p>
            <a:pPr marL="0" indent="0">
              <a:buNone/>
            </a:pPr>
            <a:r>
              <a:rPr lang="ru-RU" altLang="ru-RU" sz="7000" b="1" dirty="0"/>
              <a:t>Как с гуся вода – </a:t>
            </a:r>
            <a:r>
              <a:rPr lang="ru-RU" altLang="ru-RU" sz="6200" dirty="0"/>
              <a:t>кому-либо что-либо абсолютно безразлично; что-либо решительно не действует на кого-либо.</a:t>
            </a:r>
          </a:p>
          <a:p>
            <a:pPr marL="0" indent="0">
              <a:buNone/>
            </a:pPr>
            <a:r>
              <a:rPr lang="ru-RU" sz="7000" b="1" dirty="0"/>
              <a:t>Выносить сор из избы – </a:t>
            </a:r>
            <a:r>
              <a:rPr lang="ru-RU" sz="7000" dirty="0"/>
              <a:t>разглашать семейные ссоры, дрязги, раздоры.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D6EEB6FC-6584-4632-AA29-456B490E49FE}"/>
              </a:ext>
            </a:extLst>
          </p:cNvPr>
          <p:cNvSpPr txBox="1">
            <a:spLocks noChangeArrowheads="1"/>
          </p:cNvSpPr>
          <p:nvPr/>
        </p:nvSpPr>
        <p:spPr>
          <a:xfrm>
            <a:off x="219075" y="227013"/>
            <a:ext cx="7477125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37881184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E20DAF1-4A83-4DED-8EC9-7DEC89999B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u="sng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7D617DEB-D879-40ED-8AAB-4F7717D588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7145" y="68139"/>
            <a:ext cx="9692779" cy="6113585"/>
          </a:xfrm>
        </p:spPr>
      </p:pic>
    </p:spTree>
    <p:extLst>
      <p:ext uri="{BB962C8B-B14F-4D97-AF65-F5344CB8AC3E}">
        <p14:creationId xmlns:p14="http://schemas.microsoft.com/office/powerpoint/2010/main" val="40849308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EC0BF5-7284-4D7E-8DA5-E395C6F094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Bahnschrift SemiBold Condensed" panose="020B0502040204020203" pitchFamily="34" charset="0"/>
              </a:rPr>
              <a:t>ПРИЗНАКИ ФРАЗЕОЛОГИЗМА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7E60DB1-05AE-4527-AD1E-6E994EC84BC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8250" y="2010878"/>
            <a:ext cx="5267325" cy="3448595"/>
          </a:xfrm>
        </p:spPr>
        <p:txBody>
          <a:bodyPr>
            <a:normAutofit fontScale="92500" lnSpcReduction="20000"/>
          </a:bodyPr>
          <a:lstStyle/>
          <a:p>
            <a:pPr marL="114300" indent="-571500" algn="just"/>
            <a:r>
              <a:rPr lang="ru-RU" sz="3600" dirty="0">
                <a:latin typeface="Bahnschrift SemiLight SemiConde" panose="020B0502040204020203" pitchFamily="34" charset="0"/>
              </a:rPr>
              <a:t>Не делится на отдельные слова.</a:t>
            </a:r>
          </a:p>
          <a:p>
            <a:pPr marL="0" indent="0" algn="just">
              <a:buNone/>
            </a:pPr>
            <a:r>
              <a:rPr lang="ru-RU" sz="3600" dirty="0">
                <a:latin typeface="Bahnschrift SemiLight SemiConde" panose="020B0502040204020203" pitchFamily="34" charset="0"/>
              </a:rPr>
              <a:t>Фразеологизм - несвободное целостное сочетание слов.</a:t>
            </a:r>
          </a:p>
          <a:p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D3B3CF9-7738-4C1F-8443-F9CAA7A3B0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780627" y="2017343"/>
            <a:ext cx="4645152" cy="3441520"/>
          </a:xfrm>
        </p:spPr>
        <p:txBody>
          <a:bodyPr>
            <a:normAutofit fontScale="92500" lnSpcReduction="20000"/>
          </a:bodyPr>
          <a:lstStyle/>
          <a:p>
            <a:r>
              <a:rPr lang="ru-RU" sz="3600" i="1" u="sng" dirty="0">
                <a:latin typeface="Bahnschrift SemiLight SemiConde" panose="020B0502040204020203" pitchFamily="34" charset="0"/>
              </a:rPr>
              <a:t>кот наплакал </a:t>
            </a:r>
            <a:r>
              <a:rPr lang="ru-RU" sz="3600" i="1" dirty="0">
                <a:latin typeface="Bahnschrift SemiLight SemiConde" panose="020B0502040204020203" pitchFamily="34" charset="0"/>
              </a:rPr>
              <a:t>– мало.</a:t>
            </a:r>
          </a:p>
          <a:p>
            <a:r>
              <a:rPr lang="ru-RU" sz="3600" i="1" u="sng" dirty="0">
                <a:latin typeface="Bahnschrift SemiLight SemiConde" panose="020B0502040204020203" pitchFamily="34" charset="0"/>
              </a:rPr>
              <a:t>где раки зимуют </a:t>
            </a:r>
            <a:r>
              <a:rPr lang="ru-RU" sz="3600" i="1" dirty="0">
                <a:latin typeface="Bahnschrift SemiLight SemiConde" panose="020B0502040204020203" pitchFamily="34" charset="0"/>
              </a:rPr>
              <a:t>– для выражения угрозы, когда дают понять, что хотят кого-то проучить, наказать.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610107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EC0BF5-7284-4D7E-8DA5-E395C6F094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Bahnschrift SemiBold Condensed" panose="020B0502040204020203" pitchFamily="34" charset="0"/>
              </a:rPr>
              <a:t>ПРИЗНАКИ ФРАЗЕОЛОГИЗМА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7E60DB1-05AE-4527-AD1E-6E994EC84BC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114300" indent="-571500" algn="just"/>
            <a:r>
              <a:rPr lang="ru-RU" sz="3600" dirty="0">
                <a:latin typeface="Bahnschrift SemiLight SemiConde" panose="020B0502040204020203" pitchFamily="34" charset="0"/>
              </a:rPr>
              <a:t>Является одним членом предложения.</a:t>
            </a:r>
          </a:p>
          <a:p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D3B3CF9-7738-4C1F-8443-F9CAA7A3B0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780627" y="2017343"/>
            <a:ext cx="4645152" cy="3441520"/>
          </a:xfrm>
        </p:spPr>
        <p:txBody>
          <a:bodyPr>
            <a:normAutofit/>
          </a:bodyPr>
          <a:lstStyle/>
          <a:p>
            <a:r>
              <a:rPr lang="ru-RU" sz="3600" i="1" dirty="0">
                <a:latin typeface="Bahnschrift SemiLight SemiConde" panose="020B0502040204020203" pitchFamily="34" charset="0"/>
              </a:rPr>
              <a:t>Он хотел </a:t>
            </a:r>
            <a:r>
              <a:rPr lang="ru-RU" sz="3600" b="1" i="1" u="dbl" dirty="0"/>
              <a:t>обвести </a:t>
            </a:r>
            <a:r>
              <a:rPr lang="ru-RU" sz="3600" i="1" dirty="0">
                <a:latin typeface="Bahnschrift SemiLight SemiConde" panose="020B0502040204020203" pitchFamily="34" charset="0"/>
              </a:rPr>
              <a:t>нас </a:t>
            </a:r>
            <a:r>
              <a:rPr lang="ru-RU" sz="3600" b="1" i="1" u="dbl" dirty="0"/>
              <a:t>вокруг пальца.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4696415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758574-C6E9-4D3B-94F7-26D4CB06BD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115" y="804519"/>
            <a:ext cx="10407740" cy="1049235"/>
          </a:xfrm>
        </p:spPr>
        <p:txBody>
          <a:bodyPr/>
          <a:lstStyle/>
          <a:p>
            <a:r>
              <a:rPr lang="ru-RU" dirty="0"/>
              <a:t>Выполните синтаксический разбор предложения.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68D67F3-E2D3-4FDB-8E80-E6C2AB186A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5760" y="2015732"/>
            <a:ext cx="11826239" cy="34506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b="1" i="1" dirty="0"/>
              <a:t>Солнце блестит во всю ивановскую, и берёзы</a:t>
            </a:r>
          </a:p>
          <a:p>
            <a:pPr marL="0" indent="0">
              <a:buNone/>
            </a:pPr>
            <a:r>
              <a:rPr lang="ru-RU" sz="4000" b="1" i="1" dirty="0"/>
              <a:t> распустились. </a:t>
            </a:r>
            <a:r>
              <a:rPr lang="ru-RU" sz="2400" dirty="0"/>
              <a:t>(А.П. Чехов)</a:t>
            </a:r>
          </a:p>
          <a:p>
            <a:pPr marL="0" indent="0">
              <a:buNone/>
            </a:pP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5597105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6D63278-161B-402A-A268-EA4891E925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9482" y="-1"/>
            <a:ext cx="9622303" cy="6246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3379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846BF5B-5375-413F-99DD-D55053E18258}"/>
              </a:ext>
            </a:extLst>
          </p:cNvPr>
          <p:cNvSpPr txBox="1"/>
          <p:nvPr/>
        </p:nvSpPr>
        <p:spPr>
          <a:xfrm>
            <a:off x="8824463" y="2852257"/>
            <a:ext cx="11683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600" dirty="0">
                <a:ln w="38100"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Bahnschrift SemiBold Condensed" panose="020B0502040204020203" pitchFamily="34" charset="0"/>
              </a:rPr>
              <a:t>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57C9B5D-961D-4EB0-BEA8-51A8ED97A898}"/>
              </a:ext>
            </a:extLst>
          </p:cNvPr>
          <p:cNvSpPr txBox="1"/>
          <p:nvPr/>
        </p:nvSpPr>
        <p:spPr>
          <a:xfrm>
            <a:off x="3895289" y="2967497"/>
            <a:ext cx="609755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>
                <a:latin typeface="Bahnschrift SemiBold Condensed" panose="020B0502040204020203" pitchFamily="34" charset="0"/>
              </a:rPr>
              <a:t>?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B7E9D13D-5F63-22E1-A950-8C4ADEC66A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83977"/>
            <a:ext cx="6550089" cy="6055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08430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98B2B3-21DA-A667-9D08-13BAA1699B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6C450DD-EB39-BB81-5800-70A68CA7EB8D}"/>
              </a:ext>
            </a:extLst>
          </p:cNvPr>
          <p:cNvSpPr txBox="1"/>
          <p:nvPr/>
        </p:nvSpPr>
        <p:spPr>
          <a:xfrm>
            <a:off x="6696075" y="2880832"/>
            <a:ext cx="488651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dirty="0">
                <a:ln w="38100"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Bahnschrift SemiBold Condensed" panose="020B0502040204020203" pitchFamily="34" charset="0"/>
              </a:rPr>
              <a:t>Вилами по воде</a:t>
            </a:r>
          </a:p>
          <a:p>
            <a:pPr algn="ctr"/>
            <a:r>
              <a:rPr lang="ru-RU" sz="6600" dirty="0">
                <a:ln w="38100"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Bahnschrift SemiBold Condensed" panose="020B0502040204020203" pitchFamily="34" charset="0"/>
              </a:rPr>
              <a:t>писано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5021F2C-396C-D78E-0EEF-2497F67C25CF}"/>
              </a:ext>
            </a:extLst>
          </p:cNvPr>
          <p:cNvSpPr txBox="1"/>
          <p:nvPr/>
        </p:nvSpPr>
        <p:spPr>
          <a:xfrm>
            <a:off x="3895289" y="2967497"/>
            <a:ext cx="609755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>
                <a:latin typeface="Bahnschrift SemiBold Condensed" panose="020B0502040204020203" pitchFamily="34" charset="0"/>
              </a:rPr>
              <a:t>?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04ACD077-2960-DC33-3655-3B493C7787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83977"/>
            <a:ext cx="6550089" cy="6055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40219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A13B12-C789-DF9F-6766-7899F6E8F7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53A5E64-8007-A80B-FEE7-E42E8BE0DBCF}"/>
              </a:ext>
            </a:extLst>
          </p:cNvPr>
          <p:cNvSpPr txBox="1"/>
          <p:nvPr/>
        </p:nvSpPr>
        <p:spPr>
          <a:xfrm>
            <a:off x="8824463" y="2852257"/>
            <a:ext cx="11683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600" dirty="0">
                <a:ln w="38100"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Bahnschrift SemiBold Condensed" panose="020B0502040204020203" pitchFamily="34" charset="0"/>
              </a:rPr>
              <a:t>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CB68C60-7D40-5876-440F-B8097E43EB5E}"/>
              </a:ext>
            </a:extLst>
          </p:cNvPr>
          <p:cNvSpPr txBox="1"/>
          <p:nvPr/>
        </p:nvSpPr>
        <p:spPr>
          <a:xfrm>
            <a:off x="3895289" y="2967497"/>
            <a:ext cx="609755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>
                <a:latin typeface="Bahnschrift SemiBold Condensed" panose="020B0502040204020203" pitchFamily="34" charset="0"/>
              </a:rPr>
              <a:t>?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661EAC12-F632-E4E2-72A1-3144146A5B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42077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846BF5B-5375-413F-99DD-D55053E18258}"/>
              </a:ext>
            </a:extLst>
          </p:cNvPr>
          <p:cNvSpPr txBox="1"/>
          <p:nvPr/>
        </p:nvSpPr>
        <p:spPr>
          <a:xfrm>
            <a:off x="7708045" y="2033550"/>
            <a:ext cx="380701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600" dirty="0">
                <a:ln w="38100"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Bahnschrift SemiBold Condensed" panose="020B0502040204020203" pitchFamily="34" charset="0"/>
              </a:rPr>
              <a:t>Курам на смех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57C9B5D-961D-4EB0-BEA8-51A8ED97A898}"/>
              </a:ext>
            </a:extLst>
          </p:cNvPr>
          <p:cNvSpPr txBox="1"/>
          <p:nvPr/>
        </p:nvSpPr>
        <p:spPr>
          <a:xfrm>
            <a:off x="3895289" y="2967497"/>
            <a:ext cx="609755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>
                <a:latin typeface="Bahnschrift SemiBold Condensed" panose="020B0502040204020203" pitchFamily="34" charset="0"/>
              </a:rPr>
              <a:t>?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7CDA18D5-2583-6798-2628-3EB38816B3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6074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031E46B-4B06-43D6-86DA-FE7D392D1F70}"/>
              </a:ext>
            </a:extLst>
          </p:cNvPr>
          <p:cNvSpPr txBox="1"/>
          <p:nvPr/>
        </p:nvSpPr>
        <p:spPr>
          <a:xfrm>
            <a:off x="2495105" y="2493990"/>
            <a:ext cx="99454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9600" dirty="0">
                <a:ln w="38100"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Bahnschrift SemiBold Condensed" panose="020B0502040204020203" pitchFamily="34" charset="0"/>
              </a:rPr>
              <a:t>?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DBB5C0CD-F6B6-12B0-FDC8-082D568E42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3682" y="74645"/>
            <a:ext cx="6528318" cy="6195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5025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E0484C-3DA7-6BD6-1BF9-26364E359B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23BC023-A4B3-3487-23D6-65218AC142AD}"/>
              </a:ext>
            </a:extLst>
          </p:cNvPr>
          <p:cNvSpPr txBox="1"/>
          <p:nvPr/>
        </p:nvSpPr>
        <p:spPr>
          <a:xfrm>
            <a:off x="-130630" y="2493990"/>
            <a:ext cx="6226629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7200" dirty="0">
                <a:ln w="38100"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Bahnschrift SemiBold Condensed" panose="020B0502040204020203" pitchFamily="34" charset="0"/>
              </a:rPr>
              <a:t>Вот где собака</a:t>
            </a:r>
          </a:p>
          <a:p>
            <a:pPr algn="ctr"/>
            <a:r>
              <a:rPr lang="ru-RU" sz="7200" dirty="0">
                <a:ln w="38100"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Bahnschrift SemiBold Condensed" panose="020B0502040204020203" pitchFamily="34" charset="0"/>
              </a:rPr>
              <a:t>зарыта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F47C1C42-B8E0-5882-272F-C10C9313FD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3682" y="74645"/>
            <a:ext cx="6528318" cy="6195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22716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DD6CCDA-13AC-45F3-B13A-8613431661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27780" y="0"/>
            <a:ext cx="6864220" cy="686422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031E46B-4B06-43D6-86DA-FE7D392D1F70}"/>
              </a:ext>
            </a:extLst>
          </p:cNvPr>
          <p:cNvSpPr txBox="1"/>
          <p:nvPr/>
        </p:nvSpPr>
        <p:spPr>
          <a:xfrm>
            <a:off x="2162175" y="2058055"/>
            <a:ext cx="1076325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9600" dirty="0">
                <a:ln w="38100"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Bahnschrift SemiBold Condensed" panose="020B0502040204020203" pitchFamily="34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0639988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DD6CCDA-13AC-45F3-B13A-8613431661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27780" y="0"/>
            <a:ext cx="6864220" cy="686422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031E46B-4B06-43D6-86DA-FE7D392D1F70}"/>
              </a:ext>
            </a:extLst>
          </p:cNvPr>
          <p:cNvSpPr txBox="1"/>
          <p:nvPr/>
        </p:nvSpPr>
        <p:spPr>
          <a:xfrm>
            <a:off x="-269359" y="2058055"/>
            <a:ext cx="6097554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9600" dirty="0">
                <a:ln w="38100"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Bahnschrift SemiBold Condensed" panose="020B0502040204020203" pitchFamily="34" charset="0"/>
              </a:rPr>
              <a:t>Делать из мухи слона</a:t>
            </a:r>
          </a:p>
        </p:txBody>
      </p:sp>
    </p:spTree>
    <p:extLst>
      <p:ext uri="{BB962C8B-B14F-4D97-AF65-F5344CB8AC3E}">
        <p14:creationId xmlns:p14="http://schemas.microsoft.com/office/powerpoint/2010/main" val="10206873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42C5F33-79C5-443C-8D0D-F6F44573D549}"/>
              </a:ext>
            </a:extLst>
          </p:cNvPr>
          <p:cNvSpPr txBox="1"/>
          <p:nvPr/>
        </p:nvSpPr>
        <p:spPr>
          <a:xfrm>
            <a:off x="2085975" y="2644170"/>
            <a:ext cx="100012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9600" dirty="0">
                <a:ln w="38100"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Bahnschrift SemiBold Condensed" panose="020B0502040204020203" pitchFamily="34" charset="0"/>
              </a:rPr>
              <a:t>?</a:t>
            </a:r>
          </a:p>
        </p:txBody>
      </p:sp>
      <p:pic>
        <p:nvPicPr>
          <p:cNvPr id="3" name="Picture 9">
            <a:extLst>
              <a:ext uri="{FF2B5EF4-FFF2-40B4-BE49-F238E27FC236}">
                <a16:creationId xmlns:a16="http://schemas.microsoft.com/office/drawing/2014/main" id="{54957FF5-657F-722B-C591-857D9F0BAA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438122" y="-223934"/>
            <a:ext cx="5753878" cy="6354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777650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42C5F33-79C5-443C-8D0D-F6F44573D549}"/>
              </a:ext>
            </a:extLst>
          </p:cNvPr>
          <p:cNvSpPr txBox="1"/>
          <p:nvPr/>
        </p:nvSpPr>
        <p:spPr>
          <a:xfrm>
            <a:off x="-65314" y="2644170"/>
            <a:ext cx="6161314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9600" dirty="0">
                <a:ln w="38100"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Bahnschrift SemiBold Condensed" panose="020B0502040204020203" pitchFamily="34" charset="0"/>
              </a:rPr>
              <a:t>Как с гуся вода</a:t>
            </a:r>
          </a:p>
        </p:txBody>
      </p:sp>
      <p:pic>
        <p:nvPicPr>
          <p:cNvPr id="3" name="Picture 9">
            <a:extLst>
              <a:ext uri="{FF2B5EF4-FFF2-40B4-BE49-F238E27FC236}">
                <a16:creationId xmlns:a16="http://schemas.microsoft.com/office/drawing/2014/main" id="{54957FF5-657F-722B-C591-857D9F0BAA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438122" y="-223934"/>
            <a:ext cx="5753878" cy="6354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85085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846BF5B-5375-413F-99DD-D55053E18258}"/>
              </a:ext>
            </a:extLst>
          </p:cNvPr>
          <p:cNvSpPr txBox="1"/>
          <p:nvPr/>
        </p:nvSpPr>
        <p:spPr>
          <a:xfrm>
            <a:off x="8824463" y="2852257"/>
            <a:ext cx="11683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600" dirty="0">
                <a:ln w="38100"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Bahnschrift SemiBold Condensed" panose="020B0502040204020203" pitchFamily="34" charset="0"/>
              </a:rPr>
              <a:t>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57C9B5D-961D-4EB0-BEA8-51A8ED97A898}"/>
              </a:ext>
            </a:extLst>
          </p:cNvPr>
          <p:cNvSpPr txBox="1"/>
          <p:nvPr/>
        </p:nvSpPr>
        <p:spPr>
          <a:xfrm>
            <a:off x="3895289" y="2967497"/>
            <a:ext cx="609755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>
                <a:latin typeface="Bahnschrift SemiBold Condensed" panose="020B0502040204020203" pitchFamily="34" charset="0"/>
              </a:rPr>
              <a:t>?</a:t>
            </a:r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id="{24DB2D00-CABA-4231-A8E3-2DCC12F77C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" y="1"/>
            <a:ext cx="5629275" cy="6067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19025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846BF5B-5375-413F-99DD-D55053E18258}"/>
              </a:ext>
            </a:extLst>
          </p:cNvPr>
          <p:cNvSpPr txBox="1"/>
          <p:nvPr/>
        </p:nvSpPr>
        <p:spPr>
          <a:xfrm>
            <a:off x="5429250" y="2852257"/>
            <a:ext cx="664845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dirty="0">
                <a:ln w="38100"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Bahnschrift SemiBold Condensed" panose="020B0502040204020203" pitchFamily="34" charset="0"/>
              </a:rPr>
              <a:t>Зарывать талант </a:t>
            </a:r>
          </a:p>
          <a:p>
            <a:pPr algn="ctr"/>
            <a:r>
              <a:rPr lang="ru-RU" sz="8000" dirty="0">
                <a:ln w="38100"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Bahnschrift SemiBold Condensed" panose="020B0502040204020203" pitchFamily="34" charset="0"/>
              </a:rPr>
              <a:t>в землю</a:t>
            </a:r>
          </a:p>
          <a:p>
            <a:endParaRPr lang="ru-RU" sz="9600" dirty="0">
              <a:ln w="38100">
                <a:solidFill>
                  <a:sysClr val="windowText" lastClr="000000"/>
                </a:solidFill>
              </a:ln>
              <a:solidFill>
                <a:srgbClr val="00B050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57C9B5D-961D-4EB0-BEA8-51A8ED97A898}"/>
              </a:ext>
            </a:extLst>
          </p:cNvPr>
          <p:cNvSpPr txBox="1"/>
          <p:nvPr/>
        </p:nvSpPr>
        <p:spPr>
          <a:xfrm>
            <a:off x="3895289" y="2967497"/>
            <a:ext cx="609755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>
                <a:latin typeface="Bahnschrift SemiBold Condensed" panose="020B0502040204020203" pitchFamily="34" charset="0"/>
              </a:rPr>
              <a:t>?</a:t>
            </a:r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id="{24DB2D00-CABA-4231-A8E3-2DCC12F77C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" y="0"/>
            <a:ext cx="5429251" cy="6134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67393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6F0999-EFE6-4904-9881-902E0334ED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Bahnschrift SemiBold Condensed" panose="020B0502040204020203" pitchFamily="34" charset="0"/>
              </a:rPr>
              <a:t>ГДЕ ФРАЗЕОЛОГИЗМ?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C6C0509-691A-41F3-971E-8B6274AFF3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3600" dirty="0">
                <a:latin typeface="Bahnschrift SemiLight SemiConde" panose="020B0502040204020203" pitchFamily="34" charset="0"/>
              </a:rPr>
              <a:t>Витя упал, а старший брат поднял его и </a:t>
            </a:r>
            <a:r>
              <a:rPr lang="ru-RU" sz="3600" b="1" u="sng" dirty="0">
                <a:latin typeface="Bahnschrift SemiLight SemiConde" panose="020B0502040204020203" pitchFamily="34" charset="0"/>
              </a:rPr>
              <a:t>поставил на ноги.</a:t>
            </a:r>
          </a:p>
          <a:p>
            <a:pPr algn="just"/>
            <a:r>
              <a:rPr lang="ru-RU" sz="3600" dirty="0">
                <a:latin typeface="Bahnschrift SemiLight SemiConde" panose="020B0502040204020203" pitchFamily="34" charset="0"/>
              </a:rPr>
              <a:t>Родители </a:t>
            </a:r>
            <a:r>
              <a:rPr lang="ru-RU" sz="3600" b="1" u="sng" dirty="0">
                <a:latin typeface="Bahnschrift SemiLight SemiConde" panose="020B0502040204020203" pitchFamily="34" charset="0"/>
              </a:rPr>
              <a:t>поставили на ноги </a:t>
            </a:r>
            <a:r>
              <a:rPr lang="ru-RU" sz="3600" dirty="0">
                <a:latin typeface="Bahnschrift SemiLight SemiConde" panose="020B0502040204020203" pitchFamily="34" charset="0"/>
              </a:rPr>
              <a:t>сына, и теперь он живет самостоятельно.</a:t>
            </a:r>
          </a:p>
        </p:txBody>
      </p:sp>
    </p:spTree>
    <p:extLst>
      <p:ext uri="{BB962C8B-B14F-4D97-AF65-F5344CB8AC3E}">
        <p14:creationId xmlns:p14="http://schemas.microsoft.com/office/powerpoint/2010/main" val="378150502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6F0999-EFE6-4904-9881-902E0334ED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Bahnschrift SemiBold Condensed" panose="020B0502040204020203" pitchFamily="34" charset="0"/>
              </a:rPr>
              <a:t>ГДЕ ФРАЗЕОЛОГИЗМ?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C6C0509-691A-41F3-971E-8B6274AFF3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4000" dirty="0">
                <a:latin typeface="Bahnschrift SemiLight SemiConde" panose="020B0502040204020203" pitchFamily="34" charset="0"/>
              </a:rPr>
              <a:t>«А теперь, </a:t>
            </a:r>
            <a:r>
              <a:rPr lang="ru-RU" sz="4000" b="1" u="sng" dirty="0">
                <a:latin typeface="Bahnschrift SemiLight SemiConde" panose="020B0502040204020203" pitchFamily="34" charset="0"/>
              </a:rPr>
              <a:t>не разгибая спины</a:t>
            </a:r>
            <a:r>
              <a:rPr lang="ru-RU" sz="4000" dirty="0">
                <a:latin typeface="Bahnschrift SemiLight SemiConde" panose="020B0502040204020203" pitchFamily="34" charset="0"/>
              </a:rPr>
              <a:t>, поднимите руки вверх», - говорил тренер.</a:t>
            </a:r>
          </a:p>
          <a:p>
            <a:pPr algn="just"/>
            <a:r>
              <a:rPr lang="ru-RU" sz="4000" dirty="0">
                <a:latin typeface="Bahnschrift SemiLight SemiConde" panose="020B0502040204020203" pitchFamily="34" charset="0"/>
              </a:rPr>
              <a:t>Ребята трудились </a:t>
            </a:r>
            <a:r>
              <a:rPr lang="ru-RU" sz="4000" b="1" u="sng" dirty="0">
                <a:latin typeface="Bahnschrift SemiLight SemiConde" panose="020B0502040204020203" pitchFamily="34" charset="0"/>
              </a:rPr>
              <a:t>не разгибая спины </a:t>
            </a:r>
            <a:r>
              <a:rPr lang="ru-RU" sz="4000" dirty="0">
                <a:latin typeface="Bahnschrift SemiLight SemiConde" panose="020B0502040204020203" pitchFamily="34" charset="0"/>
              </a:rPr>
              <a:t>до самого вечера. </a:t>
            </a:r>
          </a:p>
        </p:txBody>
      </p:sp>
    </p:spTree>
    <p:extLst>
      <p:ext uri="{BB962C8B-B14F-4D97-AF65-F5344CB8AC3E}">
        <p14:creationId xmlns:p14="http://schemas.microsoft.com/office/powerpoint/2010/main" val="171442146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A0C1A3-0AD0-46EF-8AAA-B8EF8F2F73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Итоги урока: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B977BC9-5A6F-4271-B739-FA9B744E95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2"/>
            <a:ext cx="10238673" cy="3450613"/>
          </a:xfrm>
        </p:spPr>
        <p:txBody>
          <a:bodyPr>
            <a:normAutofit/>
          </a:bodyPr>
          <a:lstStyle/>
          <a:p>
            <a:r>
              <a:rPr lang="ru-RU" sz="3600" dirty="0"/>
              <a:t>Что такое фразеологизм?</a:t>
            </a:r>
          </a:p>
          <a:p>
            <a:r>
              <a:rPr lang="ru-RU" sz="3600" dirty="0"/>
              <a:t>Назовите признаки фразеологизма?</a:t>
            </a:r>
          </a:p>
          <a:p>
            <a:r>
              <a:rPr lang="ru-RU" sz="3600" dirty="0"/>
              <a:t>Для чего фразеологизмы используются в речи?</a:t>
            </a:r>
          </a:p>
        </p:txBody>
      </p:sp>
    </p:spTree>
    <p:extLst>
      <p:ext uri="{BB962C8B-B14F-4D97-AF65-F5344CB8AC3E}">
        <p14:creationId xmlns:p14="http://schemas.microsoft.com/office/powerpoint/2010/main" val="6598306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546B9A-ACDB-4D9E-97FE-E9F3AB78D8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u="sng" dirty="0"/>
              <a:t>ДОМАШНЯЯ РАБОТА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CEF4675-E309-4187-BCBD-18AEE478D0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/>
              <a:t>Упр. 182 (стр. 89)</a:t>
            </a:r>
          </a:p>
        </p:txBody>
      </p:sp>
    </p:spTree>
    <p:extLst>
      <p:ext uri="{BB962C8B-B14F-4D97-AF65-F5344CB8AC3E}">
        <p14:creationId xmlns:p14="http://schemas.microsoft.com/office/powerpoint/2010/main" val="159573124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B4375F1-C174-4156-8032-96A4BF7654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948" y="-2"/>
            <a:ext cx="11591778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56710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9EA070E-BCED-4425-8CE9-664CAD8754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015" y="0"/>
            <a:ext cx="117465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110523"/>
      </p:ext>
    </p:extLst>
  </p:cSld>
  <p:clrMapOvr>
    <a:masterClrMapping/>
  </p:clrMapOvr>
</p:sld>
</file>

<file path=ppt/theme/theme1.xml><?xml version="1.0" encoding="utf-8"?>
<a:theme xmlns:a="http://schemas.openxmlformats.org/drawingml/2006/main" name="Галерея">
  <a:themeElements>
    <a:clrScheme name="Галерея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515</TotalTime>
  <Words>410</Words>
  <Application>Microsoft Office PowerPoint</Application>
  <PresentationFormat>Широкоэкранный</PresentationFormat>
  <Paragraphs>62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6" baseType="lpstr">
      <vt:lpstr>Arial</vt:lpstr>
      <vt:lpstr>Bahnschrift SemiBold Condensed</vt:lpstr>
      <vt:lpstr>Bahnschrift SemiLight SemiConde</vt:lpstr>
      <vt:lpstr>Calibri</vt:lpstr>
      <vt:lpstr>Gill Sans MT</vt:lpstr>
      <vt:lpstr>Галерея</vt:lpstr>
      <vt:lpstr>ФРАЗЕОЛОГИЗМЫ.  ИХ ПРИЗНАКИ И ЗНАЧЕНИЕ</vt:lpstr>
      <vt:lpstr>Цели урока:</vt:lpstr>
      <vt:lpstr>Презентация PowerPoint</vt:lpstr>
      <vt:lpstr>Презентация PowerPoint</vt:lpstr>
      <vt:lpstr>Презентация PowerPoint</vt:lpstr>
      <vt:lpstr>Фразеологизмы:</vt:lpstr>
      <vt:lpstr>Фразеологизмы:</vt:lpstr>
      <vt:lpstr>Презентация PowerPoint</vt:lpstr>
      <vt:lpstr>ПРИЗНАКИ ФРАЗЕОЛОГИЗМА</vt:lpstr>
      <vt:lpstr>ПРИЗНАКИ ФРАЗЕОЛОГИЗМА</vt:lpstr>
      <vt:lpstr>Выполните синтаксический разбор предложения.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ГДЕ ФРАЗЕОЛОГИЗМ?</vt:lpstr>
      <vt:lpstr>ГДЕ ФРАЗЕОЛОГИЗМ?</vt:lpstr>
      <vt:lpstr>Итоги урока:</vt:lpstr>
      <vt:lpstr>ДОМАШНЯЯ РАБОТА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Катюша</dc:creator>
  <cp:lastModifiedBy>zhanbayeva72@inbox.ru</cp:lastModifiedBy>
  <cp:revision>18</cp:revision>
  <dcterms:created xsi:type="dcterms:W3CDTF">2023-11-26T21:31:55Z</dcterms:created>
  <dcterms:modified xsi:type="dcterms:W3CDTF">2026-01-24T09:01:57Z</dcterms:modified>
</cp:coreProperties>
</file>