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81" r:id="rId2"/>
    <p:sldId id="257" r:id="rId3"/>
    <p:sldId id="258" r:id="rId4"/>
    <p:sldId id="260" r:id="rId5"/>
    <p:sldId id="261" r:id="rId6"/>
    <p:sldId id="262" r:id="rId7"/>
    <p:sldId id="263" r:id="rId8"/>
    <p:sldId id="265" r:id="rId9"/>
    <p:sldId id="276" r:id="rId10"/>
    <p:sldId id="266" r:id="rId11"/>
    <p:sldId id="267" r:id="rId12"/>
    <p:sldId id="274" r:id="rId13"/>
    <p:sldId id="277" r:id="rId14"/>
    <p:sldId id="268" r:id="rId15"/>
    <p:sldId id="275" r:id="rId16"/>
    <p:sldId id="278" r:id="rId17"/>
    <p:sldId id="279" r:id="rId18"/>
    <p:sldId id="269" r:id="rId19"/>
    <p:sldId id="270" r:id="rId20"/>
    <p:sldId id="271" r:id="rId21"/>
    <p:sldId id="272" r:id="rId22"/>
    <p:sldId id="273" r:id="rId23"/>
    <p:sldId id="280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  <a:srgbClr val="E4AC20"/>
    <a:srgbClr val="FF0066"/>
    <a:srgbClr val="6600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9" d="100"/>
          <a:sy n="49" d="100"/>
        </p:scale>
        <p:origin x="-2574" y="-8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741CF-EA11-4080-A5E0-43CDD4F5D164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6F419-B9F5-43AE-B91D-2D0C6F2BBE4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741CF-EA11-4080-A5E0-43CDD4F5D164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6F419-B9F5-43AE-B91D-2D0C6F2BBE4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741CF-EA11-4080-A5E0-43CDD4F5D164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6F419-B9F5-43AE-B91D-2D0C6F2BBE4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741CF-EA11-4080-A5E0-43CDD4F5D164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6F419-B9F5-43AE-B91D-2D0C6F2BBE4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741CF-EA11-4080-A5E0-43CDD4F5D164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6F419-B9F5-43AE-B91D-2D0C6F2BBE4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741CF-EA11-4080-A5E0-43CDD4F5D164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6F419-B9F5-43AE-B91D-2D0C6F2BBE4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741CF-EA11-4080-A5E0-43CDD4F5D164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6F419-B9F5-43AE-B91D-2D0C6F2BBE4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741CF-EA11-4080-A5E0-43CDD4F5D164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6F419-B9F5-43AE-B91D-2D0C6F2BBE4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741CF-EA11-4080-A5E0-43CDD4F5D164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5B6F419-B9F5-43AE-B91D-2D0C6F2BBE4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741CF-EA11-4080-A5E0-43CDD4F5D164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6F419-B9F5-43AE-B91D-2D0C6F2BBE4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741CF-EA11-4080-A5E0-43CDD4F5D164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6F419-B9F5-43AE-B91D-2D0C6F2BBE4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24741CF-EA11-4080-A5E0-43CDD4F5D164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5B6F419-B9F5-43AE-B91D-2D0C6F2BBE4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22305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917594" y="908720"/>
            <a:ext cx="730881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7200" b="1" i="1" dirty="0" smtClean="0">
              <a:ln w="18000">
                <a:solidFill>
                  <a:srgbClr val="002060"/>
                </a:solidFill>
                <a:prstDash val="solid"/>
                <a:miter lim="800000"/>
              </a:ln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  <a:ea typeface="+mj-ea"/>
              <a:cs typeface="+mj-cs"/>
            </a:endParaRPr>
          </a:p>
          <a:p>
            <a:pPr algn="ctr"/>
            <a:r>
              <a:rPr lang="ru-RU" sz="7200" b="1" i="1" dirty="0" smtClean="0">
                <a:ln w="18000">
                  <a:solidFill>
                    <a:srgbClr val="002060"/>
                  </a:solidFill>
                  <a:prstDash val="solid"/>
                  <a:miter lim="800000"/>
                </a:ln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+mj-ea"/>
                <a:cs typeface="+mj-cs"/>
              </a:rPr>
              <a:t>Удмуртские народные игры</a:t>
            </a:r>
            <a:endParaRPr lang="ru-RU" sz="7200" b="1" dirty="0"/>
          </a:p>
        </p:txBody>
      </p:sp>
    </p:spTree>
    <p:extLst>
      <p:ext uri="{BB962C8B-B14F-4D97-AF65-F5344CB8AC3E}">
        <p14:creationId xmlns:p14="http://schemas.microsoft.com/office/powerpoint/2010/main" xmlns="" val="728644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5541264"/>
          </a:xfrm>
        </p:spPr>
        <p:txBody>
          <a:bodyPr>
            <a:normAutofit fontScale="90000"/>
          </a:bodyPr>
          <a:lstStyle/>
          <a:p>
            <a:pPr algn="ctr" fontAlgn="base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4000" b="1" dirty="0" smtClean="0">
                <a:solidFill>
                  <a:schemeClr val="tx1"/>
                </a:solidFill>
              </a:rPr>
              <a:t>« </a:t>
            </a:r>
            <a:r>
              <a:rPr lang="ru-RU" sz="4000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accent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Игра </a:t>
            </a:r>
            <a:r>
              <a:rPr lang="ru-RU" sz="4000" b="1" dirty="0" smtClean="0">
                <a:solidFill>
                  <a:schemeClr val="tx1"/>
                </a:solidFill>
              </a:rPr>
              <a:t>имеет важное значение в жизни ребёнка, имеет то же значение, какое у взрослого имеет деятельность, работа, служба. Каков ребёнок в игре, таким во многом он будет в работе, когда вырастет. Поэтому воспитание будущего деятеля происходит прежде всего в игре…»</a:t>
            </a: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b="1" dirty="0" smtClean="0">
                <a:solidFill>
                  <a:srgbClr val="FF0000"/>
                </a:solidFill>
              </a:rPr>
              <a:t>                           </a:t>
            </a:r>
            <a:r>
              <a:rPr lang="ru-RU" b="1" dirty="0" smtClean="0">
                <a:solidFill>
                  <a:srgbClr val="FF0000"/>
                </a:solidFill>
              </a:rPr>
              <a:t>                </a:t>
            </a:r>
            <a:r>
              <a:rPr lang="ru-RU" sz="3600" b="1" dirty="0" smtClean="0">
                <a:solidFill>
                  <a:srgbClr val="FF0000"/>
                </a:solidFill>
              </a:rPr>
              <a:t>А.С.Макаренко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wipe dir="d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908720"/>
            <a:ext cx="7772400" cy="5400600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chemeClr val="tx1"/>
                </a:solidFill>
              </a:rPr>
              <a:t>Народные игры удмуртов отличаются своим разнообразием и привязанностью к историческому развитию удмуртского народа.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wipe dir="u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85800" y="332656"/>
            <a:ext cx="7846640" cy="720080"/>
          </a:xfrm>
        </p:spPr>
        <p:txBody>
          <a:bodyPr>
            <a:normAutofit/>
          </a:bodyPr>
          <a:lstStyle/>
          <a:p>
            <a:pPr algn="ctr"/>
            <a:endParaRPr lang="ru-RU" sz="3200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user\Desktop\2013-04-25 фото с дедушкой\фото с дедушкой 00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48" r="38912"/>
          <a:stretch/>
        </p:blipFill>
        <p:spPr bwMode="auto">
          <a:xfrm>
            <a:off x="179512" y="548680"/>
            <a:ext cx="2960849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esktop\2013-04-25 фото презентация\фото презентация 001.jpg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0858"/>
          <a:stretch/>
        </p:blipFill>
        <p:spPr bwMode="auto">
          <a:xfrm>
            <a:off x="6077749" y="583775"/>
            <a:ext cx="3066251" cy="4250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203848" y="1268760"/>
            <a:ext cx="288032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7030A0"/>
                </a:solidFill>
              </a:rPr>
              <a:t>Любимая игра дедушки в </a:t>
            </a:r>
            <a:r>
              <a:rPr lang="ru-RU" sz="3200" b="1" dirty="0" smtClean="0">
                <a:solidFill>
                  <a:srgbClr val="7030A0"/>
                </a:solidFill>
              </a:rPr>
              <a:t>детстве</a:t>
            </a:r>
          </a:p>
          <a:p>
            <a:pPr algn="ctr"/>
            <a:r>
              <a:rPr lang="ru-RU" sz="3200" b="1" dirty="0" smtClean="0">
                <a:solidFill>
                  <a:srgbClr val="7030A0"/>
                </a:solidFill>
              </a:rPr>
              <a:t>«</a:t>
            </a:r>
            <a:r>
              <a:rPr lang="ru-RU" sz="3200" b="1" dirty="0" err="1" smtClean="0">
                <a:solidFill>
                  <a:srgbClr val="7030A0"/>
                </a:solidFill>
              </a:rPr>
              <a:t>Пис</a:t>
            </a:r>
            <a:r>
              <a:rPr lang="ru-RU" sz="3200" b="1" dirty="0" smtClean="0">
                <a:solidFill>
                  <a:srgbClr val="7030A0"/>
                </a:solidFill>
              </a:rPr>
              <a:t> </a:t>
            </a:r>
            <a:r>
              <a:rPr lang="ru-RU" sz="3200" b="1" dirty="0" err="1" smtClean="0">
                <a:solidFill>
                  <a:srgbClr val="7030A0"/>
                </a:solidFill>
              </a:rPr>
              <a:t>бекмыльтон</a:t>
            </a:r>
            <a:r>
              <a:rPr lang="ru-RU" sz="3200" b="1" dirty="0" smtClean="0">
                <a:solidFill>
                  <a:srgbClr val="7030A0"/>
                </a:solidFill>
              </a:rPr>
              <a:t>» </a:t>
            </a:r>
            <a:r>
              <a:rPr lang="ru-RU" sz="3200" b="1" dirty="0">
                <a:solidFill>
                  <a:srgbClr val="7030A0"/>
                </a:solidFill>
              </a:rPr>
              <a:t>(игра с поленом). </a:t>
            </a:r>
            <a:endParaRPr lang="ru-RU" sz="3200" b="1" dirty="0" smtClean="0">
              <a:solidFill>
                <a:srgbClr val="7030A0"/>
              </a:solidFill>
            </a:endParaRPr>
          </a:p>
          <a:p>
            <a:pPr algn="ctr"/>
            <a:endParaRPr lang="ru-RU" sz="32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>
    <p:fad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sz="36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Содержимое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105454" y="4876207"/>
            <a:ext cx="684076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21299999" rev="0"/>
              </a:camera>
              <a:lightRig rig="threePt" dir="t"/>
            </a:scene3d>
          </a:bodyPr>
          <a:lstStyle/>
          <a:p>
            <a:pPr algn="ctr"/>
            <a:r>
              <a:rPr lang="ru-RU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 с мамой играем с мячом «</a:t>
            </a:r>
            <a:r>
              <a:rPr lang="ru-RU" sz="3200" b="1" cap="none" spc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Тупен</a:t>
            </a:r>
            <a:r>
              <a:rPr lang="ru-RU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3200" b="1" cap="none" spc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шудон</a:t>
            </a:r>
            <a:r>
              <a:rPr lang="ru-RU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» и в белых медведей «</a:t>
            </a:r>
            <a:r>
              <a:rPr lang="ru-RU" sz="3200" b="1" cap="none" spc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Тодьы</a:t>
            </a:r>
            <a:r>
              <a:rPr lang="ru-RU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3200" b="1" cap="none" spc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гондыръес</a:t>
            </a:r>
            <a:r>
              <a:rPr lang="ru-RU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»</a:t>
            </a:r>
            <a:endParaRPr lang="ru-RU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4411" y="685800"/>
            <a:ext cx="7620000" cy="548640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вал 5"/>
          <p:cNvSpPr/>
          <p:nvPr/>
        </p:nvSpPr>
        <p:spPr>
          <a:xfrm>
            <a:off x="4283970" y="548680"/>
            <a:ext cx="4679081" cy="4680520"/>
          </a:xfrm>
          <a:prstGeom prst="ellipse">
            <a:avLst/>
          </a:prstGeom>
          <a:solidFill>
            <a:srgbClr val="E4AC2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sz="44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Содержимое 1"/>
          <p:cNvSpPr>
            <a:spLocks noGrp="1"/>
          </p:cNvSpPr>
          <p:nvPr>
            <p:ph sz="half" idx="1"/>
          </p:nvPr>
        </p:nvSpPr>
        <p:spPr>
          <a:xfrm>
            <a:off x="4644008" y="548680"/>
            <a:ext cx="4042792" cy="569972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sz="3200" dirty="0" smtClean="0"/>
          </a:p>
          <a:p>
            <a:pPr marL="0" indent="0" algn="ctr">
              <a:buNone/>
            </a:pPr>
            <a:endParaRPr lang="ru-RU" sz="3200" dirty="0" smtClean="0">
              <a:solidFill>
                <a:srgbClr val="FFFF00"/>
              </a:solidFill>
            </a:endParaRPr>
          </a:p>
          <a:p>
            <a:pPr marL="0" indent="0" algn="ctr">
              <a:buNone/>
            </a:pPr>
            <a:r>
              <a:rPr lang="ru-RU" sz="3200" dirty="0" smtClean="0">
                <a:solidFill>
                  <a:srgbClr val="CC3300"/>
                </a:solidFill>
              </a:rPr>
              <a:t>Игра, про которую рассказал папа называется</a:t>
            </a:r>
          </a:p>
          <a:p>
            <a:pPr marL="0" indent="0" algn="ctr">
              <a:buNone/>
            </a:pPr>
            <a:r>
              <a:rPr lang="ru-RU" sz="3200" dirty="0" smtClean="0">
                <a:solidFill>
                  <a:srgbClr val="CC3300"/>
                </a:solidFill>
              </a:rPr>
              <a:t> «</a:t>
            </a:r>
            <a:r>
              <a:rPr lang="ru-RU" sz="3200" dirty="0" err="1" smtClean="0">
                <a:solidFill>
                  <a:srgbClr val="CC3300"/>
                </a:solidFill>
              </a:rPr>
              <a:t>Сэреген</a:t>
            </a:r>
            <a:r>
              <a:rPr lang="ru-RU" sz="3200" dirty="0">
                <a:solidFill>
                  <a:srgbClr val="CC3300"/>
                </a:solidFill>
              </a:rPr>
              <a:t> </a:t>
            </a:r>
            <a:r>
              <a:rPr lang="ru-RU" sz="3200" dirty="0" err="1" smtClean="0">
                <a:solidFill>
                  <a:srgbClr val="CC3300"/>
                </a:solidFill>
              </a:rPr>
              <a:t>шудон</a:t>
            </a:r>
            <a:r>
              <a:rPr lang="ru-RU" sz="3200" dirty="0" smtClean="0">
                <a:solidFill>
                  <a:srgbClr val="CC3300"/>
                </a:solidFill>
              </a:rPr>
              <a:t>» (уголки)</a:t>
            </a:r>
            <a:endParaRPr lang="ru-RU" sz="3200" dirty="0">
              <a:solidFill>
                <a:srgbClr val="CC3300"/>
              </a:solidFill>
            </a:endParaRPr>
          </a:p>
        </p:txBody>
      </p:sp>
      <p:pic>
        <p:nvPicPr>
          <p:cNvPr id="3075" name="Picture 3" descr="H:\DCIM\100PHOTO\SAM_106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8905"/>
          <a:stretch/>
        </p:blipFill>
        <p:spPr bwMode="auto">
          <a:xfrm rot="16200000">
            <a:off x="-756594" y="1772818"/>
            <a:ext cx="6192691" cy="3456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sz="32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Содержимое 1"/>
          <p:cNvSpPr>
            <a:spLocks noGrp="1"/>
          </p:cNvSpPr>
          <p:nvPr>
            <p:ph sz="half" idx="1"/>
          </p:nvPr>
        </p:nvSpPr>
        <p:spPr>
          <a:xfrm rot="274171">
            <a:off x="5076056" y="404664"/>
            <a:ext cx="3610744" cy="5843736"/>
          </a:xfrm>
          <a:solidFill>
            <a:schemeClr val="accent2">
              <a:lumMod val="60000"/>
              <a:lumOff val="40000"/>
            </a:schemeClr>
          </a:solidFill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endParaRPr lang="ru-RU" sz="3600" dirty="0" smtClean="0"/>
          </a:p>
          <a:p>
            <a:pPr marL="0" indent="0" algn="ctr">
              <a:buNone/>
            </a:pPr>
            <a:r>
              <a:rPr lang="ru-RU" sz="3600" dirty="0" smtClean="0">
                <a:solidFill>
                  <a:srgbClr val="FF0000"/>
                </a:solidFill>
              </a:rPr>
              <a:t>  Сестра Катя рассказала об игре «</a:t>
            </a:r>
            <a:r>
              <a:rPr lang="ru-RU" sz="3600" dirty="0" err="1" smtClean="0">
                <a:solidFill>
                  <a:srgbClr val="FF0000"/>
                </a:solidFill>
              </a:rPr>
              <a:t>Зазегъес</a:t>
            </a:r>
            <a:r>
              <a:rPr lang="ru-RU" sz="3600" dirty="0" smtClean="0">
                <a:solidFill>
                  <a:srgbClr val="FF0000"/>
                </a:solidFill>
              </a:rPr>
              <a:t> но </a:t>
            </a:r>
            <a:r>
              <a:rPr lang="ru-RU" sz="3600" dirty="0" err="1" smtClean="0">
                <a:solidFill>
                  <a:srgbClr val="FF0000"/>
                </a:solidFill>
              </a:rPr>
              <a:t>кион</a:t>
            </a:r>
            <a:r>
              <a:rPr lang="ru-RU" sz="3600" dirty="0" smtClean="0">
                <a:solidFill>
                  <a:srgbClr val="FF0000"/>
                </a:solidFill>
              </a:rPr>
              <a:t>» (гуси – гуси…)</a:t>
            </a:r>
            <a:endParaRPr lang="ru-RU" sz="3600" dirty="0">
              <a:solidFill>
                <a:srgbClr val="FF0000"/>
              </a:solidFill>
            </a:endParaRPr>
          </a:p>
        </p:txBody>
      </p:sp>
      <p:pic>
        <p:nvPicPr>
          <p:cNvPr id="2050" name="Picture 2" descr="H:\DCIM\100PHOTO\SAM_104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4260053">
            <a:off x="151268" y="1672079"/>
            <a:ext cx="5579642" cy="3766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1152128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Книги  с описанием игр</a:t>
            </a:r>
            <a:endParaRPr lang="ru-RU" sz="4000" b="1" dirty="0">
              <a:solidFill>
                <a:schemeClr val="bg1"/>
              </a:solidFill>
            </a:endParaRPr>
          </a:p>
        </p:txBody>
      </p:sp>
      <p:pic>
        <p:nvPicPr>
          <p:cNvPr id="12" name="Содержимое 11" descr="DSCF2590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457200" y="2204865"/>
            <a:ext cx="4038600" cy="34429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Содержимое 12" descr="DSCF2595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>
            <a:off x="4648200" y="2204864"/>
            <a:ext cx="4038600" cy="34474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Удмуртская литература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4" name="Содержимое 3" descr="DSCF259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83070" y="1935163"/>
            <a:ext cx="5977860" cy="43894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Телевидение и интернет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ru-RU" sz="2800" dirty="0" err="1" smtClean="0">
                <a:solidFill>
                  <a:srgbClr val="660066"/>
                </a:solidFill>
              </a:rPr>
              <a:t>Шудон</a:t>
            </a:r>
            <a:r>
              <a:rPr lang="ru-RU" sz="2800" dirty="0" smtClean="0">
                <a:solidFill>
                  <a:srgbClr val="660066"/>
                </a:solidFill>
              </a:rPr>
              <a:t> корка</a:t>
            </a:r>
            <a:endParaRPr lang="ru-RU" sz="2800" dirty="0">
              <a:solidFill>
                <a:srgbClr val="660066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Содержимое 6" descr="http://mariuver.info/images/culture/udmurt/Shudon_korka.jpg"/>
          <p:cNvPicPr>
            <a:picLocks noGrp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852936"/>
            <a:ext cx="3816424" cy="32403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Содержимое 7" descr="http://im7-tub-ru.yandex.net/i?id=1985609-65-72&amp;n=21"/>
          <p:cNvPicPr>
            <a:picLocks noGrp="1"/>
          </p:cNvPicPr>
          <p:nvPr>
            <p:ph sz="quarter" idx="4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2132856"/>
            <a:ext cx="3456384" cy="29523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724128" y="1600200"/>
            <a:ext cx="3168352" cy="3733800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err="1" smtClean="0"/>
              <a:t>Развиваю-щие</a:t>
            </a:r>
            <a:r>
              <a:rPr lang="ru-RU" sz="3600" b="1" dirty="0" smtClean="0"/>
              <a:t> настольные игры</a:t>
            </a:r>
            <a:endParaRPr lang="ru-RU" sz="3600" b="1" dirty="0"/>
          </a:p>
        </p:txBody>
      </p:sp>
      <p:pic>
        <p:nvPicPr>
          <p:cNvPr id="7" name="Содержимое 6" descr="DSCF2592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611560" y="836712"/>
            <a:ext cx="4680520" cy="56477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Настольная познавательная игра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8" name="Содержимое 7" descr="DSCF2593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rcRect l="3803" t="6737" r="3953"/>
          <a:stretch>
            <a:fillRect/>
          </a:stretch>
        </p:blipFill>
        <p:spPr>
          <a:xfrm>
            <a:off x="539552" y="2060848"/>
            <a:ext cx="4219227" cy="31993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Содержимое 8" descr="DSCF2594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>
            <a:off x="5062112" y="1920875"/>
            <a:ext cx="3326312" cy="44338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660066"/>
                </a:solidFill>
              </a:rPr>
              <a:t>Игра - путешествие</a:t>
            </a:r>
            <a:endParaRPr lang="ru-RU" b="1" dirty="0">
              <a:solidFill>
                <a:srgbClr val="660066"/>
              </a:solidFill>
            </a:endParaRPr>
          </a:p>
        </p:txBody>
      </p:sp>
      <p:pic>
        <p:nvPicPr>
          <p:cNvPr id="5" name="Содержимое 4" descr="DSCF2596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1916832"/>
            <a:ext cx="4038600" cy="30289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Содержимое 5" descr="DSCF2598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283968" y="2564904"/>
            <a:ext cx="4608512" cy="34563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944216"/>
          </a:xfrm>
          <a:ln>
            <a:noFill/>
          </a:ln>
        </p:spPr>
        <p:txBody>
          <a:bodyPr>
            <a:normAutofit/>
          </a:bodyPr>
          <a:lstStyle/>
          <a:p>
            <a:pPr algn="ctr"/>
            <a:r>
              <a:rPr lang="ru-RU" sz="4400" b="1" dirty="0" err="1" smtClean="0">
                <a:ln w="18000">
                  <a:solidFill>
                    <a:srgbClr val="002060"/>
                  </a:solidFill>
                  <a:prstDash val="solid"/>
                  <a:miter lim="800000"/>
                </a:ln>
                <a:solidFill>
                  <a:schemeClr val="accent3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Кутэн</a:t>
            </a:r>
            <a:r>
              <a:rPr lang="ru-RU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3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  </a:t>
            </a:r>
            <a:r>
              <a:rPr lang="ru-RU" sz="4400" b="1" dirty="0" err="1" smtClean="0">
                <a:ln w="18000">
                  <a:solidFill>
                    <a:srgbClr val="002060"/>
                  </a:solidFill>
                  <a:prstDash val="solid"/>
                  <a:miter lim="800000"/>
                </a:ln>
                <a:solidFill>
                  <a:schemeClr val="accent3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шудон</a:t>
            </a:r>
            <a:r>
              <a:rPr lang="ru-RU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3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ru-RU" sz="4400" b="1" dirty="0" smtClean="0">
                <a:solidFill>
                  <a:srgbClr val="660066"/>
                </a:solidFill>
              </a:rPr>
              <a:t>(Игра с лаптем)</a:t>
            </a:r>
            <a:r>
              <a:rPr lang="ru-RU" sz="4400" b="1" dirty="0" smtClean="0">
                <a:solidFill>
                  <a:schemeClr val="tx1"/>
                </a:solidFill>
              </a:rPr>
              <a:t/>
            </a:r>
            <a:br>
              <a:rPr lang="ru-RU" sz="4400" b="1" dirty="0" smtClean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9" name="Содержимое 8" descr="DSCF2586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323528" y="2924944"/>
            <a:ext cx="4059238" cy="304442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Содержимое 10" descr="DSCF2584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>
            <a:off x="4139952" y="1628800"/>
            <a:ext cx="4704522" cy="35283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692696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 err="1" smtClean="0">
                <a:ln w="18000">
                  <a:solidFill>
                    <a:srgbClr val="002060"/>
                  </a:solidFill>
                  <a:prstDash val="solid"/>
                  <a:miter lim="800000"/>
                </a:ln>
                <a:solidFill>
                  <a:schemeClr val="accent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Зазег</a:t>
            </a:r>
            <a:r>
              <a:rPr lang="ru-RU" sz="4400" b="1" dirty="0" smtClean="0">
                <a:ln w="18000">
                  <a:solidFill>
                    <a:srgbClr val="002060"/>
                  </a:solidFill>
                  <a:prstDash val="solid"/>
                  <a:miter lim="800000"/>
                </a:ln>
                <a:solidFill>
                  <a:schemeClr val="accent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ru-RU" sz="4400" b="1" dirty="0" err="1" smtClean="0">
                <a:ln w="18000">
                  <a:solidFill>
                    <a:srgbClr val="002060"/>
                  </a:solidFill>
                  <a:prstDash val="solid"/>
                  <a:miter lim="800000"/>
                </a:ln>
                <a:solidFill>
                  <a:schemeClr val="accent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уя</a:t>
            </a:r>
            <a:r>
              <a:rPr lang="ru-RU" sz="4400" b="1" dirty="0" smtClean="0">
                <a:ln w="18000">
                  <a:solidFill>
                    <a:srgbClr val="002060"/>
                  </a:solidFill>
                  <a:prstDash val="solid"/>
                  <a:miter lim="800000"/>
                </a:ln>
                <a:solidFill>
                  <a:schemeClr val="accent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ru-RU" sz="4400" b="1" dirty="0" err="1" smtClean="0">
                <a:ln w="18000">
                  <a:solidFill>
                    <a:srgbClr val="002060"/>
                  </a:solidFill>
                  <a:prstDash val="solid"/>
                  <a:miter lim="800000"/>
                </a:ln>
                <a:solidFill>
                  <a:schemeClr val="accent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чож</a:t>
            </a:r>
            <a:r>
              <a:rPr lang="ru-RU" sz="4400" b="1" dirty="0" smtClean="0">
                <a:ln w="18000">
                  <a:solidFill>
                    <a:srgbClr val="002060"/>
                  </a:solidFill>
                  <a:prstDash val="solid"/>
                  <a:miter lim="800000"/>
                </a:ln>
                <a:solidFill>
                  <a:schemeClr val="accent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ru-RU" sz="4400" b="1" dirty="0" err="1" smtClean="0">
                <a:ln w="18000">
                  <a:solidFill>
                    <a:srgbClr val="002060"/>
                  </a:solidFill>
                  <a:prstDash val="solid"/>
                  <a:miter lim="800000"/>
                </a:ln>
                <a:solidFill>
                  <a:schemeClr val="accent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уя</a:t>
            </a:r>
            <a:r>
              <a:rPr lang="ru-RU" sz="4400" b="1" dirty="0" smtClean="0">
                <a:ln w="18000">
                  <a:solidFill>
                    <a:srgbClr val="002060"/>
                  </a:solidFill>
                  <a:prstDash val="solid"/>
                  <a:miter lim="800000"/>
                </a:ln>
                <a:solidFill>
                  <a:schemeClr val="accent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ru-RU" sz="4400" b="1" dirty="0" smtClean="0">
                <a:solidFill>
                  <a:srgbClr val="660066"/>
                </a:solidFill>
              </a:rPr>
              <a:t>(Гусь плавает…)</a:t>
            </a:r>
            <a:endParaRPr lang="ru-RU" sz="4400" b="1" dirty="0">
              <a:solidFill>
                <a:srgbClr val="660066"/>
              </a:solidFill>
            </a:endParaRPr>
          </a:p>
        </p:txBody>
      </p:sp>
      <p:pic>
        <p:nvPicPr>
          <p:cNvPr id="8" name="Содержимое 7" descr="DSCF258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2132856"/>
            <a:ext cx="4347270" cy="326045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Содержимое 5" descr="DSCF2583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4008" y="3284984"/>
            <a:ext cx="4038600" cy="30289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692696"/>
            <a:ext cx="8229600" cy="1080120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 err="1" smtClean="0">
                <a:ln w="18000">
                  <a:solidFill>
                    <a:srgbClr val="002060"/>
                  </a:solidFill>
                  <a:prstDash val="solid"/>
                  <a:miter lim="800000"/>
                </a:ln>
                <a:solidFill>
                  <a:schemeClr val="accent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Кочыш</a:t>
            </a:r>
            <a:r>
              <a:rPr lang="ru-RU" sz="4400" b="1" dirty="0" smtClean="0">
                <a:ln w="18000">
                  <a:solidFill>
                    <a:srgbClr val="002060"/>
                  </a:solidFill>
                  <a:prstDash val="solid"/>
                  <a:miter lim="800000"/>
                </a:ln>
                <a:solidFill>
                  <a:schemeClr val="accent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но </a:t>
            </a:r>
            <a:r>
              <a:rPr lang="ru-RU" sz="4400" b="1" dirty="0" err="1" smtClean="0">
                <a:ln w="18000">
                  <a:solidFill>
                    <a:srgbClr val="002060"/>
                  </a:solidFill>
                  <a:prstDash val="solid"/>
                  <a:miter lim="800000"/>
                </a:ln>
                <a:solidFill>
                  <a:schemeClr val="accent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шыр</a:t>
            </a:r>
            <a:r>
              <a:rPr lang="ru-RU" sz="4400" b="1" dirty="0" smtClean="0">
                <a:ln w="18000">
                  <a:solidFill>
                    <a:srgbClr val="002060"/>
                  </a:solidFill>
                  <a:prstDash val="solid"/>
                  <a:miter lim="800000"/>
                </a:ln>
                <a:solidFill>
                  <a:schemeClr val="accent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ru-RU" sz="4400" b="1" dirty="0" smtClean="0">
                <a:solidFill>
                  <a:srgbClr val="660066"/>
                </a:solidFill>
              </a:rPr>
              <a:t>(Кошки – мышки)</a:t>
            </a:r>
            <a:endParaRPr lang="ru-RU" sz="4400" b="1" dirty="0">
              <a:solidFill>
                <a:srgbClr val="660066"/>
              </a:solidFill>
            </a:endParaRPr>
          </a:p>
        </p:txBody>
      </p:sp>
      <p:pic>
        <p:nvPicPr>
          <p:cNvPr id="5" name="Содержимое 4" descr="DSCF2599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1844824"/>
            <a:ext cx="4308541" cy="32314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Содержимое 5" descr="DSCF2600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427984" y="2708920"/>
            <a:ext cx="4530592" cy="33979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96720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err="1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accent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Куинетиез</a:t>
            </a:r>
            <a:r>
              <a:rPr lang="ru-RU" sz="4000" b="1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accent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ru-RU" sz="4000" b="1" dirty="0" err="1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accent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мултэс</a:t>
            </a:r>
            <a:r>
              <a:rPr lang="ru-RU" sz="4000" b="1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accent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ru-RU" sz="4000" b="1" dirty="0" smtClean="0">
                <a:solidFill>
                  <a:srgbClr val="660066"/>
                </a:solidFill>
              </a:rPr>
              <a:t>(Третий лишний)</a:t>
            </a:r>
            <a:endParaRPr lang="ru-RU" sz="4000" b="1" dirty="0">
              <a:solidFill>
                <a:srgbClr val="660066"/>
              </a:solidFill>
            </a:endParaRPr>
          </a:p>
        </p:txBody>
      </p:sp>
      <p:pic>
        <p:nvPicPr>
          <p:cNvPr id="5" name="Содержимое 4" descr="DSCF2603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199" y="2623344"/>
            <a:ext cx="4434581" cy="33259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Содержимое 5" descr="DSCF2604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506144" y="1916832"/>
            <a:ext cx="4320480" cy="32403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59735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err="1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accent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Кышетэн</a:t>
            </a:r>
            <a:r>
              <a:rPr lang="ru-RU" sz="3600" b="1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accent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ru-RU" sz="3600" b="1" dirty="0" err="1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accent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шудон</a:t>
            </a:r>
            <a:r>
              <a:rPr lang="ru-RU" sz="3600" b="1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accent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ru-RU" sz="3600" b="1" dirty="0" smtClean="0">
                <a:solidFill>
                  <a:srgbClr val="660066"/>
                </a:solidFill>
              </a:rPr>
              <a:t>(Игра с платочком )</a:t>
            </a:r>
            <a:r>
              <a:rPr lang="ru-RU" sz="2700" b="1" dirty="0" smtClean="0">
                <a:solidFill>
                  <a:schemeClr val="bg1"/>
                </a:solidFill>
              </a:rPr>
              <a:t/>
            </a:r>
            <a:br>
              <a:rPr lang="ru-RU" sz="2700" b="1" dirty="0" smtClean="0">
                <a:solidFill>
                  <a:schemeClr val="bg1"/>
                </a:solidFill>
              </a:rPr>
            </a:br>
            <a:r>
              <a:rPr lang="ru-RU" sz="2700" b="1" dirty="0" smtClean="0">
                <a:solidFill>
                  <a:schemeClr val="tx1"/>
                </a:solidFill>
              </a:rPr>
              <a:t>Играющие встают в круг парами, друг за другом. Выбирают двух ведущих, одному из них дают платочек. По сигналу ведущий с платочком убегает, а второй ведущий догоняет его. Игра проходит за кругом. Ведущий с платочком может передать платочек любому играющему, стоящему в паре, и встать на его место. Таким образом, ведущий с платочком меняется. Ведущий, оставшийся без пары, догоняет ведущего с платочком.</a:t>
            </a:r>
            <a:br>
              <a:rPr lang="ru-RU" sz="2700" b="1" dirty="0" smtClean="0">
                <a:solidFill>
                  <a:schemeClr val="tx1"/>
                </a:solidFill>
              </a:rPr>
            </a:br>
            <a:r>
              <a:rPr lang="ru-RU" sz="2700" b="1" i="1" dirty="0" smtClean="0">
                <a:solidFill>
                  <a:schemeClr val="tx1"/>
                </a:solidFill>
              </a:rPr>
              <a:t>Правила игры</a:t>
            </a:r>
            <a:r>
              <a:rPr lang="ru-RU" sz="2700" b="1" dirty="0" smtClean="0">
                <a:solidFill>
                  <a:schemeClr val="tx1"/>
                </a:solidFill>
              </a:rPr>
              <a:t>. Играющий убегает только тогда, когда получит платочек. Когда ведущий с платочком пойман вторым ведущим, то второму ведущему дается платочек, а следующий ведущий выбирается из числа детей, стоящих парами. Игра начинается по сигналу.</a:t>
            </a:r>
            <a:r>
              <a:rPr lang="ru-RU" sz="4400" b="1" dirty="0" smtClean="0">
                <a:solidFill>
                  <a:schemeClr val="tx1"/>
                </a:solidFill>
              </a:rPr>
              <a:t/>
            </a:r>
            <a:br>
              <a:rPr lang="ru-RU" sz="4400" b="1" dirty="0" smtClean="0">
                <a:solidFill>
                  <a:schemeClr val="tx1"/>
                </a:solidFill>
              </a:rPr>
            </a:br>
            <a:endParaRPr lang="ru-RU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edg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6597352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err="1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accent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Тябыкен</a:t>
            </a:r>
            <a:r>
              <a:rPr lang="ru-RU" sz="3200" b="1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accent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ru-RU" sz="3200" b="1" dirty="0" err="1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accent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шудон</a:t>
            </a:r>
            <a:r>
              <a:rPr lang="ru-RU" sz="3200" b="1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accent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ru-RU" sz="3200" b="1" dirty="0" smtClean="0">
                <a:solidFill>
                  <a:srgbClr val="660066"/>
                </a:solidFill>
              </a:rPr>
              <a:t>(Догонялки)</a:t>
            </a:r>
            <a:r>
              <a:rPr lang="ru-RU" sz="3200" b="1" dirty="0" smtClean="0">
                <a:solidFill>
                  <a:schemeClr val="bg1"/>
                </a:solidFill>
              </a:rPr>
              <a:t/>
            </a:r>
            <a:br>
              <a:rPr lang="ru-RU" sz="3200" b="1" dirty="0" smtClean="0">
                <a:solidFill>
                  <a:schemeClr val="bg1"/>
                </a:solidFill>
              </a:rPr>
            </a:br>
            <a:r>
              <a:rPr lang="ru-RU" sz="3200" b="1" dirty="0" smtClean="0">
                <a:solidFill>
                  <a:schemeClr val="tx1"/>
                </a:solidFill>
              </a:rPr>
              <a:t>Играющие стоят в кругу. Один из них произносит считалку:</a:t>
            </a:r>
            <a:br>
              <a:rPr lang="ru-RU" sz="3200" b="1" dirty="0" smtClean="0">
                <a:solidFill>
                  <a:schemeClr val="tx1"/>
                </a:solidFill>
              </a:rPr>
            </a:br>
            <a:r>
              <a:rPr lang="ru-RU" sz="3200" b="1" dirty="0" smtClean="0">
                <a:solidFill>
                  <a:schemeClr val="tx1"/>
                </a:solidFill>
              </a:rPr>
              <a:t>Пять бород, шесть бород,</a:t>
            </a:r>
            <a:br>
              <a:rPr lang="ru-RU" sz="3200" b="1" dirty="0" smtClean="0">
                <a:solidFill>
                  <a:schemeClr val="tx1"/>
                </a:solidFill>
              </a:rPr>
            </a:br>
            <a:r>
              <a:rPr lang="ru-RU" sz="3200" b="1" dirty="0" smtClean="0">
                <a:solidFill>
                  <a:schemeClr val="tx1"/>
                </a:solidFill>
              </a:rPr>
              <a:t>Седьмой - дед с бородой.</a:t>
            </a:r>
            <a:br>
              <a:rPr lang="ru-RU" sz="3200" b="1" dirty="0" smtClean="0">
                <a:solidFill>
                  <a:schemeClr val="tx1"/>
                </a:solidFill>
              </a:rPr>
            </a:br>
            <a:r>
              <a:rPr lang="ru-RU" sz="3200" b="1" dirty="0" smtClean="0">
                <a:solidFill>
                  <a:schemeClr val="tx1"/>
                </a:solidFill>
              </a:rPr>
              <a:t>Тот, кто выходит, догоняет игроков, которые разбегаются в разные стороны. Коснувшись рукой одного из игроков, ловишка говорит слово «тябык». Пойманный выходит из игры.</a:t>
            </a:r>
            <a:br>
              <a:rPr lang="ru-RU" sz="3200" b="1" dirty="0" smtClean="0">
                <a:solidFill>
                  <a:schemeClr val="tx1"/>
                </a:solidFill>
              </a:rPr>
            </a:br>
            <a:r>
              <a:rPr lang="ru-RU" sz="3200" b="1" i="1" dirty="0" smtClean="0">
                <a:solidFill>
                  <a:schemeClr val="tx1"/>
                </a:solidFill>
              </a:rPr>
              <a:t>Правила игры</a:t>
            </a:r>
            <a:r>
              <a:rPr lang="ru-RU" sz="3200" b="1" dirty="0" smtClean="0">
                <a:solidFill>
                  <a:schemeClr val="tx1"/>
                </a:solidFill>
              </a:rPr>
              <a:t>: Когда осалены три-четыре игрока, все снова собираются в круг и считалкой выбирают нового водящего.</a:t>
            </a:r>
            <a:br>
              <a:rPr lang="ru-RU" sz="3200" b="1" dirty="0" smtClean="0">
                <a:solidFill>
                  <a:schemeClr val="tx1"/>
                </a:solidFill>
              </a:rPr>
            </a:br>
            <a:endParaRPr lang="ru-RU" sz="32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fade thruBlk="1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516960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err="1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accent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Byмурт</a:t>
            </a:r>
            <a:r>
              <a:rPr lang="ru-RU" sz="2800" b="1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accent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ru-RU" sz="2800" b="1" dirty="0" smtClean="0">
                <a:solidFill>
                  <a:srgbClr val="660066"/>
                </a:solidFill>
              </a:rPr>
              <a:t>(Водяной)</a:t>
            </a:r>
            <a:r>
              <a:rPr lang="ru-RU" sz="2800" dirty="0" smtClean="0">
                <a:solidFill>
                  <a:schemeClr val="bg1"/>
                </a:solidFill>
              </a:rPr>
              <a:t/>
            </a:r>
            <a:br>
              <a:rPr lang="ru-RU" sz="2800" dirty="0" smtClean="0">
                <a:solidFill>
                  <a:schemeClr val="bg1"/>
                </a:solidFill>
              </a:rPr>
            </a:br>
            <a:r>
              <a:rPr lang="ru-RU" sz="2800" b="1" dirty="0" smtClean="0">
                <a:solidFill>
                  <a:schemeClr val="tx1"/>
                </a:solidFill>
              </a:rPr>
              <a:t>Очерчивают круг - это пруд или озеро, река. Выбирается ведущий - водяной. Играющие бегают вокруг озера и повторяют слова: «Водяного нет, а людей-то много». Водяной бегает по кругу (озеру) и ловит играющих, которые подходят близко к берегу (линии круга). Пойманные остаются в кругу. Игра продолжается до тех пор, пока не будет поймано большинство игроков.</a:t>
            </a:r>
            <a:br>
              <a:rPr lang="ru-RU" sz="2800" b="1" dirty="0" smtClean="0">
                <a:solidFill>
                  <a:schemeClr val="tx1"/>
                </a:solidFill>
              </a:rPr>
            </a:br>
            <a:r>
              <a:rPr lang="ru-RU" sz="2800" b="1" i="1" dirty="0" smtClean="0">
                <a:solidFill>
                  <a:schemeClr val="tx1"/>
                </a:solidFill>
              </a:rPr>
              <a:t>Правила игры</a:t>
            </a:r>
            <a:r>
              <a:rPr lang="ru-RU" sz="2800" b="1" dirty="0" smtClean="0">
                <a:solidFill>
                  <a:schemeClr val="tx1"/>
                </a:solidFill>
              </a:rPr>
              <a:t>: Водяной ловит, не выходя за линию круга. Ловишками становятся и те, кого поймали. Они помогают водяному.</a:t>
            </a:r>
            <a:br>
              <a:rPr lang="ru-RU" sz="2800" b="1" dirty="0" smtClean="0">
                <a:solidFill>
                  <a:schemeClr val="tx1"/>
                </a:solidFill>
              </a:rPr>
            </a:br>
            <a:r>
              <a:rPr lang="ru-RU" sz="2800" b="1" dirty="0" smtClean="0">
                <a:solidFill>
                  <a:schemeClr val="tx1"/>
                </a:solidFill>
              </a:rPr>
              <a:t> </a:t>
            </a:r>
            <a:br>
              <a:rPr lang="ru-RU" sz="2800" b="1" dirty="0" smtClean="0">
                <a:solidFill>
                  <a:schemeClr val="tx1"/>
                </a:solidFill>
              </a:rPr>
            </a:br>
            <a:endParaRPr lang="ru-RU" sz="2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51696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  <a:latin typeface="Bookman Old Style" pitchFamily="18" charset="0"/>
              </a:rPr>
              <a:t>Итак, </a:t>
            </a:r>
            <a:r>
              <a:rPr lang="ru-RU" sz="4000" b="1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accent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ookman Old Style" pitchFamily="18" charset="0"/>
              </a:rPr>
              <a:t>народные игры </a:t>
            </a:r>
            <a:r>
              <a:rPr lang="ru-RU" sz="4000" b="1" dirty="0" smtClean="0">
                <a:solidFill>
                  <a:schemeClr val="tx1"/>
                </a:solidFill>
                <a:latin typeface="Bookman Old Style" pitchFamily="18" charset="0"/>
              </a:rPr>
              <a:t>в комплексе с другими воспитательными средствами представляют собой основу начального этапа формирования гармонически развитой личности, сочетающей в себе духовное богатство, моральную чистоту и физическое совершенство.</a:t>
            </a:r>
            <a:br>
              <a:rPr lang="ru-RU" sz="4000" b="1" dirty="0" smtClean="0">
                <a:solidFill>
                  <a:schemeClr val="tx1"/>
                </a:solidFill>
                <a:latin typeface="Bookman Old Style" pitchFamily="18" charset="0"/>
              </a:rPr>
            </a:br>
            <a:endParaRPr lang="ru-RU" sz="4000" b="1" dirty="0">
              <a:solidFill>
                <a:schemeClr val="tx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156920"/>
          </a:xfrm>
        </p:spPr>
        <p:txBody>
          <a:bodyPr>
            <a:noAutofit/>
          </a:bodyPr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Играйте с детьми в </a:t>
            </a:r>
            <a:r>
              <a:rPr lang="ru-RU" sz="5400" b="1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народные игры</a:t>
            </a:r>
            <a:r>
              <a:rPr lang="ru-RU" sz="5400" b="1" dirty="0" smtClean="0">
                <a:solidFill>
                  <a:srgbClr val="FF0000"/>
                </a:solidFill>
              </a:rPr>
              <a:t>,</a:t>
            </a:r>
            <a:r>
              <a:rPr lang="ru-RU" sz="5400" b="1" dirty="0" smtClean="0"/>
              <a:t> </a:t>
            </a:r>
            <a:r>
              <a:rPr lang="ru-RU" sz="5400" b="1" dirty="0" smtClean="0">
                <a:solidFill>
                  <a:srgbClr val="FF0000"/>
                </a:solidFill>
              </a:rPr>
              <a:t>прививайте любовь к родному краю, к своему городу, селу, к своим традициям и обычаям!</a:t>
            </a:r>
            <a:r>
              <a:rPr lang="ru-RU" sz="5400" b="1" dirty="0" smtClean="0"/>
              <a:t/>
            </a:r>
            <a:br>
              <a:rPr lang="ru-RU" sz="5400" b="1" dirty="0" smtClean="0"/>
            </a:br>
            <a:endParaRPr lang="ru-RU" sz="5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4885152"/>
          </a:xfrm>
          <a:ln>
            <a:noFill/>
          </a:ln>
        </p:spPr>
        <p:txBody>
          <a:bodyPr>
            <a:normAutofit/>
          </a:bodyPr>
          <a:lstStyle/>
          <a:p>
            <a:pPr algn="ctr"/>
            <a:r>
              <a:rPr lang="ru-RU" sz="5400" b="1" dirty="0" smtClean="0">
                <a:ln w="18000">
                  <a:solidFill>
                    <a:srgbClr val="002060"/>
                  </a:solidFill>
                  <a:prstDash val="solid"/>
                  <a:miter lim="800000"/>
                </a:ln>
                <a:solidFill>
                  <a:srgbClr val="FF006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Спасибо за внимание!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>
              <a:ln w="18000">
                <a:solidFill>
                  <a:srgbClr val="002060"/>
                </a:solidFill>
                <a:prstDash val="solid"/>
                <a:miter lim="800000"/>
              </a:ln>
              <a:solidFill>
                <a:srgbClr val="FF0066"/>
              </a:solidFill>
            </a:endParaRPr>
          </a:p>
        </p:txBody>
      </p:sp>
    </p:spTree>
  </p:cSld>
  <p:clrMapOvr>
    <a:masterClrMapping/>
  </p:clrMapOvr>
  <p:transition>
    <p:dissolve/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449</TotalTime>
  <Words>207</Words>
  <Application>Microsoft Office PowerPoint</Application>
  <PresentationFormat>Экран (4:3)</PresentationFormat>
  <Paragraphs>30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Поток</vt:lpstr>
      <vt:lpstr>Слайд 1</vt:lpstr>
      <vt:lpstr>   « Игра имеет важное значение в жизни ребёнка, имеет то же значение, какое у взрослого имеет деятельность, работа, служба. Каков ребёнок в игре, таким во многом он будет в работе, когда вырастет. Поэтому воспитание будущего деятеля происходит прежде всего в игре…»                                            А.С.Макаренко </vt:lpstr>
      <vt:lpstr>Народные игры удмуртов отличаются своим разнообразием и привязанностью к историческому развитию удмуртского народа. </vt:lpstr>
      <vt:lpstr>Слайд 4</vt:lpstr>
      <vt:lpstr>Слайд 5</vt:lpstr>
      <vt:lpstr>Слайд 6</vt:lpstr>
      <vt:lpstr>Слайд 7</vt:lpstr>
      <vt:lpstr>Книги  с описанием игр</vt:lpstr>
      <vt:lpstr>Удмуртская литература</vt:lpstr>
      <vt:lpstr>Телевидение и интернет</vt:lpstr>
      <vt:lpstr>Слайд 11</vt:lpstr>
      <vt:lpstr>Настольная познавательная игра</vt:lpstr>
      <vt:lpstr>Игра - путешествие</vt:lpstr>
      <vt:lpstr>Кутэн  шудон (Игра с лаптем) </vt:lpstr>
      <vt:lpstr>Зазег уя, чож уя (Гусь плавает…)</vt:lpstr>
      <vt:lpstr>Кочыш но шыр (Кошки – мышки)</vt:lpstr>
      <vt:lpstr>Куинетиез мултэс (Третий лишний)</vt:lpstr>
      <vt:lpstr>Кышетэн шудон (Игра с платочком ) Играющие встают в круг парами, друг за другом. Выбирают двух ведущих, одному из них дают платочек. По сигналу ведущий с платочком убегает, а второй ведущий догоняет его. Игра проходит за кругом. Ведущий с платочком может передать платочек любому играющему, стоящему в паре, и встать на его место. Таким образом, ведущий с платочком меняется. Ведущий, оставшийся без пары, догоняет ведущего с платочком. Правила игры. Играющий убегает только тогда, когда получит платочек. Когда ведущий с платочком пойман вторым ведущим, то второму ведущему дается платочек, а следующий ведущий выбирается из числа детей, стоящих парами. Игра начинается по сигналу. </vt:lpstr>
      <vt:lpstr>Тябыкен шудон (Догонялки) Играющие стоят в кругу. Один из них произносит считалку: Пять бород, шесть бород, Седьмой - дед с бородой. Тот, кто выходит, догоняет игроков, которые разбегаются в разные стороны. Коснувшись рукой одного из игроков, ловишка говорит слово «тябык». Пойманный выходит из игры. Правила игры: Когда осалены три-четыре игрока, все снова собираются в круг и считалкой выбирают нового водящего. </vt:lpstr>
      <vt:lpstr>Byмурт (Водяной) Очерчивают круг - это пруд или озеро, река. Выбирается ведущий - водяной. Играющие бегают вокруг озера и повторяют слова: «Водяного нет, а людей-то много». Водяной бегает по кругу (озеру) и ловит играющих, которые подходят близко к берегу (линии круга). Пойманные остаются в кругу. Игра продолжается до тех пор, пока не будет поймано большинство игроков. Правила игры: Водяной ловит, не выходя за линию круга. Ловишками становятся и те, кого поймали. Они помогают водяному.   </vt:lpstr>
      <vt:lpstr>Итак, народные игры в комплексе с другими воспитательными средствами представляют собой основу начального этапа формирования гармонически развитой личности, сочетающей в себе духовное богатство, моральную чистоту и физическое совершенство. </vt:lpstr>
      <vt:lpstr>Играйте с детьми в народные игры, прививайте любовь к родному краю, к своему городу, селу, к своим традициям и обычаям! </vt:lpstr>
      <vt:lpstr>Спасибо за внимание!  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Виктор</dc:creator>
  <cp:lastModifiedBy>Slava</cp:lastModifiedBy>
  <cp:revision>34</cp:revision>
  <dcterms:created xsi:type="dcterms:W3CDTF">2013-04-21T04:26:26Z</dcterms:created>
  <dcterms:modified xsi:type="dcterms:W3CDTF">2025-10-08T16:22:07Z</dcterms:modified>
</cp:coreProperties>
</file>