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60" r:id="rId2"/>
    <p:sldId id="257" r:id="rId3"/>
    <p:sldId id="256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72" r:id="rId12"/>
    <p:sldId id="268" r:id="rId13"/>
    <p:sldId id="269" r:id="rId14"/>
    <p:sldId id="267" r:id="rId15"/>
    <p:sldId id="271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492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8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231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356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864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344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081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401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882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8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27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01F20-7B22-4B7B-AD09-FF97ABD58B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DC2B7-352C-4000-B73C-2EB27D2B4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099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2023-11-21%20Sbor%20rezul'tatov%20eksperimenta%20s%20monetoi.xlsx" TargetMode="Externa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8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85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6539" y="342497"/>
            <a:ext cx="9792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Алгоритм нахождения вероятности случайного события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096" y="1669312"/>
            <a:ext cx="11702904" cy="469915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9144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Определить </a:t>
            </a:r>
            <a:r>
              <a:rPr lang="ru-RU" sz="2800" b="1" dirty="0">
                <a:latin typeface="Segoe Script" panose="030B0504020000000003" pitchFamily="66" charset="0"/>
                <a:cs typeface="Times New Roman" pitchFamily="18" charset="0"/>
              </a:rPr>
              <a:t>число </a:t>
            </a:r>
            <a:r>
              <a:rPr lang="en-US" sz="2800" b="1" i="1" dirty="0">
                <a:latin typeface="Segoe Script" panose="030B0504020000000003" pitchFamily="66" charset="0"/>
                <a:cs typeface="Times New Roman" pitchFamily="18" charset="0"/>
              </a:rPr>
              <a:t>N</a:t>
            </a:r>
            <a:r>
              <a:rPr lang="ru-RU" sz="2800" b="1" dirty="0">
                <a:latin typeface="Segoe Script" panose="030B0504020000000003" pitchFamily="66" charset="0"/>
                <a:cs typeface="Times New Roman" pitchFamily="18" charset="0"/>
              </a:rPr>
              <a:t> всех возможных исходов данного </a:t>
            </a: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	испытания.</a:t>
            </a:r>
          </a:p>
          <a:p>
            <a:pPr lvl="2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Найти </a:t>
            </a:r>
            <a:r>
              <a:rPr lang="ru-RU" sz="2800" b="1" dirty="0">
                <a:latin typeface="Segoe Script" panose="030B0504020000000003" pitchFamily="66" charset="0"/>
                <a:cs typeface="Times New Roman" pitchFamily="18" charset="0"/>
              </a:rPr>
              <a:t>количество </a:t>
            </a:r>
            <a:r>
              <a:rPr lang="en-US" sz="2800" b="1" i="1" dirty="0">
                <a:latin typeface="Segoe Script" panose="030B0504020000000003" pitchFamily="66" charset="0"/>
                <a:cs typeface="Times New Roman" pitchFamily="18" charset="0"/>
              </a:rPr>
              <a:t>N</a:t>
            </a:r>
            <a:r>
              <a:rPr lang="ru-RU" sz="2800" b="1" i="1" dirty="0">
                <a:latin typeface="Segoe Script" panose="030B0504020000000003" pitchFamily="66" charset="0"/>
                <a:cs typeface="Times New Roman" pitchFamily="18" charset="0"/>
              </a:rPr>
              <a:t>(</a:t>
            </a:r>
            <a:r>
              <a:rPr lang="en-US" sz="2800" b="1" i="1" dirty="0">
                <a:latin typeface="Segoe Script" panose="030B0504020000000003" pitchFamily="66" charset="0"/>
                <a:cs typeface="Times New Roman" pitchFamily="18" charset="0"/>
              </a:rPr>
              <a:t>A</a:t>
            </a:r>
            <a:r>
              <a:rPr lang="ru-RU" sz="2800" b="1" i="1" dirty="0">
                <a:latin typeface="Segoe Script" panose="030B0504020000000003" pitchFamily="66" charset="0"/>
                <a:cs typeface="Times New Roman" pitchFamily="18" charset="0"/>
              </a:rPr>
              <a:t>) </a:t>
            </a:r>
            <a:r>
              <a:rPr lang="ru-RU" sz="2800" b="1" dirty="0">
                <a:latin typeface="Segoe Script" panose="030B0504020000000003" pitchFamily="66" charset="0"/>
                <a:cs typeface="Times New Roman" pitchFamily="18" charset="0"/>
              </a:rPr>
              <a:t>тех исходов, в которых </a:t>
            </a: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  	наступает </a:t>
            </a:r>
            <a:r>
              <a:rPr lang="ru-RU" sz="2800" b="1" dirty="0">
                <a:latin typeface="Segoe Script" panose="030B0504020000000003" pitchFamily="66" charset="0"/>
                <a:cs typeface="Times New Roman" pitchFamily="18" charset="0"/>
              </a:rPr>
              <a:t>событие </a:t>
            </a:r>
            <a:r>
              <a:rPr lang="ru-RU" sz="2800" b="1" i="1" dirty="0">
                <a:latin typeface="Segoe Script" panose="030B0504020000000003" pitchFamily="66" charset="0"/>
                <a:cs typeface="Times New Roman" pitchFamily="18" charset="0"/>
              </a:rPr>
              <a:t>А </a:t>
            </a:r>
            <a:r>
              <a:rPr lang="ru-RU" sz="2800" b="1" dirty="0">
                <a:latin typeface="Segoe Script" panose="030B0504020000000003" pitchFamily="66" charset="0"/>
                <a:cs typeface="Times New Roman" pitchFamily="18" charset="0"/>
              </a:rPr>
              <a:t>.</a:t>
            </a:r>
          </a:p>
          <a:p>
            <a:pPr marL="914400" lvl="1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Вычислить </a:t>
            </a:r>
            <a:r>
              <a:rPr lang="ru-RU" sz="2800" b="1" dirty="0">
                <a:latin typeface="Segoe Script" panose="030B0504020000000003" pitchFamily="66" charset="0"/>
                <a:cs typeface="Times New Roman" pitchFamily="18" charset="0"/>
              </a:rPr>
              <a:t>частное, которое будет равно  </a:t>
            </a:r>
            <a:r>
              <a:rPr lang="en-US" sz="2800" b="1" dirty="0">
                <a:latin typeface="Segoe Script" panose="030B0504020000000003" pitchFamily="66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	вероятности   </a:t>
            </a:r>
            <a:r>
              <a:rPr lang="ru-RU" sz="2800" b="1" dirty="0">
                <a:latin typeface="Segoe Script" panose="030B0504020000000003" pitchFamily="66" charset="0"/>
                <a:cs typeface="Times New Roman" pitchFamily="18" charset="0"/>
              </a:rPr>
              <a:t>события </a:t>
            </a:r>
            <a:r>
              <a:rPr lang="ru-RU" sz="2800" b="1" i="1" dirty="0">
                <a:latin typeface="Segoe Script" panose="030B0504020000000003" pitchFamily="66" charset="0"/>
                <a:cs typeface="Times New Roman" pitchFamily="18" charset="0"/>
              </a:rPr>
              <a:t>А</a:t>
            </a:r>
            <a:r>
              <a:rPr lang="ru-RU" sz="2800" b="1" dirty="0">
                <a:latin typeface="Segoe Script" panose="030B0504020000000003" pitchFamily="66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52" l="0" r="100000">
                        <a14:foregroundMark x1="21111" y1="22370" x2="21111" y2="22370"/>
                        <a14:foregroundMark x1="8000" y1="31407" x2="8000" y2="31407"/>
                        <a14:foregroundMark x1="36000" y1="47556" x2="36000" y2="47556"/>
                        <a14:foregroundMark x1="75556" y1="48444" x2="75556" y2="48444"/>
                        <a14:backgroundMark x1="34222" y1="47556" x2="34222" y2="47556"/>
                        <a14:backgroundMark x1="24111" y1="18519" x2="24111" y2="18519"/>
                        <a14:backgroundMark x1="8333" y1="29481" x2="8333" y2="29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023" y="4018891"/>
            <a:ext cx="4398335" cy="329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29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429" y="818244"/>
            <a:ext cx="11455960" cy="58785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/>
              <a:t>	</a:t>
            </a:r>
            <a:r>
              <a:rPr lang="ru-RU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1. У </a:t>
            </a:r>
            <a:r>
              <a:rPr lang="ru-RU" sz="2800" i="1" dirty="0">
                <a:latin typeface="Calibri" panose="020F0502020204030204" pitchFamily="34" charset="0"/>
                <a:cs typeface="Calibri" panose="020F0502020204030204" pitchFamily="34" charset="0"/>
              </a:rPr>
              <a:t>бабушки 20 чашек: 5 с красными цветами, остальные с синими. </a:t>
            </a:r>
            <a:r>
              <a:rPr lang="ru-RU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Бабушка  наливает </a:t>
            </a:r>
            <a:r>
              <a:rPr lang="ru-RU" sz="2800" i="1" dirty="0">
                <a:latin typeface="Calibri" panose="020F0502020204030204" pitchFamily="34" charset="0"/>
                <a:cs typeface="Calibri" panose="020F0502020204030204" pitchFamily="34" charset="0"/>
              </a:rPr>
              <a:t>чай в случайно выбранную чашку. </a:t>
            </a:r>
            <a:r>
              <a:rPr lang="ru-RU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</a:t>
            </a:r>
          </a:p>
          <a:p>
            <a:r>
              <a:rPr lang="ru-RU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Найдите </a:t>
            </a:r>
            <a:r>
              <a:rPr lang="ru-RU" sz="2800" i="1" dirty="0">
                <a:latin typeface="Calibri" panose="020F0502020204030204" pitchFamily="34" charset="0"/>
                <a:cs typeface="Calibri" panose="020F0502020204030204" pitchFamily="34" charset="0"/>
              </a:rPr>
              <a:t>вероятность того, что это будет чашка с </a:t>
            </a:r>
            <a:r>
              <a:rPr lang="ru-RU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синими </a:t>
            </a:r>
            <a:r>
              <a:rPr lang="ru-RU" sz="2800" i="1" dirty="0">
                <a:latin typeface="Calibri" panose="020F0502020204030204" pitchFamily="34" charset="0"/>
                <a:cs typeface="Calibri" panose="020F0502020204030204" pitchFamily="34" charset="0"/>
              </a:rPr>
              <a:t>цветами</a:t>
            </a:r>
            <a:r>
              <a:rPr lang="ru-RU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ru-RU" sz="2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8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	2. </a:t>
            </a:r>
            <a:r>
              <a:rPr lang="ru-RU" sz="2800" i="1" dirty="0">
                <a:latin typeface="Calibri" panose="020F0502020204030204" pitchFamily="34" charset="0"/>
                <a:cs typeface="Calibri" panose="020F0502020204030204" pitchFamily="34" charset="0"/>
              </a:rPr>
              <a:t>В коробке лежат одинаковые по виду конфеты с разными начинками: 7 с вишней,4 с миндалем, 3 с фундуком. Наугад выбирают одну конфету. Какова вероятность того, что она будет с ореховой начинкой</a:t>
            </a:r>
            <a:r>
              <a:rPr lang="ru-RU" sz="28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1452" y="0"/>
            <a:ext cx="6985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Пример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91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0132" y="0"/>
            <a:ext cx="45961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Работа в группах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740390"/>
              </p:ext>
            </p:extLst>
          </p:nvPr>
        </p:nvGraphicFramePr>
        <p:xfrm>
          <a:off x="1934197" y="645751"/>
          <a:ext cx="8128000" cy="701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347634269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30410871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2529529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618998286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125265504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256658304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69696612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36739506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50135360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481016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т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а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т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и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т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и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к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а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7588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61238" y="1495134"/>
            <a:ext cx="10834576" cy="52629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1: </a:t>
            </a:r>
            <a:r>
              <a:rPr lang="ru-RU" sz="2800" dirty="0" smtClean="0">
                <a:latin typeface="Comic Sans MS" panose="030F0702030302020204" pitchFamily="66" charset="0"/>
              </a:rPr>
              <a:t>Определить вероятность того, что наугад взятая 	карточка будет с буквой С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2: </a:t>
            </a:r>
            <a:r>
              <a:rPr lang="ru-RU" sz="2800" dirty="0" smtClean="0">
                <a:latin typeface="Comic Sans MS" panose="030F0702030302020204" pitchFamily="66" charset="0"/>
              </a:rPr>
              <a:t>Определить вероятность того, что наугад взятая 	карточка будет с буквой Т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3: </a:t>
            </a:r>
            <a:r>
              <a:rPr lang="ru-RU" sz="2800" dirty="0" smtClean="0">
                <a:latin typeface="Comic Sans MS" panose="030F0702030302020204" pitchFamily="66" charset="0"/>
              </a:rPr>
              <a:t>Определить вероятность того, что наугад взятая 	карточка будет с буквой А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4: </a:t>
            </a:r>
            <a:r>
              <a:rPr lang="ru-RU" sz="2800" dirty="0" smtClean="0">
                <a:latin typeface="Comic Sans MS" panose="030F0702030302020204" pitchFamily="66" charset="0"/>
              </a:rPr>
              <a:t>Определить вероятность того, что наугад взятая 	карточка будет с буквой И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5: </a:t>
            </a:r>
            <a:r>
              <a:rPr lang="ru-RU" sz="2800" dirty="0" smtClean="0">
                <a:latin typeface="Comic Sans MS" panose="030F0702030302020204" pitchFamily="66" charset="0"/>
              </a:rPr>
              <a:t>Определить вероятность того, что наугад взятая 	карточка будет с буквой К</a:t>
            </a: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6: </a:t>
            </a:r>
            <a:r>
              <a:rPr lang="ru-RU" sz="2800" dirty="0" smtClean="0">
                <a:latin typeface="Comic Sans MS" panose="030F0702030302020204" pitchFamily="66" charset="0"/>
              </a:rPr>
              <a:t>Чему равна общая вероятность этих пяти 	элементарных событий?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28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0132" y="0"/>
            <a:ext cx="45961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Работа в группах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34197" y="783462"/>
          <a:ext cx="8128000" cy="7010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347634269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30410871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25295291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618998286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125265504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256658304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69696612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036739506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50135360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481016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т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а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т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и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т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и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к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а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7588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61238" y="1495134"/>
            <a:ext cx="10834576" cy="52629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1: </a:t>
            </a:r>
          </a:p>
          <a:p>
            <a:endParaRPr lang="ru-RU" sz="2800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2: </a:t>
            </a:r>
          </a:p>
          <a:p>
            <a:endParaRPr lang="ru-RU" sz="2800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3: </a:t>
            </a:r>
          </a:p>
          <a:p>
            <a:endParaRPr lang="ru-RU" sz="2800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4: </a:t>
            </a:r>
          </a:p>
          <a:p>
            <a:endParaRPr lang="ru-RU" sz="2800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5: </a:t>
            </a:r>
          </a:p>
          <a:p>
            <a:endParaRPr lang="ru-RU" sz="2800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2800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Группа 6:</a:t>
            </a:r>
          </a:p>
          <a:p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15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9096" y="350875"/>
            <a:ext cx="11702904" cy="469915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1) Вероятность </a:t>
            </a: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cs typeface="Times New Roman" pitchFamily="18" charset="0"/>
              </a:rPr>
              <a:t>случайного</a:t>
            </a: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 события  А заключена в пределах от  </a:t>
            </a: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cs typeface="Times New Roman" pitchFamily="18" charset="0"/>
              </a:rPr>
              <a:t>0 </a:t>
            </a: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cs typeface="Times New Roman" pitchFamily="18" charset="0"/>
                <a:sym typeface="Symbol"/>
              </a:rPr>
              <a:t> Р(А)  1.</a:t>
            </a: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</a:b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      2)Вероятность </a:t>
            </a: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cs typeface="Times New Roman" pitchFamily="18" charset="0"/>
              </a:rPr>
              <a:t>невозможного </a:t>
            </a: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события равна </a:t>
            </a: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cs typeface="Times New Roman" pitchFamily="18" charset="0"/>
              </a:rPr>
              <a:t>0.</a:t>
            </a: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3)Вероятность </a:t>
            </a: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cs typeface="Times New Roman" pitchFamily="18" charset="0"/>
              </a:rPr>
              <a:t>достоверного </a:t>
            </a: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события равна </a:t>
            </a: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cs typeface="Times New Roman" pitchFamily="18" charset="0"/>
              </a:rPr>
              <a:t>1.</a:t>
            </a: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</a:rPr>
              <a:t>4) </a:t>
            </a: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  <a:sym typeface="Symbol"/>
              </a:rPr>
              <a:t>Вероятность события, </a:t>
            </a: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cs typeface="Times New Roman" pitchFamily="18" charset="0"/>
                <a:sym typeface="Symbol"/>
              </a:rPr>
              <a:t>противоположного </a:t>
            </a:r>
            <a:r>
              <a:rPr lang="ru-RU" sz="2800" b="1" dirty="0" smtClean="0">
                <a:latin typeface="Segoe Script" panose="030B0504020000000003" pitchFamily="66" charset="0"/>
                <a:cs typeface="Times New Roman" pitchFamily="18" charset="0"/>
                <a:sym typeface="Symbol"/>
              </a:rPr>
              <a:t>событию А равна </a:t>
            </a:r>
            <a:r>
              <a:rPr lang="ru-RU" sz="2800" b="1" dirty="0" smtClean="0">
                <a:solidFill>
                  <a:srgbClr val="FF0000"/>
                </a:solidFill>
                <a:latin typeface="Segoe Script" panose="030B0504020000000003" pitchFamily="66" charset="0"/>
                <a:cs typeface="Times New Roman" pitchFamily="18" charset="0"/>
                <a:sym typeface="Symbol"/>
              </a:rPr>
              <a:t>1- Р(А).</a:t>
            </a:r>
          </a:p>
          <a:p>
            <a:pPr marL="342900" indent="-342900">
              <a:buAutoNum type="arabicPeriod"/>
              <a:defRPr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52" l="0" r="100000">
                        <a14:foregroundMark x1="21111" y1="22370" x2="21111" y2="22370"/>
                        <a14:foregroundMark x1="8000" y1="31407" x2="8000" y2="31407"/>
                        <a14:foregroundMark x1="36000" y1="47556" x2="36000" y2="47556"/>
                        <a14:foregroundMark x1="75556" y1="48444" x2="75556" y2="48444"/>
                        <a14:backgroundMark x1="34222" y1="47556" x2="34222" y2="47556"/>
                        <a14:backgroundMark x1="24111" y1="18519" x2="24111" y2="18519"/>
                        <a14:backgroundMark x1="8333" y1="29481" x2="8333" y2="29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335" y="3901933"/>
            <a:ext cx="4398335" cy="329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2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1722" y="320820"/>
            <a:ext cx="11571890" cy="681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 формы:</a:t>
            </a: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Выберите фразеологизм, наиболее точно характеризующий вашу работу на уроке:</a:t>
            </a:r>
          </a:p>
          <a:p>
            <a:pPr marL="2171700" lvl="4" indent="-342900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Шевелить мозгами</a:t>
            </a:r>
          </a:p>
          <a:p>
            <a:pPr marL="2171700" lvl="4" indent="-342900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Краем уха</a:t>
            </a:r>
          </a:p>
          <a:p>
            <a:pPr marL="2171700" lvl="4" indent="-342900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Хлопать ушами</a:t>
            </a: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 урока меня заинтересовал, и я с удовольствием выполню домашнее задание, чтобы закрепить полученные знания.</a:t>
            </a:r>
          </a:p>
          <a:p>
            <a:pPr marL="2057400" lvl="4" indent="-228600">
              <a:lnSpc>
                <a:spcPct val="115000"/>
              </a:lnSpc>
              <a:buFont typeface="Wingdings" panose="05000000000000000000" pitchFamily="2" charset="2"/>
              <a:buChar char=""/>
              <a:tabLst>
                <a:tab pos="1828800" algn="l"/>
              </a:tabLst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</a:p>
          <a:p>
            <a:pPr marL="2057400" lvl="4" indent="-228600">
              <a:lnSpc>
                <a:spcPct val="115000"/>
              </a:lnSpc>
              <a:buFont typeface="Wingdings" panose="05000000000000000000" pitchFamily="2" charset="2"/>
              <a:buChar char=""/>
              <a:tabLst>
                <a:tab pos="1828800" algn="l"/>
              </a:tabLst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Скорее всего да</a:t>
            </a:r>
          </a:p>
          <a:p>
            <a:pPr marL="2057400" lvl="4" indent="-228600">
              <a:lnSpc>
                <a:spcPct val="115000"/>
              </a:lnSpc>
              <a:buFont typeface="Wingdings" panose="05000000000000000000" pitchFamily="2" charset="2"/>
              <a:buChar char=""/>
              <a:tabLst>
                <a:tab pos="1828800" algn="l"/>
              </a:tabLst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Ой….</a:t>
            </a: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 урока мне понятен, и вероятность получить "5" по данной теме на следующем уроке равна:</a:t>
            </a:r>
          </a:p>
          <a:p>
            <a:pPr marL="2171700" lvl="4" indent="-342900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Нулю</a:t>
            </a:r>
          </a:p>
          <a:p>
            <a:pPr marL="2171700" lvl="4" indent="-342900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0.25</a:t>
            </a:r>
          </a:p>
          <a:p>
            <a:pPr marL="2171700" lvl="4" indent="-342900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100%</a:t>
            </a:r>
          </a:p>
          <a:p>
            <a:pPr marL="1143000" lvl="2" indent="-2286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Думаю, что решение задания по теме сегодняшнего урока в ВПР и на ОГЭ у меня:</a:t>
            </a:r>
          </a:p>
          <a:p>
            <a:pPr marL="2171700" lvl="4" indent="-342900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вызовет затруднений</a:t>
            </a:r>
          </a:p>
          <a:p>
            <a:pPr marL="2171700" lvl="4" indent="-342900">
              <a:lnSpc>
                <a:spcPct val="115000"/>
              </a:lnSpc>
              <a:buFont typeface="Wingdings" panose="05000000000000000000" pitchFamily="2" charset="2"/>
              <a:buChar char=""/>
            </a:pPr>
            <a:r>
              <a:rPr lang="ru-RU" sz="2000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Отнимет много времени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37755" y="96316"/>
            <a:ext cx="3005444" cy="707886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6"/>
                </a:solidFill>
                <a:effectLst/>
              </a:rPr>
              <a:t>Рефлексия</a:t>
            </a:r>
            <a:endParaRPr lang="ru-RU" sz="4000" b="1" cap="none" spc="0" dirty="0">
              <a:ln/>
              <a:solidFill>
                <a:schemeClr val="accent6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5841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2483" y="1516693"/>
            <a:ext cx="11802139" cy="37548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22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Фабрика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выпускает сумки. В среднем из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100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  сумок  восемь сумок со скрытыми дефектами. 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Найдите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вероятность того, что купленная сумка окажется качественной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В соревнованиях по прыжкам в длину участвуют 6 спортсменов из Москвы, 10 спортсменов из Твери и 4 спортсмена из Тулы. Порядок, в котором спортсмены стартуют, определяется жребием. Найдите вероятность того, что первым будет стартовать спортсмен из Тулы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Из 30 вопросов, содержащихся в списке вопросов к экзамену, студент не выучил 12. На экзамене он случайным образом получает вопрос из списка всех вопросов. Найдите вероятность того, что ему попадётся выученный вопрос.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6044" y="1162750"/>
            <a:ext cx="6985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Задачи: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18994" y="312626"/>
            <a:ext cx="5945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Домашнее задание</a:t>
            </a:r>
            <a:endParaRPr lang="ru-RU" sz="5400" b="0" cap="none" spc="0" dirty="0">
              <a:ln w="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08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808" y="0"/>
            <a:ext cx="11685813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	Событие (исход) </a:t>
            </a:r>
            <a:r>
              <a:rPr lang="ru-RU" sz="4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– результат опыта.</a:t>
            </a:r>
          </a:p>
          <a:p>
            <a:endParaRPr lang="ru-RU" sz="3200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r>
              <a:rPr lang="ru-RU" sz="4000" i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	Опыт (эксперимент, испытание, наблюдение) </a:t>
            </a:r>
            <a:r>
              <a:rPr lang="ru-RU" sz="4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– действие, приводящее к одному из возможных исходов.</a:t>
            </a:r>
          </a:p>
          <a:p>
            <a:endParaRPr lang="ru-RU" sz="3600" dirty="0" smtClean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r>
              <a:rPr lang="ru-RU" sz="4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Виды событий:……………</a:t>
            </a:r>
            <a:endParaRPr lang="ru-RU" sz="4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46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132">
              <a:srgbClr val="CEE5BF"/>
            </a:gs>
            <a:gs pos="0">
              <a:schemeClr val="accent6">
                <a:lumMod val="5000"/>
                <a:lumOff val="95000"/>
              </a:schemeClr>
            </a:gs>
            <a:gs pos="70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5033" y="244549"/>
            <a:ext cx="10760148" cy="24135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Опыт : </a:t>
            </a:r>
            <a:r>
              <a:rPr lang="ru-RU" sz="3200" dirty="0" smtClean="0">
                <a:latin typeface="Comic Sans MS" panose="030F0702030302020204" pitchFamily="66" charset="0"/>
              </a:rPr>
              <a:t>Гроссмейстер А играет с гроссмейстером В партию в шахматы.</a:t>
            </a:r>
          </a:p>
          <a:p>
            <a:pPr algn="ctr"/>
            <a:r>
              <a:rPr lang="ru-RU" sz="3200" i="1" u="sng" dirty="0" smtClean="0">
                <a:latin typeface="Comic Sans MS" panose="030F0702030302020204" pitchFamily="66" charset="0"/>
              </a:rPr>
              <a:t>Сколько исходов у данного опыта?</a:t>
            </a:r>
            <a:endParaRPr lang="ru-RU" sz="3200" i="1" u="sng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53" y1="35085" x2="63953" y2="35085"/>
                        <a14:foregroundMark x1="70349" y1="58644" x2="70349" y2="58644"/>
                        <a14:foregroundMark x1="70814" y1="72542" x2="70814" y2="725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76" t="4687" r="17334" b="10551"/>
          <a:stretch/>
        </p:blipFill>
        <p:spPr>
          <a:xfrm>
            <a:off x="9674775" y="1254641"/>
            <a:ext cx="2180527" cy="21903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52623" y="3444947"/>
            <a:ext cx="10632558" cy="24561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Сдав анализ крови, Аркадий Петрович узнал, что у него </a:t>
            </a:r>
            <a:r>
              <a:rPr lang="en-US" sz="3200" dirty="0" smtClean="0">
                <a:latin typeface="Comic Sans MS" panose="030F0702030302020204" pitchFamily="66" charset="0"/>
              </a:rPr>
              <a:t>III </a:t>
            </a:r>
            <a:r>
              <a:rPr lang="ru-RU" sz="3200" dirty="0" smtClean="0">
                <a:latin typeface="Comic Sans MS" panose="030F0702030302020204" pitchFamily="66" charset="0"/>
              </a:rPr>
              <a:t>группа крови</a:t>
            </a:r>
            <a:r>
              <a:rPr lang="ru-RU" sz="3200" dirty="0" smtClean="0"/>
              <a:t>.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3200" i="1" u="sng" dirty="0" smtClean="0"/>
              <a:t>Назовите опыт и исход в данном примере.</a:t>
            </a:r>
            <a:endParaRPr lang="ru-RU" sz="3200" i="1" u="sng" dirty="0"/>
          </a:p>
        </p:txBody>
      </p:sp>
    </p:spTree>
    <p:extLst>
      <p:ext uri="{BB962C8B-B14F-4D97-AF65-F5344CB8AC3E}">
        <p14:creationId xmlns:p14="http://schemas.microsoft.com/office/powerpoint/2010/main" val="264668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132">
              <a:srgbClr val="CEE5BF"/>
            </a:gs>
            <a:gs pos="0">
              <a:schemeClr val="accent6">
                <a:lumMod val="5000"/>
                <a:lumOff val="95000"/>
              </a:schemeClr>
            </a:gs>
            <a:gs pos="70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4912" y="425303"/>
            <a:ext cx="11036595" cy="328546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Comic Sans MS" panose="030F0702030302020204" pitchFamily="66" charset="0"/>
              </a:rPr>
              <a:t>Учитель вызывает ученика к доске.</a:t>
            </a:r>
          </a:p>
          <a:p>
            <a:pPr marL="342900" indent="-342900" algn="ctr">
              <a:lnSpc>
                <a:spcPct val="150000"/>
              </a:lnSpc>
              <a:buAutoNum type="arabicPeriod"/>
            </a:pPr>
            <a:r>
              <a:rPr lang="ru-RU" sz="3600" i="1" dirty="0" smtClean="0">
                <a:latin typeface="Comic Sans MS" panose="030F0702030302020204" pitchFamily="66" charset="0"/>
              </a:rPr>
              <a:t>Сколько исходов у данного опыта?</a:t>
            </a:r>
          </a:p>
          <a:p>
            <a:pPr marL="342900" indent="-342900" algn="ctr">
              <a:lnSpc>
                <a:spcPct val="150000"/>
              </a:lnSpc>
              <a:buAutoNum type="arabicPeriod"/>
            </a:pPr>
            <a:r>
              <a:rPr lang="ru-RU" sz="3600" i="1" dirty="0" smtClean="0">
                <a:latin typeface="Comic Sans MS" panose="030F0702030302020204" pitchFamily="66" charset="0"/>
              </a:rPr>
              <a:t>Какие виды исходов могут быть? </a:t>
            </a:r>
            <a:endParaRPr lang="ru-RU" sz="3600" i="1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91" l="0" r="100000">
                        <a14:foregroundMark x1="45870" y1="47935" x2="45870" y2="47935"/>
                        <a14:foregroundMark x1="34130" y1="77174" x2="34130" y2="77174"/>
                        <a14:foregroundMark x1="31848" y1="74565" x2="31848" y2="74565"/>
                        <a14:foregroundMark x1="31630" y1="73152" x2="31630" y2="73152"/>
                        <a14:foregroundMark x1="53152" y1="83370" x2="53152" y2="83370"/>
                        <a14:backgroundMark x1="60217" y1="74565" x2="60217" y2="74565"/>
                        <a14:backgroundMark x1="58370" y1="74783" x2="58370" y2="74783"/>
                        <a14:backgroundMark x1="59457" y1="77500" x2="59457" y2="77500"/>
                        <a14:backgroundMark x1="59674" y1="79348" x2="59674" y2="79348"/>
                        <a14:backgroundMark x1="42935" y1="89783" x2="42935" y2="89783"/>
                        <a14:backgroundMark x1="43696" y1="90435" x2="43696" y2="90435"/>
                        <a14:backgroundMark x1="41848" y1="87935" x2="41848" y2="87935"/>
                        <a14:backgroundMark x1="40652" y1="86848" x2="40652" y2="86848"/>
                        <a14:backgroundMark x1="31848" y1="75000" x2="31848" y2="75000"/>
                        <a14:backgroundMark x1="31522" y1="76739" x2="31522" y2="76739"/>
                        <a14:backgroundMark x1="31087" y1="78804" x2="31087" y2="78804"/>
                        <a14:backgroundMark x1="30870" y1="88370" x2="30870" y2="88370"/>
                        <a14:backgroundMark x1="32065" y1="88043" x2="32065" y2="88043"/>
                        <a14:backgroundMark x1="38478" y1="71630" x2="38478" y2="71630"/>
                        <a14:backgroundMark x1="34022" y1="76087" x2="34022" y2="76087"/>
                        <a14:backgroundMark x1="39565" y1="41739" x2="39565" y2="41739"/>
                        <a14:backgroundMark x1="51304" y1="41413" x2="51304" y2="41413"/>
                        <a14:backgroundMark x1="53804" y1="43370" x2="53804" y2="43370"/>
                        <a14:backgroundMark x1="54891" y1="44674" x2="54891" y2="44674"/>
                        <a14:backgroundMark x1="48913" y1="41087" x2="48913" y2="41087"/>
                        <a14:backgroundMark x1="47283" y1="40978" x2="47283" y2="40978"/>
                        <a14:backgroundMark x1="41413" y1="40978" x2="41413" y2="40978"/>
                        <a14:backgroundMark x1="32935" y1="47609" x2="32935" y2="476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377" y="3189768"/>
            <a:ext cx="3358116" cy="335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132">
              <a:srgbClr val="CEE5BF"/>
            </a:gs>
            <a:gs pos="0">
              <a:schemeClr val="accent6">
                <a:lumMod val="5000"/>
                <a:lumOff val="95000"/>
              </a:schemeClr>
            </a:gs>
            <a:gs pos="70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7414" y="446568"/>
            <a:ext cx="8803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Самостоятельная работа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4791" y="1201479"/>
            <a:ext cx="11068493" cy="53860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Определите вид каждого события (исхода) следующих  опытов (экспериментов).</a:t>
            </a:r>
            <a:endParaRPr lang="ru-RU" sz="2800" dirty="0">
              <a:latin typeface="Comic Sans MS" panose="030F0702030302020204" pitchFamily="66" charset="0"/>
            </a:endParaRPr>
          </a:p>
          <a:p>
            <a:r>
              <a:rPr lang="ru-RU" sz="2400" dirty="0" smtClean="0">
                <a:latin typeface="Comic Sans MS" panose="030F0702030302020204" pitchFamily="66" charset="0"/>
              </a:rPr>
              <a:t>1. При бросании двух игральных кубиков:</a:t>
            </a:r>
          </a:p>
          <a:p>
            <a:pPr marL="800100" lvl="1" indent="-342900">
              <a:buFont typeface="+mj-lt"/>
              <a:buAutoNum type="alphaLcParenR"/>
            </a:pPr>
            <a:r>
              <a:rPr lang="ru-RU" sz="2400" dirty="0" smtClean="0">
                <a:latin typeface="Comic Sans MS" panose="030F0702030302020204" pitchFamily="66" charset="0"/>
              </a:rPr>
              <a:t> сумма выпавших очков на двух кубиках равна 1;</a:t>
            </a:r>
          </a:p>
          <a:p>
            <a:pPr marL="800100" lvl="1" indent="-342900">
              <a:buFont typeface="+mj-lt"/>
              <a:buAutoNum type="alphaLcParenR"/>
            </a:pPr>
            <a:r>
              <a:rPr lang="ru-RU" sz="2400" dirty="0" smtClean="0">
                <a:latin typeface="Comic Sans MS" panose="030F0702030302020204" pitchFamily="66" charset="0"/>
              </a:rPr>
              <a:t> сумма выпавших очков на двух кубиках меньше 13;</a:t>
            </a:r>
          </a:p>
          <a:p>
            <a:pPr marL="800100" lvl="1" indent="-342900">
              <a:buFont typeface="+mj-lt"/>
              <a:buAutoNum type="alphaLcParenR"/>
            </a:pPr>
            <a:r>
              <a:rPr lang="ru-RU" sz="2400" dirty="0" smtClean="0">
                <a:latin typeface="Comic Sans MS" panose="030F0702030302020204" pitchFamily="66" charset="0"/>
              </a:rPr>
              <a:t> сумма выпавших очков – чётное число;</a:t>
            </a:r>
          </a:p>
          <a:p>
            <a:pPr marL="800100" lvl="1" indent="-342900">
              <a:buFont typeface="+mj-lt"/>
              <a:buAutoNum type="alphaLcParenR"/>
            </a:pPr>
            <a:r>
              <a:rPr lang="ru-RU" sz="2400" dirty="0" smtClean="0">
                <a:latin typeface="Comic Sans MS" panose="030F0702030302020204" pitchFamily="66" charset="0"/>
              </a:rPr>
              <a:t> выпавшая сумма очков является числом либо чётным, либо нечётным.</a:t>
            </a:r>
          </a:p>
          <a:p>
            <a:r>
              <a:rPr lang="ru-RU" sz="2400" dirty="0" smtClean="0">
                <a:latin typeface="Comic Sans MS" panose="030F0702030302020204" pitchFamily="66" charset="0"/>
              </a:rPr>
              <a:t>2. В коробке лежат 3 белых, 3 синих и 4 красных карандаша.</a:t>
            </a:r>
          </a:p>
          <a:p>
            <a:pPr marL="800100" lvl="1" indent="-342900">
              <a:buFont typeface="+mj-lt"/>
              <a:buAutoNum type="alphaLcParenR"/>
            </a:pPr>
            <a:r>
              <a:rPr lang="ru-RU" sz="2400" dirty="0" smtClean="0">
                <a:latin typeface="Comic Sans MS" panose="030F0702030302020204" pitchFamily="66" charset="0"/>
              </a:rPr>
              <a:t> из коробки наугад вынули 4 карандаша и они все синие;</a:t>
            </a:r>
          </a:p>
          <a:p>
            <a:pPr marL="800100" lvl="1" indent="-342900">
              <a:buFont typeface="+mj-lt"/>
              <a:buAutoNum type="alphaLcParenR"/>
            </a:pPr>
            <a:r>
              <a:rPr lang="ru-RU" sz="2400" dirty="0" smtClean="0">
                <a:latin typeface="Comic Sans MS" panose="030F0702030302020204" pitchFamily="66" charset="0"/>
              </a:rPr>
              <a:t> из коробки наугад вынули 4 карандаша и они все красные;</a:t>
            </a:r>
          </a:p>
          <a:p>
            <a:pPr marL="800100" lvl="1" indent="-342900">
              <a:buFont typeface="+mj-lt"/>
              <a:buAutoNum type="alphaLcParenR"/>
            </a:pPr>
            <a:r>
              <a:rPr lang="ru-RU" sz="2400" dirty="0" smtClean="0">
                <a:latin typeface="Comic Sans MS" panose="030F0702030302020204" pitchFamily="66" charset="0"/>
              </a:rPr>
              <a:t> из коробки вынули 4 карандаша и они все разного цвета;</a:t>
            </a:r>
          </a:p>
          <a:p>
            <a:pPr marL="800100" lvl="1" indent="-342900">
              <a:buFont typeface="+mj-lt"/>
              <a:buAutoNum type="alphaLcParenR"/>
            </a:pPr>
            <a:r>
              <a:rPr lang="ru-RU" sz="2400" dirty="0" smtClean="0">
                <a:latin typeface="Comic Sans MS" panose="030F0702030302020204" pitchFamily="66" charset="0"/>
              </a:rPr>
              <a:t> из коробки вынули 4 карандаша и среди них не</a:t>
            </a:r>
            <a:r>
              <a:rPr lang="en-US" sz="2400" dirty="0" smtClean="0">
                <a:latin typeface="Comic Sans MS" panose="030F0702030302020204" pitchFamily="66" charset="0"/>
              </a:rPr>
              <a:t> </a:t>
            </a:r>
            <a:r>
              <a:rPr lang="ru-RU" sz="2400" dirty="0" smtClean="0">
                <a:latin typeface="Comic Sans MS" panose="030F0702030302020204" pitchFamily="66" charset="0"/>
              </a:rPr>
              <a:t>оказалось ни одного чёрного.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2184" y1="27500" x2="12184" y2="27500"/>
                        <a14:foregroundMark x1="15402" y1="26250" x2="15402" y2="26250"/>
                        <a14:foregroundMark x1="26667" y1="21250" x2="26667" y2="21250"/>
                        <a14:foregroundMark x1="43218" y1="13438" x2="43218" y2="13438"/>
                        <a14:foregroundMark x1="71034" y1="34063" x2="71034" y2="34063"/>
                        <a14:foregroundMark x1="27816" y1="20313" x2="27816" y2="20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261" y="1730316"/>
            <a:ext cx="2383022" cy="175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15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132">
              <a:srgbClr val="CEE5BF"/>
            </a:gs>
            <a:gs pos="0">
              <a:schemeClr val="accent6">
                <a:lumMod val="5000"/>
                <a:lumOff val="95000"/>
              </a:schemeClr>
            </a:gs>
            <a:gs pos="70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8168" y="148856"/>
            <a:ext cx="8803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Самостоятельная работа</a:t>
            </a: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(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проверка ответов)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110927"/>
              </p:ext>
            </p:extLst>
          </p:nvPr>
        </p:nvGraphicFramePr>
        <p:xfrm>
          <a:off x="789558" y="1513030"/>
          <a:ext cx="10281685" cy="4663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11573">
                  <a:extLst>
                    <a:ext uri="{9D8B030D-6E8A-4147-A177-3AD203B41FA5}">
                      <a16:colId xmlns:a16="http://schemas.microsoft.com/office/drawing/2014/main" val="3838810708"/>
                    </a:ext>
                  </a:extLst>
                </a:gridCol>
                <a:gridCol w="483173">
                  <a:extLst>
                    <a:ext uri="{9D8B030D-6E8A-4147-A177-3AD203B41FA5}">
                      <a16:colId xmlns:a16="http://schemas.microsoft.com/office/drawing/2014/main" val="453869414"/>
                    </a:ext>
                  </a:extLst>
                </a:gridCol>
                <a:gridCol w="2376985">
                  <a:extLst>
                    <a:ext uri="{9D8B030D-6E8A-4147-A177-3AD203B41FA5}">
                      <a16:colId xmlns:a16="http://schemas.microsoft.com/office/drawing/2014/main" val="286969607"/>
                    </a:ext>
                  </a:extLst>
                </a:gridCol>
                <a:gridCol w="2498652">
                  <a:extLst>
                    <a:ext uri="{9D8B030D-6E8A-4147-A177-3AD203B41FA5}">
                      <a16:colId xmlns:a16="http://schemas.microsoft.com/office/drawing/2014/main" val="4027912542"/>
                    </a:ext>
                  </a:extLst>
                </a:gridCol>
                <a:gridCol w="2711302">
                  <a:extLst>
                    <a:ext uri="{9D8B030D-6E8A-4147-A177-3AD203B41FA5}">
                      <a16:colId xmlns:a16="http://schemas.microsoft.com/office/drawing/2014/main" val="2571909706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Задание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достоверное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случайное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невозможное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9729797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Вопрос 1 (кубики)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+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77317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b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+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346047"/>
                  </a:ext>
                </a:extLst>
              </a:tr>
              <a:tr h="2590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</a:t>
                      </a:r>
                      <a:endParaRPr lang="ru-RU" sz="2800" dirty="0"/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/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+</a:t>
                      </a:r>
                      <a:endParaRPr lang="ru-RU" sz="2800" dirty="0"/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009188"/>
                  </a:ext>
                </a:extLst>
              </a:tr>
              <a:tr h="259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d</a:t>
                      </a:r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aseline="-25000" dirty="0" smtClean="0"/>
                        <a:t>+</a:t>
                      </a:r>
                      <a:endParaRPr lang="ru-RU" sz="3600" baseline="-25000" dirty="0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69498068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Вопрос</a:t>
                      </a:r>
                      <a:r>
                        <a:rPr lang="ru-RU" sz="2800" baseline="0" dirty="0" smtClean="0"/>
                        <a:t> 2 (карандаши)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+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44054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b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+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044404"/>
                  </a:ext>
                </a:extLst>
              </a:tr>
              <a:tr h="2590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</a:t>
                      </a:r>
                      <a:endParaRPr lang="ru-RU" sz="28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+</a:t>
                      </a:r>
                      <a:endParaRPr lang="ru-RU" sz="28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444060"/>
                  </a:ext>
                </a:extLst>
              </a:tr>
              <a:tr h="259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d</a:t>
                      </a:r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+</a:t>
                      </a:r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71396572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2184" y1="27500" x2="12184" y2="27500"/>
                        <a14:foregroundMark x1="15402" y1="26250" x2="15402" y2="26250"/>
                        <a14:foregroundMark x1="26667" y1="21250" x2="26667" y2="21250"/>
                        <a14:foregroundMark x1="43218" y1="13438" x2="43218" y2="13438"/>
                        <a14:foregroundMark x1="71034" y1="34063" x2="71034" y2="34063"/>
                        <a14:foregroundMark x1="27816" y1="20313" x2="27816" y2="203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881" y="148856"/>
            <a:ext cx="2383022" cy="17530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269370"/>
            <a:ext cx="12128938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8 верных ответов – «5»,     6-7 верных ответов– «4»,   4-5 </a:t>
            </a:r>
            <a:r>
              <a:rPr lang="ru-RU" sz="2000" dirty="0"/>
              <a:t>верных ответов– </a:t>
            </a:r>
            <a:r>
              <a:rPr lang="ru-RU" sz="2000" dirty="0" smtClean="0"/>
              <a:t>«3»,     менее 4 верных ответов- «2»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0154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465675" y="648586"/>
            <a:ext cx="7602278" cy="251991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latin typeface="Comic Sans MS" panose="030F0702030302020204" pitchFamily="66" charset="0"/>
              </a:rPr>
              <a:t>Жорж-Луи </a:t>
            </a:r>
            <a:r>
              <a:rPr lang="ru-RU" sz="2600" dirty="0" err="1">
                <a:latin typeface="Comic Sans MS" panose="030F0702030302020204" pitchFamily="66" charset="0"/>
              </a:rPr>
              <a:t>Леклерк</a:t>
            </a:r>
            <a:r>
              <a:rPr lang="ru-RU" sz="2600" dirty="0">
                <a:latin typeface="Comic Sans MS" panose="030F0702030302020204" pitchFamily="66" charset="0"/>
              </a:rPr>
              <a:t>, граф де Бюффон </a:t>
            </a:r>
            <a:r>
              <a:rPr lang="en-US" sz="2600" dirty="0" smtClean="0">
                <a:latin typeface="Comic Sans MS" panose="030F0702030302020204" pitchFamily="66" charset="0"/>
              </a:rPr>
              <a:t>— </a:t>
            </a:r>
            <a:r>
              <a:rPr lang="ru-RU" sz="2600" dirty="0">
                <a:latin typeface="Comic Sans MS" panose="030F0702030302020204" pitchFamily="66" charset="0"/>
              </a:rPr>
              <a:t>французский натуралист, биолог, математик, естествоиспытатель и писатель </a:t>
            </a:r>
            <a:r>
              <a:rPr lang="en-US" sz="2600" dirty="0">
                <a:latin typeface="Comic Sans MS" panose="030F0702030302020204" pitchFamily="66" charset="0"/>
              </a:rPr>
              <a:t>XVIII </a:t>
            </a:r>
            <a:r>
              <a:rPr lang="ru-RU" sz="2600" dirty="0">
                <a:latin typeface="Comic Sans MS" panose="030F0702030302020204" pitchFamily="66" charset="0"/>
              </a:rPr>
              <a:t>века</a:t>
            </a:r>
            <a:r>
              <a:rPr lang="ru-RU" sz="2600" dirty="0" smtClean="0">
                <a:latin typeface="Comic Sans MS" panose="030F0702030302020204" pitchFamily="66" charset="0"/>
              </a:rPr>
              <a:t>.</a:t>
            </a:r>
          </a:p>
          <a:p>
            <a:pPr algn="ctr"/>
            <a:r>
              <a:rPr lang="ru-RU" sz="2600" dirty="0" smtClean="0">
                <a:latin typeface="Comic Sans MS" panose="030F0702030302020204" pitchFamily="66" charset="0"/>
              </a:rPr>
              <a:t>Подбросил симметричную монету </a:t>
            </a:r>
            <a:r>
              <a:rPr lang="ru-RU" sz="2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4040 раз</a:t>
            </a:r>
            <a:r>
              <a:rPr lang="ru-RU" sz="2600" dirty="0" smtClean="0">
                <a:latin typeface="Comic Sans MS" panose="030F0702030302020204" pitchFamily="66" charset="0"/>
              </a:rPr>
              <a:t>, из герб выпал </a:t>
            </a:r>
            <a:r>
              <a:rPr lang="ru-RU" sz="2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2048 раз</a:t>
            </a:r>
            <a:endParaRPr lang="ru-RU" sz="2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69" y="305906"/>
            <a:ext cx="4088830" cy="37344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" y="4040371"/>
            <a:ext cx="7963786" cy="250928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Comic Sans MS" panose="030F0702030302020204" pitchFamily="66" charset="0"/>
              </a:rPr>
              <a:t>Карл </a:t>
            </a:r>
            <a:r>
              <a:rPr lang="ru-RU" sz="2400" dirty="0" smtClean="0">
                <a:latin typeface="Comic Sans MS" panose="030F0702030302020204" pitchFamily="66" charset="0"/>
              </a:rPr>
              <a:t>Пирсон— </a:t>
            </a:r>
            <a:r>
              <a:rPr lang="ru-RU" sz="2400" dirty="0">
                <a:latin typeface="Comic Sans MS" panose="030F0702030302020204" pitchFamily="66" charset="0"/>
              </a:rPr>
              <a:t>английский математик, статистик, биолог и философ; основатель математической статистики, один из основоположников биометрики</a:t>
            </a:r>
            <a:r>
              <a:rPr lang="ru-RU" sz="2400" dirty="0" smtClean="0">
                <a:latin typeface="Comic Sans MS" panose="030F0702030302020204" pitchFamily="66" charset="0"/>
              </a:rPr>
              <a:t>. Подбросил симметричную монету  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24000 раз</a:t>
            </a:r>
            <a:r>
              <a:rPr lang="ru-RU" sz="2400" dirty="0" smtClean="0">
                <a:latin typeface="Comic Sans MS" panose="030F0702030302020204" pitchFamily="66" charset="0"/>
              </a:rPr>
              <a:t>, из герб выпал 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12012 раз</a:t>
            </a:r>
          </a:p>
          <a:p>
            <a:pPr algn="ctr"/>
            <a:endParaRPr lang="ru-RU" sz="2600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4" t="-326" r="4986"/>
          <a:stretch/>
        </p:blipFill>
        <p:spPr>
          <a:xfrm>
            <a:off x="7642136" y="3330427"/>
            <a:ext cx="4549864" cy="34052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296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4307" y="516908"/>
            <a:ext cx="89313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Результаты эксперимента с монетой (домашнее задание)</a:t>
            </a:r>
            <a:endParaRPr lang="ru-RU" sz="3200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8152" y="1753347"/>
            <a:ext cx="7429500" cy="1754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Comic Sans MS" panose="030F0702030302020204" pitchFamily="66" charset="0"/>
              </a:rPr>
              <a:t>	</a:t>
            </a:r>
            <a:r>
              <a:rPr lang="ru-RU" sz="3600" dirty="0" smtClean="0">
                <a:latin typeface="Comic Sans MS" panose="030F0702030302020204" pitchFamily="66" charset="0"/>
                <a:hlinkClick r:id="rId2" action="ppaction://hlinkfile"/>
              </a:rPr>
              <a:t>Вычислить частоту выпадения орла при 10, 20 и 50 бросках монеты.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pic>
        <p:nvPicPr>
          <p:cNvPr id="3" name="Picture 8" descr="https://storage-imgs-cache.kristall-shop.ru/T14_V57_1_C00__2084c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0556" y1="63667" x2="40556" y2="6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0871">
            <a:off x="8072782" y="3956053"/>
            <a:ext cx="2722748" cy="272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https://top-fon.com/uploads/posts/2023-02/1675487030_top-fon-com-p-vosklitsatelnii-znak-dlya-prezentatsii-bez-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0" b="94400" l="39022" r="62935">
                        <a14:foregroundMark x1="49457" y1="73800" x2="49457" y2="73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14" t="4677" r="33890" b="3364"/>
          <a:stretch/>
        </p:blipFill>
        <p:spPr>
          <a:xfrm>
            <a:off x="655067" y="3815886"/>
            <a:ext cx="904225" cy="150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2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Скругленный прямоугольник 1"/>
              <p:cNvSpPr/>
              <p:nvPr/>
            </p:nvSpPr>
            <p:spPr>
              <a:xfrm>
                <a:off x="797442" y="988828"/>
                <a:ext cx="10770781" cy="5518297"/>
              </a:xfrm>
              <a:prstGeom prst="round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dirty="0" smtClean="0">
                    <a:solidFill>
                      <a:srgbClr val="FF0000"/>
                    </a:solidFill>
                    <a:latin typeface="Segoe Script" panose="030B0504020000000003" pitchFamily="66" charset="0"/>
                  </a:rPr>
                  <a:t>Вероятностью события </a:t>
                </a:r>
                <a:r>
                  <a:rPr lang="ru-RU" sz="2800" dirty="0" smtClean="0">
                    <a:latin typeface="Segoe Script" panose="030B0504020000000003" pitchFamily="66" charset="0"/>
                  </a:rPr>
                  <a:t>называется отношение числа элементарных исходов опыта, благоприятствующих данному событию, к числу всех равновозможных элементарных исходов опыта:</a:t>
                </a:r>
                <a:endParaRPr lang="en-US" sz="2800" dirty="0" smtClean="0">
                  <a:latin typeface="Segoe Script" panose="030B0504020000000003" pitchFamily="66" charset="0"/>
                </a:endParaRPr>
              </a:p>
              <a:p>
                <a:pPr algn="ctr"/>
                <a:endParaRPr lang="ru-RU" sz="2400" dirty="0" smtClean="0"/>
              </a:p>
              <a:p>
                <a:pPr algn="ctr"/>
                <a:r>
                  <a:rPr lang="ru-RU" sz="3200" b="1" dirty="0" smtClean="0">
                    <a:solidFill>
                      <a:srgbClr val="FF0000"/>
                    </a:solidFill>
                  </a:rPr>
                  <a:t>P(A)=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den>
                    </m:f>
                  </m:oMath>
                </a14:m>
                <a:r>
                  <a:rPr lang="ru-RU" sz="3200" b="1" dirty="0" smtClean="0">
                    <a:solidFill>
                      <a:srgbClr val="FF0000"/>
                    </a:solidFill>
                  </a:rPr>
                  <a:t>,</a:t>
                </a:r>
                <a:r>
                  <a:rPr lang="en-US" sz="32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400" dirty="0" smtClean="0"/>
                  <a:t>  </a:t>
                </a:r>
                <a:r>
                  <a:rPr lang="ru-RU" sz="2400" dirty="0" smtClean="0"/>
                  <a:t> </a:t>
                </a:r>
                <a:r>
                  <a:rPr lang="ru-RU" sz="2400" dirty="0" smtClean="0">
                    <a:latin typeface="Comic Sans MS" panose="030F0702030302020204" pitchFamily="66" charset="0"/>
                  </a:rPr>
                  <a:t>где</a:t>
                </a:r>
                <a:endParaRPr lang="en-US" sz="2400" dirty="0" smtClean="0">
                  <a:latin typeface="Comic Sans MS" panose="030F0702030302020204" pitchFamily="66" charset="0"/>
                </a:endParaRPr>
              </a:p>
              <a:p>
                <a:pPr algn="ctr"/>
                <a:endParaRPr lang="ru-RU" sz="2400" dirty="0" smtClean="0">
                  <a:latin typeface="Comic Sans MS" panose="030F0702030302020204" pitchFamily="66" charset="0"/>
                </a:endParaRPr>
              </a:p>
              <a:p>
                <a:pPr algn="ctr"/>
                <a:r>
                  <a:rPr lang="ru-RU" sz="2400" dirty="0" smtClean="0">
                    <a:latin typeface="Comic Sans MS" panose="030F0702030302020204" pitchFamily="66" charset="0"/>
                  </a:rPr>
                  <a:t> А –  благоприятное событие,</a:t>
                </a:r>
              </a:p>
              <a:p>
                <a:pPr algn="ctr"/>
                <a:r>
                  <a:rPr lang="ru-RU" sz="2400" dirty="0" smtClean="0">
                    <a:latin typeface="Comic Sans MS" panose="030F0702030302020204" pitchFamily="66" charset="0"/>
                  </a:rPr>
                  <a:t> </a:t>
                </a:r>
                <a:r>
                  <a:rPr lang="en-US" sz="2400" dirty="0" smtClean="0">
                    <a:latin typeface="Comic Sans MS" panose="030F0702030302020204" pitchFamily="66" charset="0"/>
                  </a:rPr>
                  <a:t>N(A)</a:t>
                </a:r>
                <a:r>
                  <a:rPr lang="ru-RU" sz="2400" dirty="0" smtClean="0">
                    <a:latin typeface="Comic Sans MS" panose="030F0702030302020204" pitchFamily="66" charset="0"/>
                  </a:rPr>
                  <a:t> - число благоприятствующих исходов опыта,</a:t>
                </a:r>
              </a:p>
              <a:p>
                <a:pPr algn="ctr"/>
                <a:r>
                  <a:rPr lang="ru-RU" sz="2400" dirty="0" smtClean="0">
                    <a:latin typeface="Comic Sans MS" panose="030F0702030302020204" pitchFamily="66" charset="0"/>
                  </a:rPr>
                  <a:t> </a:t>
                </a:r>
                <a:r>
                  <a:rPr lang="en-US" sz="2400" dirty="0" smtClean="0">
                    <a:latin typeface="Comic Sans MS" panose="030F0702030302020204" pitchFamily="66" charset="0"/>
                  </a:rPr>
                  <a:t>N</a:t>
                </a:r>
                <a:r>
                  <a:rPr lang="ru-RU" sz="2400" dirty="0" smtClean="0">
                    <a:latin typeface="Comic Sans MS" panose="030F0702030302020204" pitchFamily="66" charset="0"/>
                  </a:rPr>
                  <a:t> - число всех равновозможных элементарных исходов опыта,</a:t>
                </a:r>
              </a:p>
              <a:p>
                <a:pPr algn="ctr"/>
                <a:r>
                  <a:rPr lang="ru-RU" sz="2400" dirty="0" smtClean="0">
                    <a:latin typeface="Comic Sans MS" panose="030F0702030302020204" pitchFamily="66" charset="0"/>
                  </a:rPr>
                  <a:t> P(A) - вероятность наступления события А.</a:t>
                </a:r>
                <a:endParaRPr lang="ru-RU" sz="2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" name="Скругленный 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442" y="988828"/>
                <a:ext cx="10770781" cy="5518297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1286539" y="342497"/>
            <a:ext cx="9792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Классическое определение вероятности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3023">
            <a:off x="347127" y="3034481"/>
            <a:ext cx="2803052" cy="212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7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613</TotalTime>
  <Words>542</Words>
  <Application>Microsoft Office PowerPoint</Application>
  <PresentationFormat>Широкоэкранный</PresentationFormat>
  <Paragraphs>142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Comic Sans MS</vt:lpstr>
      <vt:lpstr>Segoe Script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Кабинет 19</dc:creator>
  <cp:lastModifiedBy>Кабинет 19</cp:lastModifiedBy>
  <cp:revision>39</cp:revision>
  <dcterms:created xsi:type="dcterms:W3CDTF">2023-11-18T16:31:48Z</dcterms:created>
  <dcterms:modified xsi:type="dcterms:W3CDTF">2024-10-30T10:19:57Z</dcterms:modified>
</cp:coreProperties>
</file>