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8" y="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747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124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43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515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536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60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12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85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32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995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67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101A4-777F-4727-9A87-CC34E60EF126}" type="datetimeFigureOut">
              <a:rPr lang="ru-RU" smtClean="0"/>
              <a:pPr/>
              <a:t>07.10.2023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C3A7A-DC14-4209-91CC-05516CDB08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6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 /><Relationship Id="rId2" Type="http://schemas.openxmlformats.org/officeDocument/2006/relationships/image" Target="../media/image8.jp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Контур робота">
            <a:extLst>
              <a:ext uri="{FF2B5EF4-FFF2-40B4-BE49-F238E27FC236}">
                <a16:creationId xmlns:a16="http://schemas.microsoft.com/office/drawing/2014/main" id="{979A325E-FB2D-4A64-E4EE-CA900AB81D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9045" y="1472476"/>
            <a:ext cx="3789988" cy="3789988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B8B8498-A488-40AF-99EB-F622ED9AD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8896786" cy="6858478"/>
          </a:xfrm>
          <a:custGeom>
            <a:avLst/>
            <a:gdLst>
              <a:gd name="connsiteX0" fmla="*/ 1472231 w 8896786"/>
              <a:gd name="connsiteY0" fmla="*/ 6858478 h 6858478"/>
              <a:gd name="connsiteX1" fmla="*/ 8896786 w 8896786"/>
              <a:gd name="connsiteY1" fmla="*/ 6858478 h 6858478"/>
              <a:gd name="connsiteX2" fmla="*/ 5720411 w 8896786"/>
              <a:gd name="connsiteY2" fmla="*/ 0 h 6858478"/>
              <a:gd name="connsiteX3" fmla="*/ 5714834 w 8896786"/>
              <a:gd name="connsiteY3" fmla="*/ 0 h 6858478"/>
              <a:gd name="connsiteX4" fmla="*/ 4648606 w 8896786"/>
              <a:gd name="connsiteY4" fmla="*/ 0 h 6858478"/>
              <a:gd name="connsiteX5" fmla="*/ 0 w 8896786"/>
              <a:gd name="connsiteY5" fmla="*/ 0 h 6858478"/>
              <a:gd name="connsiteX6" fmla="*/ 0 w 8896786"/>
              <a:gd name="connsiteY6" fmla="*/ 6857915 h 6858478"/>
              <a:gd name="connsiteX7" fmla="*/ 1472491 w 8896786"/>
              <a:gd name="connsiteY7" fmla="*/ 6857915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896786" h="6858478">
                <a:moveTo>
                  <a:pt x="1472231" y="6858478"/>
                </a:moveTo>
                <a:lnTo>
                  <a:pt x="8896786" y="6858478"/>
                </a:lnTo>
                <a:lnTo>
                  <a:pt x="5720411" y="0"/>
                </a:lnTo>
                <a:lnTo>
                  <a:pt x="5714834" y="0"/>
                </a:lnTo>
                <a:lnTo>
                  <a:pt x="4648606" y="0"/>
                </a:lnTo>
                <a:lnTo>
                  <a:pt x="0" y="0"/>
                </a:lnTo>
                <a:lnTo>
                  <a:pt x="0" y="6857915"/>
                </a:lnTo>
                <a:lnTo>
                  <a:pt x="1472491" y="685791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F033D07-FE42-4E5C-A00A-FFE1D42C0F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9"/>
            <a:ext cx="8096249" cy="6858479"/>
          </a:xfrm>
          <a:custGeom>
            <a:avLst/>
            <a:gdLst>
              <a:gd name="connsiteX0" fmla="*/ 0 w 8096249"/>
              <a:gd name="connsiteY0" fmla="*/ 6858479 h 6858479"/>
              <a:gd name="connsiteX1" fmla="*/ 2130297 w 8096249"/>
              <a:gd name="connsiteY1" fmla="*/ 6858479 h 6858479"/>
              <a:gd name="connsiteX2" fmla="*/ 2130297 w 8096249"/>
              <a:gd name="connsiteY2" fmla="*/ 6858478 h 6858479"/>
              <a:gd name="connsiteX3" fmla="*/ 8096249 w 8096249"/>
              <a:gd name="connsiteY3" fmla="*/ 6858478 h 6858479"/>
              <a:gd name="connsiteX4" fmla="*/ 4919874 w 8096249"/>
              <a:gd name="connsiteY4" fmla="*/ 0 h 6858479"/>
              <a:gd name="connsiteX5" fmla="*/ 4914297 w 8096249"/>
              <a:gd name="connsiteY5" fmla="*/ 0 h 6858479"/>
              <a:gd name="connsiteX6" fmla="*/ 3848069 w 8096249"/>
              <a:gd name="connsiteY6" fmla="*/ 0 h 6858479"/>
              <a:gd name="connsiteX7" fmla="*/ 18197 w 8096249"/>
              <a:gd name="connsiteY7" fmla="*/ 0 h 6858479"/>
              <a:gd name="connsiteX8" fmla="*/ 18197 w 8096249"/>
              <a:gd name="connsiteY8" fmla="*/ 479 h 6858479"/>
              <a:gd name="connsiteX9" fmla="*/ 0 w 8096249"/>
              <a:gd name="connsiteY9" fmla="*/ 479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96249" h="6858479">
                <a:moveTo>
                  <a:pt x="0" y="6858479"/>
                </a:moveTo>
                <a:lnTo>
                  <a:pt x="2130297" y="6858479"/>
                </a:lnTo>
                <a:lnTo>
                  <a:pt x="2130297" y="6858478"/>
                </a:lnTo>
                <a:lnTo>
                  <a:pt x="8096249" y="6858478"/>
                </a:lnTo>
                <a:lnTo>
                  <a:pt x="4919874" y="0"/>
                </a:lnTo>
                <a:lnTo>
                  <a:pt x="4914297" y="0"/>
                </a:lnTo>
                <a:lnTo>
                  <a:pt x="3848069" y="0"/>
                </a:lnTo>
                <a:lnTo>
                  <a:pt x="18197" y="0"/>
                </a:lnTo>
                <a:lnTo>
                  <a:pt x="18197" y="479"/>
                </a:lnTo>
                <a:lnTo>
                  <a:pt x="0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4672" y="877824"/>
            <a:ext cx="5294376" cy="3072384"/>
          </a:xfrm>
        </p:spPr>
        <p:txBody>
          <a:bodyPr anchor="b">
            <a:normAutofit/>
          </a:bodyPr>
          <a:lstStyle/>
          <a:p>
            <a:pPr algn="l"/>
            <a:r>
              <a:rPr lang="ru-RU" sz="4200"/>
              <a:t>Инновационные технологии в коррекционно –развивающей работе тьютора.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4672" y="4096512"/>
            <a:ext cx="4167376" cy="1155525"/>
          </a:xfrm>
        </p:spPr>
        <p:txBody>
          <a:bodyPr anchor="t">
            <a:normAutofit/>
          </a:bodyPr>
          <a:lstStyle/>
          <a:p>
            <a:pPr algn="l"/>
            <a:r>
              <a:rPr lang="ru-RU" sz="1900"/>
              <a:t>Автор: Кротовская Елена Степановна</a:t>
            </a:r>
          </a:p>
          <a:p>
            <a:pPr algn="l"/>
            <a:r>
              <a:rPr lang="ru-RU" sz="1900"/>
              <a:t> Тьютор ГБОУ школа-интернат с. Малый Толкай</a:t>
            </a:r>
          </a:p>
        </p:txBody>
      </p:sp>
    </p:spTree>
    <p:extLst>
      <p:ext uri="{BB962C8B-B14F-4D97-AF65-F5344CB8AC3E}">
        <p14:creationId xmlns:p14="http://schemas.microsoft.com/office/powerpoint/2010/main" val="6355209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6">
            <a:extLst>
              <a:ext uri="{FF2B5EF4-FFF2-40B4-BE49-F238E27FC236}">
                <a16:creationId xmlns:a16="http://schemas.microsoft.com/office/drawing/2014/main" id="{68A4132F-DEC6-4332-A00C-A11AD4519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Graphic 33" descr="Школьный класс">
            <a:extLst>
              <a:ext uri="{FF2B5EF4-FFF2-40B4-BE49-F238E27FC236}">
                <a16:creationId xmlns:a16="http://schemas.microsoft.com/office/drawing/2014/main" id="{2FA10BE2-9EFD-CD96-483B-2426FBF62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23382" y="536298"/>
            <a:ext cx="4113708" cy="4113708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9B38642C-62C4-4E31-A5D3-BB1DD8CA3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663583" cy="6858478"/>
          </a:xfrm>
          <a:custGeom>
            <a:avLst/>
            <a:gdLst>
              <a:gd name="connsiteX0" fmla="*/ 0 w 8663583"/>
              <a:gd name="connsiteY0" fmla="*/ 0 h 6858478"/>
              <a:gd name="connsiteX1" fmla="*/ 480486 w 8663583"/>
              <a:gd name="connsiteY1" fmla="*/ 0 h 6858478"/>
              <a:gd name="connsiteX2" fmla="*/ 4415403 w 8663583"/>
              <a:gd name="connsiteY2" fmla="*/ 0 h 6858478"/>
              <a:gd name="connsiteX3" fmla="*/ 5481631 w 8663583"/>
              <a:gd name="connsiteY3" fmla="*/ 0 h 6858478"/>
              <a:gd name="connsiteX4" fmla="*/ 5487208 w 8663583"/>
              <a:gd name="connsiteY4" fmla="*/ 0 h 6858478"/>
              <a:gd name="connsiteX5" fmla="*/ 8663583 w 8663583"/>
              <a:gd name="connsiteY5" fmla="*/ 6858478 h 6858478"/>
              <a:gd name="connsiteX6" fmla="*/ 1239028 w 8663583"/>
              <a:gd name="connsiteY6" fmla="*/ 6858478 h 6858478"/>
              <a:gd name="connsiteX7" fmla="*/ 1239288 w 8663583"/>
              <a:gd name="connsiteY7" fmla="*/ 6857916 h 6858478"/>
              <a:gd name="connsiteX8" fmla="*/ 480486 w 8663583"/>
              <a:gd name="connsiteY8" fmla="*/ 6857916 h 6858478"/>
              <a:gd name="connsiteX9" fmla="*/ 480486 w 8663583"/>
              <a:gd name="connsiteY9" fmla="*/ 6858000 h 6858478"/>
              <a:gd name="connsiteX10" fmla="*/ 0 w 8663583"/>
              <a:gd name="connsiteY10" fmla="*/ 685800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663583" h="6858478">
                <a:moveTo>
                  <a:pt x="0" y="0"/>
                </a:moveTo>
                <a:lnTo>
                  <a:pt x="480486" y="0"/>
                </a:lnTo>
                <a:lnTo>
                  <a:pt x="4415403" y="0"/>
                </a:lnTo>
                <a:lnTo>
                  <a:pt x="5481631" y="0"/>
                </a:lnTo>
                <a:lnTo>
                  <a:pt x="5487208" y="0"/>
                </a:lnTo>
                <a:lnTo>
                  <a:pt x="8663583" y="6858478"/>
                </a:lnTo>
                <a:lnTo>
                  <a:pt x="1239028" y="6858478"/>
                </a:lnTo>
                <a:lnTo>
                  <a:pt x="1239288" y="6857916"/>
                </a:lnTo>
                <a:lnTo>
                  <a:pt x="480486" y="6857916"/>
                </a:lnTo>
                <a:lnTo>
                  <a:pt x="48048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9F66240-8C38-4069-A5C9-2D3FCD97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234957" cy="6858478"/>
          </a:xfrm>
          <a:custGeom>
            <a:avLst/>
            <a:gdLst>
              <a:gd name="connsiteX0" fmla="*/ 156905 w 8234957"/>
              <a:gd name="connsiteY0" fmla="*/ 0 h 6858478"/>
              <a:gd name="connsiteX1" fmla="*/ 3986777 w 8234957"/>
              <a:gd name="connsiteY1" fmla="*/ 0 h 6858478"/>
              <a:gd name="connsiteX2" fmla="*/ 5053005 w 8234957"/>
              <a:gd name="connsiteY2" fmla="*/ 0 h 6858478"/>
              <a:gd name="connsiteX3" fmla="*/ 5058582 w 8234957"/>
              <a:gd name="connsiteY3" fmla="*/ 0 h 6858478"/>
              <a:gd name="connsiteX4" fmla="*/ 8234957 w 8234957"/>
              <a:gd name="connsiteY4" fmla="*/ 6858478 h 6858478"/>
              <a:gd name="connsiteX5" fmla="*/ 810402 w 8234957"/>
              <a:gd name="connsiteY5" fmla="*/ 6858478 h 6858478"/>
              <a:gd name="connsiteX6" fmla="*/ 810662 w 8234957"/>
              <a:gd name="connsiteY6" fmla="*/ 6857916 h 6858478"/>
              <a:gd name="connsiteX7" fmla="*/ 156905 w 8234957"/>
              <a:gd name="connsiteY7" fmla="*/ 6857916 h 6858478"/>
              <a:gd name="connsiteX8" fmla="*/ 156905 w 8234957"/>
              <a:gd name="connsiteY8" fmla="*/ 6858478 h 6858478"/>
              <a:gd name="connsiteX9" fmla="*/ 0 w 8234957"/>
              <a:gd name="connsiteY9" fmla="*/ 6858478 h 6858478"/>
              <a:gd name="connsiteX10" fmla="*/ 0 w 8234957"/>
              <a:gd name="connsiteY10" fmla="*/ 479 h 6858478"/>
              <a:gd name="connsiteX11" fmla="*/ 156905 w 8234957"/>
              <a:gd name="connsiteY11" fmla="*/ 479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34957" h="6858478">
                <a:moveTo>
                  <a:pt x="156905" y="0"/>
                </a:moveTo>
                <a:lnTo>
                  <a:pt x="3986777" y="0"/>
                </a:lnTo>
                <a:lnTo>
                  <a:pt x="5053005" y="0"/>
                </a:lnTo>
                <a:lnTo>
                  <a:pt x="5058582" y="0"/>
                </a:lnTo>
                <a:lnTo>
                  <a:pt x="8234957" y="6858478"/>
                </a:lnTo>
                <a:lnTo>
                  <a:pt x="810402" y="6858478"/>
                </a:lnTo>
                <a:lnTo>
                  <a:pt x="810662" y="6857916"/>
                </a:lnTo>
                <a:lnTo>
                  <a:pt x="156905" y="6857916"/>
                </a:lnTo>
                <a:lnTo>
                  <a:pt x="156905" y="6858478"/>
                </a:lnTo>
                <a:lnTo>
                  <a:pt x="0" y="6858478"/>
                </a:lnTo>
                <a:lnTo>
                  <a:pt x="0" y="479"/>
                </a:lnTo>
                <a:lnTo>
                  <a:pt x="156905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365125"/>
            <a:ext cx="4378881" cy="1325563"/>
          </a:xfrm>
        </p:spPr>
        <p:txBody>
          <a:bodyPr>
            <a:normAutofit/>
          </a:bodyPr>
          <a:lstStyle/>
          <a:p>
            <a:r>
              <a:rPr lang="ru-RU" sz="3100"/>
              <a:t>Новые образовательные технологии: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64640"/>
            <a:ext cx="6522720" cy="529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100" dirty="0"/>
              <a:t>•	</a:t>
            </a:r>
            <a:r>
              <a:rPr lang="ru-RU" sz="1600" dirty="0"/>
              <a:t>развивающее обучение;</a:t>
            </a:r>
          </a:p>
          <a:p>
            <a:pPr marL="0" indent="0">
              <a:buNone/>
            </a:pPr>
            <a:r>
              <a:rPr lang="ru-RU" sz="1600" dirty="0"/>
              <a:t>•	коллективная система обучения (КСО);</a:t>
            </a:r>
          </a:p>
          <a:p>
            <a:pPr marL="0" indent="0">
              <a:buNone/>
            </a:pPr>
            <a:r>
              <a:rPr lang="ru-RU" sz="1600" dirty="0"/>
              <a:t>•	технология решения исследовательских задач (ТРИЗ);</a:t>
            </a:r>
          </a:p>
          <a:p>
            <a:pPr marL="0" indent="0">
              <a:buNone/>
            </a:pPr>
            <a:r>
              <a:rPr lang="ru-RU" sz="1600" dirty="0"/>
              <a:t>•	исследовательские и проектные методы;</a:t>
            </a:r>
          </a:p>
          <a:p>
            <a:pPr marL="0" indent="0">
              <a:buNone/>
            </a:pPr>
            <a:r>
              <a:rPr lang="ru-RU" sz="1600" dirty="0"/>
              <a:t>•	технология модульного и </a:t>
            </a:r>
            <a:r>
              <a:rPr lang="ru-RU" sz="1600" dirty="0" err="1"/>
              <a:t>блочно</a:t>
            </a:r>
            <a:r>
              <a:rPr lang="ru-RU" sz="1600" dirty="0"/>
              <a:t>-модульного обучения;</a:t>
            </a:r>
          </a:p>
          <a:p>
            <a:pPr marL="0" indent="0">
              <a:buNone/>
            </a:pPr>
            <a:r>
              <a:rPr lang="ru-RU" sz="1600" dirty="0"/>
              <a:t>•	технология «дебаты»;</a:t>
            </a:r>
          </a:p>
          <a:p>
            <a:pPr marL="0" indent="0">
              <a:buNone/>
            </a:pPr>
            <a:r>
              <a:rPr lang="ru-RU" sz="1600" dirty="0"/>
              <a:t>•	технология развития критического мышления;</a:t>
            </a:r>
          </a:p>
          <a:p>
            <a:pPr marL="0" indent="0">
              <a:buNone/>
            </a:pPr>
            <a:r>
              <a:rPr lang="ru-RU" sz="1600" dirty="0"/>
              <a:t>•	лекционно-семинарская система обучения;</a:t>
            </a:r>
          </a:p>
          <a:p>
            <a:pPr marL="0" indent="0">
              <a:buNone/>
            </a:pPr>
            <a:r>
              <a:rPr lang="ru-RU" sz="1600" dirty="0"/>
              <a:t>•	технология использования в обучении игровых методов: ролевых, деловых и других видов обучающих игр;</a:t>
            </a:r>
          </a:p>
          <a:p>
            <a:pPr marL="0" indent="0">
              <a:buNone/>
            </a:pPr>
            <a:r>
              <a:rPr lang="ru-RU" sz="1600" dirty="0"/>
              <a:t>•	обучение в сотрудничестве;</a:t>
            </a:r>
          </a:p>
          <a:p>
            <a:pPr marL="0" indent="0">
              <a:buNone/>
            </a:pPr>
            <a:r>
              <a:rPr lang="ru-RU" sz="1600" dirty="0"/>
              <a:t>•	информационно-коммуникационные технологии;</a:t>
            </a:r>
          </a:p>
          <a:p>
            <a:pPr marL="0" indent="0">
              <a:buNone/>
            </a:pPr>
            <a:r>
              <a:rPr lang="ru-RU" sz="1600" dirty="0"/>
              <a:t>•	</a:t>
            </a:r>
            <a:r>
              <a:rPr lang="ru-RU" sz="1600" dirty="0" err="1"/>
              <a:t>здоровьесберегающие</a:t>
            </a:r>
            <a:r>
              <a:rPr lang="ru-RU" sz="1600" dirty="0"/>
              <a:t> технологии;</a:t>
            </a:r>
          </a:p>
          <a:p>
            <a:pPr marL="0" indent="0">
              <a:buNone/>
            </a:pPr>
            <a:r>
              <a:rPr lang="ru-RU" sz="1600" dirty="0"/>
              <a:t>•	система инновационной оценки «портфолио»;</a:t>
            </a:r>
          </a:p>
          <a:p>
            <a:pPr marL="0" indent="0">
              <a:buNone/>
            </a:pPr>
            <a:r>
              <a:rPr lang="ru-RU" sz="1600" dirty="0"/>
              <a:t>•	технологии интерактивного и дистанционного обучения.</a:t>
            </a:r>
          </a:p>
          <a:p>
            <a:pPr marL="0" indent="0">
              <a:buNone/>
            </a:pP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4015071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текст, комната&#10;&#10;Автоматически созданное описание">
            <a:extLst>
              <a:ext uri="{FF2B5EF4-FFF2-40B4-BE49-F238E27FC236}">
                <a16:creationId xmlns:a16="http://schemas.microsoft.com/office/drawing/2014/main" id="{217F5C7F-3766-4919-F9CE-0251EDACF4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5" r="3946"/>
          <a:stretch/>
        </p:blipFill>
        <p:spPr>
          <a:xfrm>
            <a:off x="6015107" y="-1"/>
            <a:ext cx="6176895" cy="29379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FE452F-FDC3-AED8-F13F-8FFC3C3A8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98"/>
          <a:stretch/>
        </p:blipFill>
        <p:spPr>
          <a:xfrm rot="10800000">
            <a:off x="4203638" y="2937953"/>
            <a:ext cx="7988360" cy="3920047"/>
          </a:xfrm>
          <a:prstGeom prst="rect">
            <a:avLst/>
          </a:pr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365125"/>
            <a:ext cx="5266155" cy="1325563"/>
          </a:xfrm>
        </p:spPr>
        <p:txBody>
          <a:bodyPr>
            <a:normAutofit/>
          </a:bodyPr>
          <a:lstStyle/>
          <a:p>
            <a:r>
              <a:rPr lang="ru-RU" sz="3400"/>
              <a:t>Технология разноуровневого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672" y="2022601"/>
            <a:ext cx="3941499" cy="4154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700"/>
              <a:t>Цель данной технологии состоит в том, чтобы все обучающиеся овладели базовым уровнем знаний и умений и имели возможности для своего дальнейшего развития. Работа по данной методике дает возможность развивать индивидуальные способности обучающихся, более осознанно подходить к социальному самоопределению.</a:t>
            </a:r>
          </a:p>
          <a:p>
            <a:pPr marL="0" indent="0">
              <a:buNone/>
            </a:pPr>
            <a:r>
              <a:rPr lang="ru-RU" sz="1700"/>
              <a:t>Позволяет формировать адаптивные, социально-активные черты обучающихся, чувства взаимопонимания, сотрудничества, уверенности в себе, ответственности за свой выбор</a:t>
            </a:r>
          </a:p>
        </p:txBody>
      </p:sp>
    </p:spTree>
    <p:extLst>
      <p:ext uri="{BB962C8B-B14F-4D97-AF65-F5344CB8AC3E}">
        <p14:creationId xmlns:p14="http://schemas.microsoft.com/office/powerpoint/2010/main" val="864238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, постельное белье&#10;&#10;Автоматически созданное описание">
            <a:extLst>
              <a:ext uri="{FF2B5EF4-FFF2-40B4-BE49-F238E27FC236}">
                <a16:creationId xmlns:a16="http://schemas.microsoft.com/office/drawing/2014/main" id="{522D7621-6854-48A9-CA36-287A3340F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08" r="13510"/>
          <a:stretch/>
        </p:blipFill>
        <p:spPr>
          <a:xfrm rot="10800000">
            <a:off x="4117521" y="10"/>
            <a:ext cx="8074479" cy="6857990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365125"/>
            <a:ext cx="5266155" cy="1325563"/>
          </a:xfrm>
        </p:spPr>
        <p:txBody>
          <a:bodyPr>
            <a:normAutofit/>
          </a:bodyPr>
          <a:lstStyle/>
          <a:p>
            <a:r>
              <a:rPr lang="ru-RU" sz="3700" b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 технология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672" y="2022601"/>
            <a:ext cx="3941499" cy="4154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/>
              <a:t>Комплексное использование здоровьесберегающих технологий в учебном и воспитательном процессе позволяет снизить утомляемость, улучшает эмоциональный настрой и повышает работоспособность школьников, а это в свою очередь способствует сохранению и укреплению их здоровья. </a:t>
            </a:r>
          </a:p>
        </p:txBody>
      </p:sp>
    </p:spTree>
    <p:extLst>
      <p:ext uri="{BB962C8B-B14F-4D97-AF65-F5344CB8AC3E}">
        <p14:creationId xmlns:p14="http://schemas.microsoft.com/office/powerpoint/2010/main" val="2112792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1098" y="1396289"/>
            <a:ext cx="6387102" cy="1325563"/>
          </a:xfrm>
        </p:spPr>
        <p:txBody>
          <a:bodyPr>
            <a:normAutofit/>
          </a:bodyPr>
          <a:lstStyle/>
          <a:p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542" y="2871982"/>
            <a:ext cx="6382657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1800"/>
              <a:t>Делают учебный процесс увлекательным, пробуждают в ребёнке тягу к новым знаниям и позволяют подолгу удерживать внимание ребёнка на изучаемой теме. Множество различных приёмов игровых технологий позволяют создать психологический настрой обучающихся на занятие, способствует формированию исходной мотивации, вовлечению всех обучающихся в учебный процесс, созданию ситуации успеха. Занимательная форма работы увлекает ребенка, делает его активным, внимательным, вызывает положительные эмоции, развивает внимание, мобилизует работу.</a:t>
            </a:r>
          </a:p>
          <a:p>
            <a:pPr marL="0" indent="0">
              <a:buNone/>
            </a:pPr>
            <a:endParaRPr lang="ru-RU" sz="180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2C6A2225-94AF-4BC4-98F4-77746E7B1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1"/>
            <a:ext cx="4666892" cy="3612937"/>
          </a:xfrm>
          <a:custGeom>
            <a:avLst/>
            <a:gdLst>
              <a:gd name="connsiteX0" fmla="*/ 192227 w 4666892"/>
              <a:gd name="connsiteY0" fmla="*/ 0 h 3612937"/>
              <a:gd name="connsiteX1" fmla="*/ 4666892 w 4666892"/>
              <a:gd name="connsiteY1" fmla="*/ 0 h 3612937"/>
              <a:gd name="connsiteX2" fmla="*/ 4666892 w 4666892"/>
              <a:gd name="connsiteY2" fmla="*/ 2643684 h 3612937"/>
              <a:gd name="connsiteX3" fmla="*/ 4657487 w 4666892"/>
              <a:gd name="connsiteY3" fmla="*/ 2656262 h 3612937"/>
              <a:gd name="connsiteX4" fmla="*/ 2628900 w 4666892"/>
              <a:gd name="connsiteY4" fmla="*/ 3612937 h 3612937"/>
              <a:gd name="connsiteX5" fmla="*/ 0 w 4666892"/>
              <a:gd name="connsiteY5" fmla="*/ 984037 h 3612937"/>
              <a:gd name="connsiteX6" fmla="*/ 118190 w 4666892"/>
              <a:gd name="connsiteY6" fmla="*/ 202283 h 361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612937">
                <a:moveTo>
                  <a:pt x="192227" y="0"/>
                </a:moveTo>
                <a:lnTo>
                  <a:pt x="4666892" y="0"/>
                </a:lnTo>
                <a:lnTo>
                  <a:pt x="4666892" y="2643684"/>
                </a:lnTo>
                <a:lnTo>
                  <a:pt x="4657487" y="2656262"/>
                </a:lnTo>
                <a:cubicBezTo>
                  <a:pt x="4175308" y="3240527"/>
                  <a:pt x="3445594" y="3612937"/>
                  <a:pt x="2628900" y="3612937"/>
                </a:cubicBezTo>
                <a:cubicBezTo>
                  <a:pt x="1176999" y="3612937"/>
                  <a:pt x="0" y="2435938"/>
                  <a:pt x="0" y="984037"/>
                </a:cubicBezTo>
                <a:cubicBezTo>
                  <a:pt x="0" y="711806"/>
                  <a:pt x="41379" y="449239"/>
                  <a:pt x="118190" y="2022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ребенок, человек, внутренний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43941FB7-E8CB-91D1-B591-346DCF718B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0" r="-3" b="21154"/>
          <a:stretch/>
        </p:blipFill>
        <p:spPr>
          <a:xfrm>
            <a:off x="7689829" y="10"/>
            <a:ext cx="4502173" cy="3448209"/>
          </a:xfrm>
          <a:custGeom>
            <a:avLst/>
            <a:gdLst/>
            <a:ahLst/>
            <a:cxnLst/>
            <a:rect l="l" t="t" r="r" b="b"/>
            <a:pathLst>
              <a:path w="4502173" h="3448219">
                <a:moveTo>
                  <a:pt x="205627" y="0"/>
                </a:moveTo>
                <a:lnTo>
                  <a:pt x="4502173" y="0"/>
                </a:lnTo>
                <a:lnTo>
                  <a:pt x="4502173" y="2368934"/>
                </a:lnTo>
                <a:lnTo>
                  <a:pt x="4365663" y="2551486"/>
                </a:lnTo>
                <a:cubicBezTo>
                  <a:pt x="3913696" y="3099144"/>
                  <a:pt x="3229704" y="3448219"/>
                  <a:pt x="2464181" y="3448219"/>
                </a:cubicBezTo>
                <a:cubicBezTo>
                  <a:pt x="1103251" y="3448219"/>
                  <a:pt x="0" y="2344968"/>
                  <a:pt x="0" y="984038"/>
                </a:cubicBezTo>
                <a:cubicBezTo>
                  <a:pt x="0" y="643806"/>
                  <a:pt x="68954" y="319678"/>
                  <a:pt x="193648" y="24867"/>
                </a:cubicBezTo>
                <a:close/>
              </a:path>
            </a:pathLst>
          </a:custGeom>
        </p:spPr>
      </p:pic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648F5915-2CE1-4F74-88C5-D4366893D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FCAE7327-3785-7853-B76F-08032CDA38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37158"/>
          <a:stretch/>
        </p:blipFill>
        <p:spPr>
          <a:xfrm>
            <a:off x="8768827" y="4082141"/>
            <a:ext cx="3423175" cy="2775859"/>
          </a:xfrm>
          <a:custGeom>
            <a:avLst/>
            <a:gdLst/>
            <a:ahLst/>
            <a:cxnLst/>
            <a:rect l="l" t="t" r="r" b="b"/>
            <a:pathLst>
              <a:path w="3423175" h="2775859">
                <a:moveTo>
                  <a:pt x="1906524" y="0"/>
                </a:moveTo>
                <a:cubicBezTo>
                  <a:pt x="2498805" y="0"/>
                  <a:pt x="3028006" y="270078"/>
                  <a:pt x="3377691" y="693798"/>
                </a:cubicBezTo>
                <a:lnTo>
                  <a:pt x="3423175" y="754624"/>
                </a:lnTo>
                <a:lnTo>
                  <a:pt x="3423175" y="2775859"/>
                </a:lnTo>
                <a:lnTo>
                  <a:pt x="211114" y="2775859"/>
                </a:lnTo>
                <a:lnTo>
                  <a:pt x="149824" y="2648629"/>
                </a:lnTo>
                <a:cubicBezTo>
                  <a:pt x="53349" y="2420536"/>
                  <a:pt x="0" y="2169760"/>
                  <a:pt x="0" y="1906524"/>
                </a:cubicBezTo>
                <a:cubicBezTo>
                  <a:pt x="0" y="853580"/>
                  <a:pt x="853580" y="0"/>
                  <a:pt x="190652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877026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ru-RU" sz="2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альтернативной коммуникации </a:t>
            </a:r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>
                <a:solidFill>
                  <a:schemeClr val="bg1"/>
                </a:solidFill>
              </a:rPr>
              <a:t>это общение лицом к лицу с собеседником без исполнения речи.</a:t>
            </a:r>
          </a:p>
          <a:p>
            <a:pPr marL="0" indent="0">
              <a:buNone/>
            </a:pPr>
            <a:r>
              <a:rPr lang="ru-RU" sz="1400">
                <a:solidFill>
                  <a:schemeClr val="bg1"/>
                </a:solidFill>
              </a:rPr>
              <a:t>Примеры альтернативной коммуникации:</a:t>
            </a:r>
          </a:p>
          <a:p>
            <a:pPr marL="0" indent="0">
              <a:buNone/>
            </a:pPr>
            <a:r>
              <a:rPr lang="ru-RU" sz="1400">
                <a:solidFill>
                  <a:schemeClr val="bg1"/>
                </a:solidFill>
              </a:rPr>
              <a:t>- жесты: система жестов используется не только для глухих, но и для неговорящих или плохо говорящих детей.</a:t>
            </a:r>
          </a:p>
          <a:p>
            <a:pPr>
              <a:buFontTx/>
              <a:buChar char="-"/>
            </a:pPr>
            <a:r>
              <a:rPr lang="ru-RU" sz="1400">
                <a:solidFill>
                  <a:schemeClr val="bg1"/>
                </a:solidFill>
              </a:rPr>
              <a:t>графические знаки включают в себя символы-изображения, такие как Блисс-символы, символы в виде картинок, пиктограммы и т.д.</a:t>
            </a:r>
          </a:p>
          <a:p>
            <a:pPr marL="0" indent="0">
              <a:buNone/>
            </a:pPr>
            <a:r>
              <a:rPr lang="ru-RU" sz="1400">
                <a:solidFill>
                  <a:schemeClr val="bg1"/>
                </a:solidFill>
              </a:rPr>
              <a:t>Стимулирует появление речи и помогает её развитию. Использование дополнительных знаков способствует развитию абстрактного мышления и символической деятельности, таким образом способствуя развитию понимания и появлению вербальной (звуковой) речи.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C1B16636-0A21-4D54-73B7-157DF0C2C9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3" b="33303"/>
          <a:stretch/>
        </p:blipFill>
        <p:spPr bwMode="auto">
          <a:xfrm>
            <a:off x="6525453" y="10"/>
            <a:ext cx="566654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48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EE1FC7B4-E4A7-4452-B413-1A623E3A7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bg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 13">
            <a:extLst>
              <a:ext uri="{FF2B5EF4-FFF2-40B4-BE49-F238E27FC236}">
                <a16:creationId xmlns:a16="http://schemas.microsoft.com/office/drawing/2014/main" id="{E0709AF0-24F0-4486-B189-BE6386BD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reeform 11">
            <a:extLst>
              <a:ext uri="{FF2B5EF4-FFF2-40B4-BE49-F238E27FC236}">
                <a16:creationId xmlns:a16="http://schemas.microsoft.com/office/drawing/2014/main" id="{FBE3B62F-5853-4A3C-B050-6186351A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002" y="448253"/>
            <a:ext cx="10520702" cy="1325563"/>
          </a:xfrm>
        </p:spPr>
        <p:txBody>
          <a:bodyPr>
            <a:normAutofit/>
          </a:bodyPr>
          <a:lstStyle/>
          <a:p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Информационно-коммуникативные 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91807"/>
            <a:ext cx="4936067" cy="39851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700"/>
              <a:t> Внедрение современных компьютерных технологий в школьную практику позволяет сделать работу педагога более продуктивной и эффективной. </a:t>
            </a:r>
          </a:p>
          <a:p>
            <a:pPr marL="0" indent="0">
              <a:buNone/>
            </a:pPr>
            <a:r>
              <a:rPr lang="ru-RU" sz="1700"/>
              <a:t>Использование компьютерных средств обучения, позволяет обучающему получать информацию вне зависимости от пространственных и временных ограничений, находиться в режиме постоянной консультации. Другими словами применение принципа мультимедийности не только активизирует внимание, пространственную ориентацию, но и корректирует логическое мышление. Детям очень интересно работать с такой технологией, улучшился результат внимания, включенность в ту или иную деятельность, интерес к занятию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BAC378-B4EB-62BD-4953-2BB8AF6622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4301" t="-793" r="-14301" b="793"/>
          <a:stretch/>
        </p:blipFill>
        <p:spPr>
          <a:xfrm>
            <a:off x="6417734" y="2530836"/>
            <a:ext cx="4935970" cy="330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2828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Smiling Face with No Fill">
            <a:extLst>
              <a:ext uri="{FF2B5EF4-FFF2-40B4-BE49-F238E27FC236}">
                <a16:creationId xmlns:a16="http://schemas.microsoft.com/office/drawing/2014/main" id="{4D90147B-01C9-D882-6E72-65B57C30B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9045" y="1472476"/>
            <a:ext cx="3789988" cy="3789988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B8B8498-A488-40AF-99EB-F622ED9AD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8896786" cy="6858478"/>
          </a:xfrm>
          <a:custGeom>
            <a:avLst/>
            <a:gdLst>
              <a:gd name="connsiteX0" fmla="*/ 1472231 w 8896786"/>
              <a:gd name="connsiteY0" fmla="*/ 6858478 h 6858478"/>
              <a:gd name="connsiteX1" fmla="*/ 8896786 w 8896786"/>
              <a:gd name="connsiteY1" fmla="*/ 6858478 h 6858478"/>
              <a:gd name="connsiteX2" fmla="*/ 5720411 w 8896786"/>
              <a:gd name="connsiteY2" fmla="*/ 0 h 6858478"/>
              <a:gd name="connsiteX3" fmla="*/ 5714834 w 8896786"/>
              <a:gd name="connsiteY3" fmla="*/ 0 h 6858478"/>
              <a:gd name="connsiteX4" fmla="*/ 4648606 w 8896786"/>
              <a:gd name="connsiteY4" fmla="*/ 0 h 6858478"/>
              <a:gd name="connsiteX5" fmla="*/ 0 w 8896786"/>
              <a:gd name="connsiteY5" fmla="*/ 0 h 6858478"/>
              <a:gd name="connsiteX6" fmla="*/ 0 w 8896786"/>
              <a:gd name="connsiteY6" fmla="*/ 6857915 h 6858478"/>
              <a:gd name="connsiteX7" fmla="*/ 1472491 w 8896786"/>
              <a:gd name="connsiteY7" fmla="*/ 6857915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896786" h="6858478">
                <a:moveTo>
                  <a:pt x="1472231" y="6858478"/>
                </a:moveTo>
                <a:lnTo>
                  <a:pt x="8896786" y="6858478"/>
                </a:lnTo>
                <a:lnTo>
                  <a:pt x="5720411" y="0"/>
                </a:lnTo>
                <a:lnTo>
                  <a:pt x="5714834" y="0"/>
                </a:lnTo>
                <a:lnTo>
                  <a:pt x="4648606" y="0"/>
                </a:lnTo>
                <a:lnTo>
                  <a:pt x="0" y="0"/>
                </a:lnTo>
                <a:lnTo>
                  <a:pt x="0" y="6857915"/>
                </a:lnTo>
                <a:lnTo>
                  <a:pt x="1472491" y="685791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F033D07-FE42-4E5C-A00A-FFE1D42C0F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9"/>
            <a:ext cx="8096249" cy="6858479"/>
          </a:xfrm>
          <a:custGeom>
            <a:avLst/>
            <a:gdLst>
              <a:gd name="connsiteX0" fmla="*/ 0 w 8096249"/>
              <a:gd name="connsiteY0" fmla="*/ 6858479 h 6858479"/>
              <a:gd name="connsiteX1" fmla="*/ 2130297 w 8096249"/>
              <a:gd name="connsiteY1" fmla="*/ 6858479 h 6858479"/>
              <a:gd name="connsiteX2" fmla="*/ 2130297 w 8096249"/>
              <a:gd name="connsiteY2" fmla="*/ 6858478 h 6858479"/>
              <a:gd name="connsiteX3" fmla="*/ 8096249 w 8096249"/>
              <a:gd name="connsiteY3" fmla="*/ 6858478 h 6858479"/>
              <a:gd name="connsiteX4" fmla="*/ 4919874 w 8096249"/>
              <a:gd name="connsiteY4" fmla="*/ 0 h 6858479"/>
              <a:gd name="connsiteX5" fmla="*/ 4914297 w 8096249"/>
              <a:gd name="connsiteY5" fmla="*/ 0 h 6858479"/>
              <a:gd name="connsiteX6" fmla="*/ 3848069 w 8096249"/>
              <a:gd name="connsiteY6" fmla="*/ 0 h 6858479"/>
              <a:gd name="connsiteX7" fmla="*/ 18197 w 8096249"/>
              <a:gd name="connsiteY7" fmla="*/ 0 h 6858479"/>
              <a:gd name="connsiteX8" fmla="*/ 18197 w 8096249"/>
              <a:gd name="connsiteY8" fmla="*/ 479 h 6858479"/>
              <a:gd name="connsiteX9" fmla="*/ 0 w 8096249"/>
              <a:gd name="connsiteY9" fmla="*/ 479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96249" h="6858479">
                <a:moveTo>
                  <a:pt x="0" y="6858479"/>
                </a:moveTo>
                <a:lnTo>
                  <a:pt x="2130297" y="6858479"/>
                </a:lnTo>
                <a:lnTo>
                  <a:pt x="2130297" y="6858478"/>
                </a:lnTo>
                <a:lnTo>
                  <a:pt x="8096249" y="6858478"/>
                </a:lnTo>
                <a:lnTo>
                  <a:pt x="4919874" y="0"/>
                </a:lnTo>
                <a:lnTo>
                  <a:pt x="4914297" y="0"/>
                </a:lnTo>
                <a:lnTo>
                  <a:pt x="3848069" y="0"/>
                </a:lnTo>
                <a:lnTo>
                  <a:pt x="18197" y="0"/>
                </a:lnTo>
                <a:lnTo>
                  <a:pt x="18197" y="479"/>
                </a:lnTo>
                <a:lnTo>
                  <a:pt x="0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629920"/>
            <a:ext cx="8453121" cy="33202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Спасибо</a:t>
            </a: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7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за</a:t>
            </a: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72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внимание</a:t>
            </a:r>
            <a:r>
              <a:rPr lang="ru-RU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!</a:t>
            </a:r>
            <a:endParaRPr lang="en-US" sz="7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579644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487</Words>
  <Application>Microsoft Office PowerPoint</Application>
  <PresentationFormat>Широкоэкранный</PresentationFormat>
  <Paragraphs>35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Инновационные технологии в коррекционно –развивающей работе тьютора. </vt:lpstr>
      <vt:lpstr>Новые образовательные технологии:</vt:lpstr>
      <vt:lpstr>Технология разноуровневого обучения</vt:lpstr>
      <vt:lpstr>Здоровьесберегающая технология</vt:lpstr>
      <vt:lpstr>Игровые технологии</vt:lpstr>
      <vt:lpstr>Технология альтернативной коммуникации </vt:lpstr>
      <vt:lpstr>Информационно-коммуникативные технологии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технологии в коррекционно –развивающей работе тьютора.</dc:title>
  <dc:creator>Кротовские</dc:creator>
  <cp:lastModifiedBy>Максим Александрович Кротовский</cp:lastModifiedBy>
  <cp:revision>15</cp:revision>
  <dcterms:created xsi:type="dcterms:W3CDTF">2023-02-04T15:00:34Z</dcterms:created>
  <dcterms:modified xsi:type="dcterms:W3CDTF">2023-10-07T15:15:49Z</dcterms:modified>
</cp:coreProperties>
</file>