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7"/>
  </p:notesMasterIdLst>
  <p:sldIdLst>
    <p:sldId id="260" r:id="rId2"/>
    <p:sldId id="267" r:id="rId3"/>
    <p:sldId id="268" r:id="rId4"/>
    <p:sldId id="261" r:id="rId5"/>
    <p:sldId id="263" r:id="rId6"/>
    <p:sldId id="262" r:id="rId7"/>
    <p:sldId id="273" r:id="rId8"/>
    <p:sldId id="259" r:id="rId9"/>
    <p:sldId id="274" r:id="rId10"/>
    <p:sldId id="264" r:id="rId11"/>
    <p:sldId id="275" r:id="rId12"/>
    <p:sldId id="269" r:id="rId13"/>
    <p:sldId id="279" r:id="rId14"/>
    <p:sldId id="265" r:id="rId15"/>
    <p:sldId id="26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00ACB4-F5B3-41E8-A70A-3CDFD71D9430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95540-0C1B-454E-B36D-1C769680E2D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9943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05.12.2022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dic.academic.ru/dic.nsf/ruwiki/133154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Макатон</a:t>
            </a:r>
            <a:r>
              <a:rPr lang="ru-RU" dirty="0" smtClean="0"/>
              <a:t>-языковая программа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699792" y="4221088"/>
            <a:ext cx="6120680" cy="2088232"/>
          </a:xfrm>
        </p:spPr>
        <p:txBody>
          <a:bodyPr>
            <a:normAutofit/>
          </a:bodyPr>
          <a:lstStyle/>
          <a:p>
            <a:r>
              <a:rPr lang="ru-RU" dirty="0" smtClean="0"/>
              <a:t>Подготовила</a:t>
            </a:r>
            <a:r>
              <a:rPr lang="en-US" dirty="0" smtClean="0"/>
              <a:t>:</a:t>
            </a:r>
          </a:p>
          <a:p>
            <a:r>
              <a:rPr lang="ru-RU" dirty="0" smtClean="0"/>
              <a:t> учитель </a:t>
            </a:r>
            <a:r>
              <a:rPr lang="ru-RU" dirty="0"/>
              <a:t>а</a:t>
            </a:r>
            <a:r>
              <a:rPr lang="ru-RU" dirty="0" smtClean="0"/>
              <a:t>нглийского и немецкого языков</a:t>
            </a:r>
          </a:p>
          <a:p>
            <a:r>
              <a:rPr lang="ru-RU" dirty="0" err="1" smtClean="0"/>
              <a:t>Баляева</a:t>
            </a:r>
            <a:r>
              <a:rPr lang="ru-RU" dirty="0" smtClean="0"/>
              <a:t> Светлана Владимировна</a:t>
            </a:r>
            <a:endParaRPr lang="ru-RU" dirty="0"/>
          </a:p>
        </p:txBody>
      </p:sp>
      <p:pic>
        <p:nvPicPr>
          <p:cNvPr id="2050" name="Picture 2" descr="C:\Users\User\МАКАТОН СЛОВАР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293096"/>
            <a:ext cx="2736304" cy="197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7648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147248" cy="1224136"/>
          </a:xfrm>
        </p:spPr>
        <p:txBody>
          <a:bodyPr>
            <a:normAutofit fontScale="90000"/>
          </a:bodyPr>
          <a:lstStyle/>
          <a:p>
            <a:pPr marL="265176" lvl="0" indent="-265176">
              <a:spcBef>
                <a:spcPts val="250"/>
              </a:spcBef>
            </a:pPr>
            <a:r>
              <a:rPr lang="ru-RU" sz="3200" i="1" dirty="0">
                <a:solidFill>
                  <a:prstClr val="black"/>
                </a:solidFill>
                <a:effectLst/>
                <a:ea typeface="+mn-ea"/>
                <a:cs typeface="+mn-cs"/>
              </a:rPr>
              <a:t>Счастье-это когда тебя понимают!</a:t>
            </a:r>
            <a:r>
              <a:rPr lang="ru-RU" sz="2000" b="0" dirty="0">
                <a:solidFill>
                  <a:prstClr val="black"/>
                </a:solidFill>
                <a:effectLst/>
                <a:ea typeface="+mn-ea"/>
                <a:cs typeface="+mn-cs"/>
              </a:rPr>
              <a:t/>
            </a:r>
            <a:br>
              <a:rPr lang="ru-RU" sz="2000" b="0" dirty="0">
                <a:solidFill>
                  <a:prstClr val="black"/>
                </a:solidFill>
                <a:effectLst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1700808"/>
            <a:ext cx="8173536" cy="4032448"/>
          </a:xfrm>
        </p:spPr>
        <p:txBody>
          <a:bodyPr>
            <a:noAutofit/>
          </a:bodyPr>
          <a:lstStyle/>
          <a:p>
            <a:r>
              <a:rPr lang="ru-RU" dirty="0" smtClean="0"/>
              <a:t>Потребность в общении-одна из наиболее важных человеческих потребностей.</a:t>
            </a:r>
          </a:p>
          <a:p>
            <a:r>
              <a:rPr lang="ru-RU" b="1" dirty="0" smtClean="0"/>
              <a:t>Общение (коммуникация)</a:t>
            </a:r>
            <a:r>
              <a:rPr lang="ru-RU" dirty="0" smtClean="0"/>
              <a:t>-это обмен  информацией</a:t>
            </a:r>
            <a:r>
              <a:rPr lang="de-DE" dirty="0" smtClean="0"/>
              <a:t>,</a:t>
            </a:r>
            <a:r>
              <a:rPr lang="ru-RU" dirty="0" smtClean="0"/>
              <a:t>возможность донести другому свои мысли</a:t>
            </a:r>
            <a:r>
              <a:rPr lang="de-DE" dirty="0" smtClean="0"/>
              <a:t>,</a:t>
            </a:r>
            <a:r>
              <a:rPr lang="ru-RU" dirty="0" smtClean="0"/>
              <a:t>желания</a:t>
            </a:r>
            <a:r>
              <a:rPr lang="de-DE" dirty="0" smtClean="0"/>
              <a:t>,</a:t>
            </a:r>
            <a:r>
              <a:rPr lang="ru-RU" dirty="0" smtClean="0"/>
              <a:t>выразить просьбу</a:t>
            </a:r>
            <a:r>
              <a:rPr lang="de-DE" dirty="0" smtClean="0"/>
              <a:t>,</a:t>
            </a:r>
            <a:r>
              <a:rPr lang="ru-RU" dirty="0" smtClean="0"/>
              <a:t>а вот неспособность донести до другого человека свои желания ведут к проявлениям </a:t>
            </a:r>
            <a:r>
              <a:rPr lang="ru-RU" b="1" dirty="0" smtClean="0"/>
              <a:t>нежелательного поведения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5259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08912" cy="1872208"/>
          </a:xfrm>
        </p:spPr>
        <p:txBody>
          <a:bodyPr>
            <a:normAutofit fontScale="90000"/>
          </a:bodyPr>
          <a:lstStyle/>
          <a:p>
            <a:pPr marL="265176" lvl="0" indent="-265176">
              <a:spcBef>
                <a:spcPts val="250"/>
              </a:spcBef>
            </a:pPr>
            <a:r>
              <a:rPr lang="ru-RU" sz="2800" b="0" dirty="0">
                <a:solidFill>
                  <a:prstClr val="black"/>
                </a:solidFill>
                <a:effectLst/>
                <a:ea typeface="+mn-ea"/>
                <a:cs typeface="Aharoni" pitchFamily="2" charset="-79"/>
              </a:rPr>
              <a:t>Одной из систем альтернативной дополнительной</a:t>
            </a:r>
            <a:r>
              <a:rPr lang="de-DE" sz="2800" b="0" dirty="0">
                <a:solidFill>
                  <a:prstClr val="black"/>
                </a:solidFill>
                <a:effectLst/>
                <a:latin typeface="Aharoni" pitchFamily="2" charset="-79"/>
                <a:ea typeface="+mn-ea"/>
                <a:cs typeface="Aharoni" pitchFamily="2" charset="-79"/>
              </a:rPr>
              <a:t>,</a:t>
            </a:r>
            <a:r>
              <a:rPr lang="ru-RU" sz="2800" b="0" dirty="0">
                <a:solidFill>
                  <a:prstClr val="black"/>
                </a:solidFill>
                <a:effectLst/>
                <a:ea typeface="+mn-ea"/>
                <a:cs typeface="Aharoni" pitchFamily="2" charset="-79"/>
              </a:rPr>
              <a:t>вспомогательной (ААС) коммуникации является программа </a:t>
            </a:r>
            <a:r>
              <a:rPr lang="ru-RU" sz="2800" dirty="0">
                <a:solidFill>
                  <a:prstClr val="black"/>
                </a:solidFill>
                <a:effectLst/>
                <a:ea typeface="+mn-ea"/>
                <a:cs typeface="Aharoni" pitchFamily="2" charset="-79"/>
              </a:rPr>
              <a:t>МАКАТОН</a:t>
            </a:r>
            <a:r>
              <a:rPr lang="ru-RU" sz="2800" b="0" dirty="0">
                <a:solidFill>
                  <a:prstClr val="black"/>
                </a:solidFill>
                <a:effectLst/>
                <a:ea typeface="+mn-ea"/>
                <a:cs typeface="Aharoni" pitchFamily="2" charset="-79"/>
              </a:rPr>
              <a:t/>
            </a:r>
            <a:br>
              <a:rPr lang="ru-RU" sz="2800" b="0" dirty="0">
                <a:solidFill>
                  <a:prstClr val="black"/>
                </a:solidFill>
                <a:effectLst/>
                <a:ea typeface="+mn-ea"/>
                <a:cs typeface="Aharoni" pitchFamily="2" charset="-79"/>
              </a:rPr>
            </a:br>
            <a:endParaRPr lang="ru-RU" sz="2800" dirty="0">
              <a:cs typeface="Aharoni" pitchFamily="2" charset="-79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420888"/>
            <a:ext cx="8363272" cy="3456384"/>
          </a:xfrm>
        </p:spPr>
        <p:txBody>
          <a:bodyPr>
            <a:normAutofit lnSpcReduction="10000"/>
          </a:bodyPr>
          <a:lstStyle/>
          <a:p>
            <a:r>
              <a:rPr lang="ru-RU" b="1" i="1" dirty="0" smtClean="0"/>
              <a:t>Ребенок</a:t>
            </a:r>
            <a:r>
              <a:rPr lang="de-DE" b="1" i="1" dirty="0"/>
              <a:t> </a:t>
            </a:r>
            <a:r>
              <a:rPr lang="ru-RU" b="1" i="1" dirty="0" smtClean="0"/>
              <a:t>научится</a:t>
            </a:r>
          </a:p>
          <a:p>
            <a:r>
              <a:rPr lang="ru-RU" dirty="0" smtClean="0"/>
              <a:t>Понимать речь других</a:t>
            </a:r>
          </a:p>
          <a:p>
            <a:r>
              <a:rPr lang="ru-RU" dirty="0" smtClean="0"/>
              <a:t>Прогнозировать дальнейшее развитие событий</a:t>
            </a:r>
          </a:p>
          <a:p>
            <a:r>
              <a:rPr lang="ru-RU" dirty="0" smtClean="0"/>
              <a:t>Осуществлять процесс говорения</a:t>
            </a:r>
          </a:p>
          <a:p>
            <a:r>
              <a:rPr lang="ru-RU" dirty="0" smtClean="0"/>
              <a:t>Говорить так</a:t>
            </a:r>
            <a:r>
              <a:rPr lang="de-DE" dirty="0" smtClean="0"/>
              <a:t>,</a:t>
            </a:r>
            <a:r>
              <a:rPr lang="ru-RU" dirty="0" smtClean="0"/>
              <a:t>чтоб другие его поняли</a:t>
            </a:r>
          </a:p>
          <a:p>
            <a:r>
              <a:rPr lang="ru-RU" dirty="0" smtClean="0"/>
              <a:t>Сообщать другим о своих чувствах</a:t>
            </a:r>
            <a:r>
              <a:rPr lang="de-DE" dirty="0" smtClean="0"/>
              <a:t>,</a:t>
            </a:r>
            <a:r>
              <a:rPr lang="ru-RU" dirty="0" smtClean="0"/>
              <a:t>желаниях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3060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4800" dirty="0" smtClean="0">
                <a:latin typeface="Calibri"/>
                <a:ea typeface="Calibri"/>
                <a:cs typeface="Aharoni" pitchFamily="2" charset="-79"/>
              </a:rPr>
              <a:t>МАКАТОН</a:t>
            </a:r>
            <a:r>
              <a:rPr lang="ru-RU" sz="2600" dirty="0" smtClean="0">
                <a:latin typeface="Calibri"/>
                <a:ea typeface="Calibri"/>
                <a:cs typeface="Aharoni" pitchFamily="2" charset="-79"/>
              </a:rPr>
              <a:t> </a:t>
            </a:r>
            <a:r>
              <a:rPr lang="ru-RU" dirty="0" smtClean="0">
                <a:latin typeface="Calibri"/>
                <a:ea typeface="Calibri"/>
                <a:cs typeface="Aharoni" pitchFamily="2" charset="-79"/>
              </a:rPr>
              <a:t>— </a:t>
            </a:r>
            <a:r>
              <a:rPr lang="ru-RU" sz="4400" dirty="0">
                <a:latin typeface="Times New Roman" pitchFamily="18" charset="0"/>
                <a:ea typeface="Calibri"/>
                <a:cs typeface="Aharoni" pitchFamily="2" charset="-79"/>
              </a:rPr>
              <a:t>это уникальная языковая программа с использованием </a:t>
            </a:r>
            <a:endParaRPr lang="ru-RU" sz="4400" dirty="0" smtClean="0">
              <a:latin typeface="Times New Roman" pitchFamily="18" charset="0"/>
              <a:ea typeface="Calibri"/>
              <a:cs typeface="Aharoni" pitchFamily="2" charset="-79"/>
            </a:endParaRPr>
          </a:p>
          <a:p>
            <a:r>
              <a:rPr lang="ru-RU" sz="4400" b="1" dirty="0" smtClean="0">
                <a:latin typeface="Times New Roman" pitchFamily="18" charset="0"/>
                <a:ea typeface="Calibri"/>
                <a:cs typeface="Aharoni" pitchFamily="2" charset="-79"/>
              </a:rPr>
              <a:t>жестов,</a:t>
            </a:r>
          </a:p>
          <a:p>
            <a:r>
              <a:rPr lang="ru-RU" sz="4400" b="1" dirty="0" smtClean="0">
                <a:latin typeface="Times New Roman" pitchFamily="18" charset="0"/>
                <a:ea typeface="Calibri"/>
                <a:cs typeface="Aharoni" pitchFamily="2" charset="-79"/>
              </a:rPr>
              <a:t>символов </a:t>
            </a:r>
            <a:r>
              <a:rPr lang="ru-RU" sz="4400" b="1" dirty="0">
                <a:latin typeface="Times New Roman" pitchFamily="18" charset="0"/>
                <a:ea typeface="Calibri"/>
                <a:cs typeface="Aharoni" pitchFamily="2" charset="-79"/>
              </a:rPr>
              <a:t>и </a:t>
            </a:r>
            <a:endParaRPr lang="ru-RU" sz="4400" b="1" dirty="0" smtClean="0">
              <a:latin typeface="Times New Roman" pitchFamily="18" charset="0"/>
              <a:ea typeface="Calibri"/>
              <a:cs typeface="Aharoni" pitchFamily="2" charset="-79"/>
            </a:endParaRPr>
          </a:p>
          <a:p>
            <a:r>
              <a:rPr lang="ru-RU" sz="4400" b="1" dirty="0" smtClean="0">
                <a:latin typeface="Times New Roman" pitchFamily="18" charset="0"/>
                <a:ea typeface="Calibri"/>
                <a:cs typeface="Aharoni" pitchFamily="2" charset="-79"/>
              </a:rPr>
              <a:t>звучащей </a:t>
            </a:r>
            <a:r>
              <a:rPr lang="ru-RU" sz="4400" b="1" dirty="0">
                <a:latin typeface="Times New Roman" pitchFamily="18" charset="0"/>
                <a:ea typeface="Calibri"/>
                <a:cs typeface="Aharoni" pitchFamily="2" charset="-79"/>
              </a:rPr>
              <a:t>речи</a:t>
            </a:r>
            <a:r>
              <a:rPr lang="ru-RU" sz="4400" dirty="0">
                <a:latin typeface="Times New Roman" pitchFamily="18" charset="0"/>
                <a:ea typeface="Calibri"/>
                <a:cs typeface="Aharoni" pitchFamily="2" charset="-79"/>
              </a:rPr>
              <a:t>, помогающая людям с коммуникативными трудностями общаться. </a:t>
            </a:r>
            <a:endParaRPr lang="ru-RU" sz="4400" dirty="0">
              <a:latin typeface="Times New Roman" pitchFamily="18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322773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60649"/>
            <a:ext cx="8363272" cy="1008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dirty="0" smtClean="0"/>
              <a:t>МАКАТОН-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052736"/>
            <a:ext cx="820891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искусственно созданный </a:t>
            </a:r>
            <a:endParaRPr lang="ru-RU" sz="40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cs typeface="Aharoni" pitchFamily="2" charset="-79"/>
            </a:endParaRPr>
          </a:p>
          <a:p>
            <a:r>
              <a:rPr lang="ru-RU" sz="4000" b="1" u="sng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  <a:hlinkClick r:id="rId2"/>
              </a:rPr>
              <a:t>ж</a:t>
            </a:r>
            <a:r>
              <a:rPr lang="ru-RU" sz="4000" b="1" u="sng" dirty="0" smtClean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  <a:hlinkClick r:id="rId2"/>
              </a:rPr>
              <a:t>естовый язык</a:t>
            </a:r>
            <a:r>
              <a:rPr lang="ru-RU" sz="4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,</a:t>
            </a:r>
            <a:r>
              <a:rPr lang="ru-RU" sz="4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 </a:t>
            </a:r>
            <a:r>
              <a:rPr lang="ru-RU" sz="4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который используется</a:t>
            </a:r>
            <a:r>
              <a:rPr lang="ru-RU" sz="4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 педагогами для помощи </a:t>
            </a:r>
            <a:endParaRPr lang="ru-RU" sz="40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cs typeface="Aharoni" pitchFamily="2" charset="-79"/>
            </a:endParaRPr>
          </a:p>
          <a:p>
            <a:r>
              <a:rPr lang="ru-RU" sz="4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детям</a:t>
            </a:r>
            <a:r>
              <a:rPr lang="ru-RU" sz="4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 </a:t>
            </a:r>
            <a:r>
              <a:rPr lang="ru-RU" sz="4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с различными</a:t>
            </a:r>
            <a:r>
              <a:rPr lang="ru-RU" sz="4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 </a:t>
            </a:r>
            <a:r>
              <a:rPr lang="ru-RU" sz="4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коммуника</a:t>
            </a:r>
            <a:endParaRPr lang="ru-RU" sz="40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cs typeface="Aharoni" pitchFamily="2" charset="-79"/>
            </a:endParaRPr>
          </a:p>
          <a:p>
            <a:r>
              <a:rPr lang="ru-RU" sz="40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тивными</a:t>
            </a:r>
            <a:r>
              <a:rPr lang="ru-RU" sz="4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cs typeface="Aharoni" pitchFamily="2" charset="-79"/>
              </a:rPr>
              <a:t> нарушениями или </a:t>
            </a: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Aharoni" pitchFamily="2" charset="-79"/>
              </a:rPr>
              <a:t>у </a:t>
            </a:r>
            <a:r>
              <a:rPr lang="ru-R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/>
                <a:cs typeface="Times New Roman" pitchFamily="18" charset="0"/>
              </a:rPr>
              <a:t>которых отсутствует речь или речь которых неразборчива.</a:t>
            </a:r>
            <a:endParaRPr lang="ru-RU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451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600" b="1" dirty="0" err="1">
                <a:latin typeface="Times New Roman" pitchFamily="18" charset="0"/>
                <a:ea typeface="Calibri"/>
                <a:cs typeface="Times New Roman" pitchFamily="18" charset="0"/>
              </a:rPr>
              <a:t>Макатон</a:t>
            </a: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 был разработан в Великобритании в 70-х годах ХХ в. логопедом и дефектологом </a:t>
            </a:r>
            <a:r>
              <a:rPr lang="ru-RU" sz="3600" b="1" dirty="0">
                <a:latin typeface="Times New Roman" pitchFamily="18" charset="0"/>
                <a:ea typeface="Calibri"/>
                <a:cs typeface="Times New Roman" pitchFamily="18" charset="0"/>
              </a:rPr>
              <a:t>Маргарет Уокер. </a:t>
            </a:r>
            <a:r>
              <a:rPr lang="ru-RU" sz="3600" dirty="0">
                <a:latin typeface="Times New Roman" pitchFamily="18" charset="0"/>
                <a:ea typeface="Calibri"/>
                <a:cs typeface="Times New Roman" pitchFamily="18" charset="0"/>
              </a:rPr>
              <a:t>Сейчас программа широко используется в школах, больницах, социальных службах Великобритании, а также адаптирована в более чем 40 странах мира.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5286395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04664"/>
            <a:ext cx="7859216" cy="1224136"/>
          </a:xfrm>
        </p:spPr>
        <p:txBody>
          <a:bodyPr/>
          <a:lstStyle/>
          <a:p>
            <a:r>
              <a:rPr lang="ru-RU" dirty="0"/>
              <a:t>Потенциальные пользователи </a:t>
            </a:r>
            <a:r>
              <a:rPr lang="ru-RU" dirty="0" err="1"/>
              <a:t>Макатона</a:t>
            </a:r>
            <a:r>
              <a:rPr lang="ru-RU" dirty="0"/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700808"/>
            <a:ext cx="8111872" cy="4194792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— </a:t>
            </a:r>
            <a:r>
              <a:rPr lang="ru-RU" b="1" dirty="0"/>
              <a:t>дети и взрослые с широким спектром коммуникативных трудностей </a:t>
            </a:r>
            <a:r>
              <a:rPr lang="ru-RU" b="1" dirty="0" smtClean="0"/>
              <a:t>(</a:t>
            </a:r>
            <a:r>
              <a:rPr lang="ru-RU" b="1" dirty="0"/>
              <a:t>с расстройствами аутистического спектра, ДЦП, генетическими синдромами, множественными нарушениями и т. д.), </a:t>
            </a:r>
            <a:r>
              <a:rPr lang="ru-RU" dirty="0"/>
              <a:t>а также их окружение: родители, специалисты, родственники и друзья, представители социальных и образовательных учреждений.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65693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764704"/>
            <a:ext cx="8183880" cy="5184576"/>
          </a:xfrm>
        </p:spPr>
        <p:txBody>
          <a:bodyPr>
            <a:normAutofit fontScale="70000" lnSpcReduction="20000"/>
          </a:bodyPr>
          <a:lstStyle/>
          <a:p>
            <a:r>
              <a:rPr lang="ru-RU" sz="5600" b="1" dirty="0" smtClean="0">
                <a:solidFill>
                  <a:schemeClr val="accent6"/>
                </a:solidFill>
                <a:latin typeface="Calibri"/>
                <a:ea typeface="Calibri"/>
                <a:cs typeface="Times New Roman"/>
              </a:rPr>
              <a:t>Н</a:t>
            </a:r>
            <a:r>
              <a:rPr lang="de-DE" sz="5600" b="1" dirty="0" smtClean="0">
                <a:solidFill>
                  <a:schemeClr val="accent6"/>
                </a:solidFill>
                <a:latin typeface="Calibri"/>
                <a:ea typeface="Calibri"/>
                <a:cs typeface="Times New Roman"/>
              </a:rPr>
              <a:t>O</a:t>
            </a:r>
            <a:r>
              <a:rPr lang="en-US" sz="5600" b="1" dirty="0" smtClean="0">
                <a:solidFill>
                  <a:schemeClr val="accent6"/>
                </a:solidFill>
                <a:latin typeface="Calibri"/>
                <a:ea typeface="Calibri"/>
                <a:cs typeface="Times New Roman"/>
              </a:rPr>
              <a:t>!</a:t>
            </a:r>
            <a:r>
              <a:rPr lang="ru-RU" sz="4000" dirty="0">
                <a:latin typeface="Calibri"/>
                <a:ea typeface="Calibri"/>
                <a:cs typeface="Times New Roman"/>
              </a:rPr>
              <a:t/>
            </a:r>
            <a:br>
              <a:rPr lang="ru-RU" sz="4000" dirty="0">
                <a:latin typeface="Calibri"/>
                <a:ea typeface="Calibri"/>
                <a:cs typeface="Times New Roman"/>
              </a:rPr>
            </a:br>
            <a:r>
              <a:rPr lang="ru-RU" sz="5100" dirty="0">
                <a:latin typeface="Times New Roman" pitchFamily="18" charset="0"/>
                <a:ea typeface="SimSun-ExtB" pitchFamily="49" charset="-122"/>
                <a:cs typeface="Times New Roman" pitchFamily="18" charset="0"/>
              </a:rPr>
              <a:t>Не следует путать МАКАТОН и жестовый язык, который используют глухонемые. МАКАТОН – это </a:t>
            </a:r>
            <a:r>
              <a:rPr lang="ru-RU" sz="5100" b="1" dirty="0">
                <a:latin typeface="Times New Roman" pitchFamily="18" charset="0"/>
                <a:ea typeface="SimSun-ExtB" pitchFamily="49" charset="-122"/>
                <a:cs typeface="Times New Roman" pitchFamily="18" charset="0"/>
              </a:rPr>
              <a:t>система упрощенных жестов,</a:t>
            </a:r>
            <a:r>
              <a:rPr lang="ru-RU" sz="5100" dirty="0">
                <a:latin typeface="Times New Roman" pitchFamily="18" charset="0"/>
                <a:ea typeface="SimSun-ExtB" pitchFamily="49" charset="-122"/>
                <a:cs typeface="Times New Roman" pitchFamily="18" charset="0"/>
              </a:rPr>
              <a:t> которые легко показать и, что самое главное, легко понять. Из языка глухонемых в упрощенном варианте заимствуются только некоторые, часто абстрактные понятия</a:t>
            </a:r>
            <a:r>
              <a:rPr lang="ru-RU" sz="4000" dirty="0">
                <a:latin typeface="Calibri"/>
                <a:ea typeface="Calibri"/>
                <a:cs typeface="Times New Roman"/>
              </a:rPr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064341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183880" cy="1296144"/>
          </a:xfrm>
        </p:spPr>
        <p:txBody>
          <a:bodyPr/>
          <a:lstStyle/>
          <a:p>
            <a:r>
              <a:rPr lang="ru-RU" dirty="0" smtClean="0"/>
              <a:t>Словарь МАКАТОН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16832"/>
            <a:ext cx="5544616" cy="3801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5204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36904" cy="648072"/>
          </a:xfrm>
        </p:spPr>
        <p:txBody>
          <a:bodyPr>
            <a:normAutofit/>
          </a:bodyPr>
          <a:lstStyle/>
          <a:p>
            <a:r>
              <a:rPr lang="ru-RU" dirty="0" smtClean="0"/>
              <a:t>	Словарь </a:t>
            </a:r>
            <a:r>
              <a:rPr lang="ru-RU" dirty="0" err="1"/>
              <a:t>М</a:t>
            </a:r>
            <a:r>
              <a:rPr lang="ru-RU" dirty="0" err="1" smtClean="0"/>
              <a:t>акатона</a:t>
            </a: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1412776"/>
            <a:ext cx="8317552" cy="4824536"/>
          </a:xfrm>
        </p:spPr>
        <p:txBody>
          <a:bodyPr>
            <a:normAutofit/>
          </a:bodyPr>
          <a:lstStyle/>
          <a:p>
            <a:r>
              <a:rPr lang="ru-RU" dirty="0">
                <a:latin typeface="Calibri"/>
                <a:ea typeface="Calibri"/>
                <a:cs typeface="Times New Roman"/>
              </a:rPr>
              <a:t>Словарь </a:t>
            </a:r>
            <a:r>
              <a:rPr lang="ru-RU" dirty="0" err="1">
                <a:latin typeface="Calibri"/>
                <a:ea typeface="Calibri"/>
                <a:cs typeface="Times New Roman"/>
              </a:rPr>
              <a:t>МАКАТОНа</a:t>
            </a:r>
            <a:r>
              <a:rPr lang="ru-RU" dirty="0">
                <a:latin typeface="Calibri"/>
                <a:ea typeface="Calibri"/>
                <a:cs typeface="Times New Roman"/>
              </a:rPr>
              <a:t> – четко структурированная система. Количество понятий Основного Словаря ограничено (всего около 450 слов</a:t>
            </a:r>
            <a:r>
              <a:rPr lang="ru-RU" b="1" dirty="0">
                <a:latin typeface="Calibri"/>
                <a:ea typeface="Calibri"/>
                <a:cs typeface="Times New Roman"/>
              </a:rPr>
              <a:t>). Каждому понятию соответствует жестовый знак и графический символ</a:t>
            </a:r>
            <a:r>
              <a:rPr lang="ru-RU" dirty="0">
                <a:latin typeface="Calibri"/>
                <a:ea typeface="Calibri"/>
                <a:cs typeface="Times New Roman"/>
              </a:rPr>
              <a:t> </a:t>
            </a:r>
            <a:r>
              <a:rPr lang="ru-RU" dirty="0" smtClean="0">
                <a:latin typeface="Calibri"/>
                <a:ea typeface="Calibri"/>
                <a:cs typeface="Times New Roman"/>
              </a:rPr>
              <a:t>.Туда </a:t>
            </a:r>
            <a:r>
              <a:rPr lang="ru-RU" dirty="0">
                <a:latin typeface="Calibri"/>
                <a:ea typeface="Calibri"/>
                <a:cs typeface="Times New Roman"/>
              </a:rPr>
              <a:t>входят понятия, связанные с повседневным бытом и окружением человека (семья, еда, предметы, животные, здания, погода, время, числа, чувства, отношения, основные глаголы действия и т.д.).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0586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User\МАК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476672"/>
            <a:ext cx="8280920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4654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543920" cy="1628800"/>
          </a:xfrm>
        </p:spPr>
        <p:txBody>
          <a:bodyPr>
            <a:normAutofit/>
          </a:bodyPr>
          <a:lstStyle/>
          <a:p>
            <a:r>
              <a:rPr lang="ru-RU" dirty="0" smtClean="0"/>
              <a:t>Жесты и символы «</a:t>
            </a:r>
            <a:r>
              <a:rPr lang="ru-RU" dirty="0" err="1" smtClean="0"/>
              <a:t>Макатон</a:t>
            </a:r>
            <a:r>
              <a:rPr lang="ru-RU" dirty="0" smtClean="0"/>
              <a:t>»</a:t>
            </a:r>
            <a:endParaRPr lang="ru-RU" dirty="0"/>
          </a:p>
        </p:txBody>
      </p:sp>
      <p:pic>
        <p:nvPicPr>
          <p:cNvPr id="1026" name="Picture 2" descr="C:\Users\User\Downloads\ЖЕСТЫ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16832"/>
            <a:ext cx="8458680" cy="46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4821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620688"/>
            <a:ext cx="8280920" cy="1368152"/>
          </a:xfrm>
        </p:spPr>
        <p:txBody>
          <a:bodyPr>
            <a:normAutofit/>
          </a:bodyPr>
          <a:lstStyle/>
          <a:p>
            <a:pPr algn="ctr"/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Макатон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-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на уроках английского языка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988840"/>
            <a:ext cx="8424936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333829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19256" cy="1440160"/>
          </a:xfrm>
        </p:spPr>
        <p:txBody>
          <a:bodyPr/>
          <a:lstStyle/>
          <a:p>
            <a:r>
              <a:rPr lang="ru-RU" dirty="0" smtClean="0"/>
              <a:t>ВЫВОД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628800"/>
            <a:ext cx="8255888" cy="4248472"/>
          </a:xfrm>
        </p:spPr>
        <p:txBody>
          <a:bodyPr>
            <a:normAutofit lnSpcReduction="10000"/>
          </a:bodyPr>
          <a:lstStyle/>
          <a:p>
            <a:endParaRPr lang="ru-RU" dirty="0" smtClean="0">
              <a:latin typeface="Calibri"/>
              <a:ea typeface="Calibri"/>
              <a:cs typeface="Times New Roman"/>
            </a:endParaRPr>
          </a:p>
          <a:p>
            <a:r>
              <a:rPr lang="ru-RU" sz="3200" dirty="0" smtClean="0">
                <a:latin typeface="Calibri"/>
                <a:ea typeface="Calibri"/>
                <a:cs typeface="Times New Roman"/>
              </a:rPr>
              <a:t>Способность </a:t>
            </a:r>
            <a:r>
              <a:rPr lang="ru-RU" sz="3200" dirty="0">
                <a:latin typeface="Calibri"/>
                <a:ea typeface="Calibri"/>
                <a:cs typeface="Times New Roman"/>
              </a:rPr>
              <a:t>общаться — один из самых важных навыков, необходимых нам в жизни</a:t>
            </a:r>
            <a:r>
              <a:rPr lang="ru-RU" sz="3200" dirty="0" smtClean="0">
                <a:latin typeface="Calibri"/>
                <a:ea typeface="Calibri"/>
                <a:cs typeface="Times New Roman"/>
              </a:rPr>
              <a:t>.</a:t>
            </a:r>
            <a:r>
              <a:rPr lang="ru-RU" sz="3200" dirty="0"/>
              <a:t> </a:t>
            </a:r>
            <a:r>
              <a:rPr lang="de-DE" sz="3200" dirty="0" smtClean="0"/>
              <a:t>B</a:t>
            </a:r>
            <a:r>
              <a:rPr lang="ru-RU" sz="3200" dirty="0" smtClean="0"/>
              <a:t>сё</a:t>
            </a:r>
            <a:r>
              <a:rPr lang="ru-RU" sz="3200" dirty="0"/>
              <a:t>, что мы делаем, включает в себя общение.</a:t>
            </a:r>
          </a:p>
          <a:p>
            <a:r>
              <a:rPr lang="ru-RU" sz="3200" dirty="0" smtClean="0">
                <a:latin typeface="Calibri"/>
                <a:ea typeface="Calibri"/>
                <a:cs typeface="Times New Roman"/>
              </a:rPr>
              <a:t> </a:t>
            </a:r>
            <a:r>
              <a:rPr lang="ru-RU" sz="3200" b="1" dirty="0" smtClean="0">
                <a:latin typeface="Calibri"/>
                <a:ea typeface="Calibri"/>
                <a:cs typeface="Times New Roman"/>
              </a:rPr>
              <a:t>МАКАТОН</a:t>
            </a:r>
            <a:r>
              <a:rPr lang="ru-RU" sz="3200" dirty="0" smtClean="0">
                <a:latin typeface="Calibri"/>
                <a:ea typeface="Calibri"/>
                <a:cs typeface="Times New Roman"/>
              </a:rPr>
              <a:t>-это использование разных каналов передачи и восприятия информации</a:t>
            </a:r>
            <a:r>
              <a:rPr lang="de-DE" sz="3200" dirty="0" smtClean="0">
                <a:latin typeface="Calibri"/>
                <a:ea typeface="Calibri"/>
                <a:cs typeface="Times New Roman"/>
              </a:rPr>
              <a:t>,</a:t>
            </a:r>
            <a:r>
              <a:rPr lang="ru-RU" sz="3200" dirty="0" smtClean="0">
                <a:latin typeface="Calibri"/>
                <a:ea typeface="Calibri"/>
                <a:cs typeface="Times New Roman"/>
              </a:rPr>
              <a:t>когда одному понятию соответствует сразу жест и символ.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31404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19256" cy="648072"/>
          </a:xfrm>
        </p:spPr>
        <p:txBody>
          <a:bodyPr>
            <a:normAutofit/>
          </a:bodyPr>
          <a:lstStyle/>
          <a:p>
            <a:r>
              <a:rPr lang="ru-RU" dirty="0" smtClean="0"/>
              <a:t>     </a:t>
            </a:r>
            <a:r>
              <a:rPr lang="de-DE" dirty="0" smtClean="0"/>
              <a:t>C</a:t>
            </a:r>
            <a:r>
              <a:rPr lang="ru-RU" dirty="0" smtClean="0"/>
              <a:t>ПИСОК     ЛИТЕРАТУРЫ</a:t>
            </a:r>
            <a:r>
              <a:rPr lang="de-DE" dirty="0" smtClean="0"/>
              <a:t>	</a:t>
            </a:r>
            <a:endParaRPr lang="ru-RU" dirty="0"/>
          </a:p>
        </p:txBody>
      </p:sp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323528" y="1268760"/>
            <a:ext cx="8496944" cy="525658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tx2"/>
              </a:buClr>
              <a:buSzPct val="73000"/>
              <a:buFont typeface="Wingdings 2"/>
              <a:buChar char=""/>
              <a:defRPr kumimoji="0" sz="2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208" indent="-228600" algn="l" rtl="0" eaLnBrk="1" latinLnBrk="0" hangingPunct="1">
              <a:spcBef>
                <a:spcPts val="5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23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58952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0000"/>
              <a:buFont typeface="Wingdings"/>
              <a:buChar char="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28016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70000"/>
              <a:buFont typeface="Wingdings"/>
              <a:buChar char="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72184" indent="-182880" algn="l" rtl="0" eaLnBrk="1" latinLnBrk="0" hangingPunct="1">
              <a:spcBef>
                <a:spcPts val="400"/>
              </a:spcBef>
              <a:buClr>
                <a:schemeClr val="accent4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6733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80000"/>
              <a:buFont typeface="Wingdings 2"/>
              <a:buChar char="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47088" indent="-182880" algn="l" rtl="0" eaLnBrk="1" latinLnBrk="0" hangingPunct="1">
              <a:spcBef>
                <a:spcPts val="300"/>
              </a:spcBef>
              <a:buClr>
                <a:schemeClr val="accent4"/>
              </a:buClr>
              <a:buSzPct val="100000"/>
              <a:buChar char="•"/>
              <a:defRPr kumimoji="0" sz="1600" kern="1200" baseline="0">
                <a:solidFill>
                  <a:schemeClr val="tx1">
                    <a:tint val="8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0574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SzPct val="100000"/>
              <a:buFont typeface="Wingdings"/>
              <a:buChar char="§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</a:rPr>
              <a:t>makaton.ru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B13F9A"/>
              </a:buClr>
              <a:buSzPct val="73000"/>
              <a:buFont typeface="Wingdings 2"/>
              <a:buChar char="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</a:rPr>
              <a:t>Norwenalis.livejournal.com</a:t>
            </a:r>
            <a:endParaRPr kumimoji="0" lang="ru-RU" sz="16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</a:endParaRPr>
          </a:p>
          <a:p>
            <a:pPr lvl="0">
              <a:buClr>
                <a:srgbClr val="B13F9A"/>
              </a:buClr>
              <a:defRPr/>
            </a:pP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1. Алексеева, Е.И. Формирование навыков общения с использованием средств</a:t>
            </a:r>
          </a:p>
          <a:p>
            <a:pPr lvl="0">
              <a:buClr>
                <a:srgbClr val="B13F9A"/>
              </a:buClr>
              <a:defRPr/>
            </a:pP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альтернативной коммуникации у детей с тяжёлыми и множественными</a:t>
            </a:r>
          </a:p>
          <a:p>
            <a:pPr lvl="0">
              <a:buClr>
                <a:srgbClr val="B13F9A"/>
              </a:buClr>
              <a:defRPr/>
            </a:pP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нарушениями развития // Воспитание и обучение детей с нарушениями развития.</a:t>
            </a:r>
          </a:p>
          <a:p>
            <a:pPr lvl="0">
              <a:buClr>
                <a:srgbClr val="B13F9A"/>
              </a:buClr>
              <a:defRPr/>
            </a:pP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– 2014. – №3. – Цветная вкладка.</a:t>
            </a:r>
          </a:p>
          <a:p>
            <a:pPr lvl="0">
              <a:buClr>
                <a:srgbClr val="B13F9A"/>
              </a:buClr>
              <a:defRPr/>
            </a:pP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2. Альтернативная коммуникация (методический сборник) – автор- составитель</a:t>
            </a:r>
          </a:p>
          <a:p>
            <a:pPr lvl="0">
              <a:buClr>
                <a:srgbClr val="B13F9A"/>
              </a:buClr>
              <a:defRPr/>
            </a:pPr>
            <a:r>
              <a:rPr lang="ru-RU" sz="1600" dirty="0" err="1">
                <a:solidFill>
                  <a:sysClr val="windowText" lastClr="000000"/>
                </a:solidFill>
                <a:latin typeface="Trebuchet MS"/>
              </a:rPr>
              <a:t>Штягинова</a:t>
            </a: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 Е.А., психолог.</a:t>
            </a:r>
          </a:p>
          <a:p>
            <a:pPr lvl="0">
              <a:buClr>
                <a:srgbClr val="B13F9A"/>
              </a:buClr>
              <a:defRPr/>
            </a:pP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3. Знакомьтесь: русский жестовый язык - М.: «</a:t>
            </a:r>
            <a:r>
              <a:rPr lang="ru-RU" sz="1600" dirty="0" err="1">
                <a:solidFill>
                  <a:sysClr val="windowText" lastClr="000000"/>
                </a:solidFill>
                <a:latin typeface="Trebuchet MS"/>
              </a:rPr>
              <a:t>Издат</a:t>
            </a: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-Черноземье», 2017г, 172 стр.</a:t>
            </a:r>
          </a:p>
          <a:p>
            <a:pPr lvl="0">
              <a:buClr>
                <a:srgbClr val="B13F9A"/>
              </a:buClr>
              <a:defRPr/>
            </a:pP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4. </a:t>
            </a:r>
            <a:r>
              <a:rPr lang="ru-RU" sz="1600" dirty="0" err="1">
                <a:solidFill>
                  <a:sysClr val="windowText" lastClr="000000"/>
                </a:solidFill>
                <a:latin typeface="Trebuchet MS"/>
              </a:rPr>
              <a:t>Макатон</a:t>
            </a: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. Основной словарь. Символы // Под ред. Т.А. Бондарь. – М.: РБОО</a:t>
            </a:r>
          </a:p>
          <a:p>
            <a:pPr lvl="0">
              <a:buClr>
                <a:srgbClr val="B13F9A"/>
              </a:buClr>
              <a:defRPr/>
            </a:pP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«Центр лечебной педагогики», 2014.</a:t>
            </a:r>
          </a:p>
          <a:p>
            <a:pPr lvl="0">
              <a:buClr>
                <a:srgbClr val="B13F9A"/>
              </a:buClr>
              <a:defRPr/>
            </a:pP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5. Особый ребенок. Исследования и опыт помощи. </a:t>
            </a:r>
            <a:r>
              <a:rPr lang="ru-RU" sz="1600" dirty="0" err="1">
                <a:solidFill>
                  <a:sysClr val="windowText" lastClr="000000"/>
                </a:solidFill>
                <a:latin typeface="Trebuchet MS"/>
              </a:rPr>
              <a:t>Вып</a:t>
            </a: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. 10: </a:t>
            </a:r>
            <a:r>
              <a:rPr lang="ru-RU" sz="1600" dirty="0" err="1">
                <a:solidFill>
                  <a:sysClr val="windowText" lastClr="000000"/>
                </a:solidFill>
                <a:latin typeface="Trebuchet MS"/>
              </a:rPr>
              <a:t>науч.практ</a:t>
            </a: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. сб. – М. :</a:t>
            </a:r>
          </a:p>
          <a:p>
            <a:pPr lvl="0">
              <a:buClr>
                <a:srgbClr val="B13F9A"/>
              </a:buClr>
              <a:defRPr/>
            </a:pPr>
            <a:r>
              <a:rPr lang="ru-RU" sz="1600" dirty="0" err="1">
                <a:solidFill>
                  <a:sysClr val="windowText" lastClr="000000"/>
                </a:solidFill>
                <a:latin typeface="Trebuchet MS"/>
              </a:rPr>
              <a:t>Теревинф</a:t>
            </a:r>
            <a:r>
              <a:rPr lang="ru-RU" sz="1600" dirty="0">
                <a:solidFill>
                  <a:sysClr val="windowText" lastClr="000000"/>
                </a:solidFill>
                <a:latin typeface="Trebuchet MS"/>
              </a:rPr>
              <a:t>, 2019. – 372 с. – ISBN 978-5-4212-05</a:t>
            </a:r>
            <a:r>
              <a:rPr lang="ru-RU" sz="1800" dirty="0">
                <a:solidFill>
                  <a:sysClr val="windowText" lastClr="000000"/>
                </a:solidFill>
                <a:latin typeface="Trebuchet MS"/>
              </a:rPr>
              <a:t>97-5.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2601672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6916</TotalTime>
  <Words>481</Words>
  <Application>Microsoft Office PowerPoint</Application>
  <PresentationFormat>Экран (4:3)</PresentationFormat>
  <Paragraphs>51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Аспект</vt:lpstr>
      <vt:lpstr>Макатон-языковая программа</vt:lpstr>
      <vt:lpstr>Счастье-это когда тебя понимают! </vt:lpstr>
      <vt:lpstr>Одной из систем альтернативной дополнительной,вспомогательной (ААС) коммуникации является программа МАКАТОН </vt:lpstr>
      <vt:lpstr>Презентация PowerPoint</vt:lpstr>
      <vt:lpstr>Презентация PowerPoint</vt:lpstr>
      <vt:lpstr>Презентация PowerPoint</vt:lpstr>
      <vt:lpstr>Потенциальные пользователи Макатона </vt:lpstr>
      <vt:lpstr>Презентация PowerPoint</vt:lpstr>
      <vt:lpstr>Словарь МАКАТОН</vt:lpstr>
      <vt:lpstr> Словарь Макатона </vt:lpstr>
      <vt:lpstr>Презентация PowerPoint</vt:lpstr>
      <vt:lpstr>Жесты и символы «Макатон»</vt:lpstr>
      <vt:lpstr>Макатон - на уроках английского языка</vt:lpstr>
      <vt:lpstr>ВЫВОД</vt:lpstr>
      <vt:lpstr>     CПИСОК     ЛИТЕРАТУРЫ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45</cp:revision>
  <dcterms:created xsi:type="dcterms:W3CDTF">2018-10-31T14:19:14Z</dcterms:created>
  <dcterms:modified xsi:type="dcterms:W3CDTF">2022-12-04T21:09:40Z</dcterms:modified>
</cp:coreProperties>
</file>