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77" r:id="rId2"/>
    <p:sldId id="258" r:id="rId3"/>
    <p:sldId id="259" r:id="rId4"/>
    <p:sldId id="285" r:id="rId5"/>
    <p:sldId id="282" r:id="rId6"/>
    <p:sldId id="260" r:id="rId7"/>
    <p:sldId id="261" r:id="rId8"/>
    <p:sldId id="265" r:id="rId9"/>
    <p:sldId id="289" r:id="rId10"/>
    <p:sldId id="266" r:id="rId11"/>
    <p:sldId id="267" r:id="rId12"/>
    <p:sldId id="269" r:id="rId13"/>
    <p:sldId id="286" r:id="rId14"/>
    <p:sldId id="293" r:id="rId15"/>
    <p:sldId id="292" r:id="rId16"/>
    <p:sldId id="291" r:id="rId17"/>
    <p:sldId id="272" r:id="rId18"/>
    <p:sldId id="273" r:id="rId19"/>
    <p:sldId id="280" r:id="rId20"/>
    <p:sldId id="274" r:id="rId21"/>
    <p:sldId id="294" r:id="rId22"/>
    <p:sldId id="287" r:id="rId23"/>
    <p:sldId id="275" r:id="rId24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b="1" i="1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b="1" i="1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b="1" i="1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b="1" i="1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b="1" i="1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b="1" i="1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b="1" i="1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b="1" i="1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b="1" i="1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06A9F"/>
    <a:srgbClr val="663300"/>
    <a:srgbClr val="FFFFCC"/>
    <a:srgbClr val="FFCCCC"/>
    <a:srgbClr val="CCFFFF"/>
    <a:srgbClr val="FFFF99"/>
    <a:srgbClr val="CC9900"/>
    <a:srgbClr val="FFCC99"/>
  </p:clrMru>
</p:presentationPr>
</file>

<file path=ppt/tableStyles.xml><?xml version="1.0" encoding="utf-8"?>
<a:tblStyleLst xmlns:a="http://schemas.openxmlformats.org/drawingml/2006/main" def="{5C22544A-7EE6-4342-B048-85BDC9FD1C3A}">
  <a:tblStyle styleId="{5DA37D80-6434-44D0-A028-1B22A696006F}" styleName="Светлый стиль 3 -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8FD4443E-F989-4FC4-A0C8-D5A2AF1F390B}" styleName="Темный стиль 1 - акцент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56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5ACC9C55-5A7A-41BB-B5D8-E5DB499E4FCF}" type="datetimeFigureOut">
              <a:rPr lang="ru-RU"/>
              <a:pPr>
                <a:defRPr/>
              </a:pPr>
              <a:t>05.10.2022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27F53B3E-53D2-42C3-ADDF-407A73A2A8C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25E4A1F6-AF7F-42BF-9D85-7D102A06C72B}" type="slidenum">
              <a:rPr lang="ru-RU" smtClean="0"/>
              <a:pPr/>
              <a:t>6</a:t>
            </a:fld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4FBEF8-0D24-458E-8AAE-67F8016603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45723C-E774-40AE-B097-0DDA32318AC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354D14-2C73-40FE-8D79-D0AA1E6241B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F7DB7E-0B55-4843-BB2B-0BFEB1A5AA5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F67590-16D1-402F-8C80-E3DA338B321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952AE3-EC5F-464B-989B-BF04832D6F9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14DF06-805E-47A5-B3C0-0001E2188BE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737246-139B-48B9-8B08-4833421C4B8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0F70D4-E2F5-4355-BA8A-B3940F30F83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96D005-46AD-4E7E-928E-1C6C400B5A3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12FF0D-0514-450F-A1A9-2BA62A24F02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Заголовок, объект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6896E4-B9C3-4A5A-A058-7A37CB4E427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Заголовок и объект над текс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229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3938588"/>
            <a:ext cx="8229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179BCB-5BBE-494B-8334-CDA05FA084A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ru-RU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C331CC-8705-4BBC-BA48-41982784A72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054AE0-FB7E-4616-97D7-A76E872D29B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 i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 i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 i="0"/>
            </a:lvl1pPr>
          </a:lstStyle>
          <a:p>
            <a:pPr>
              <a:defRPr/>
            </a:pPr>
            <a:fld id="{FB732ACC-EAB0-4F56-AA0B-5732231C76D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939800" y="0"/>
            <a:ext cx="7462838" cy="841375"/>
          </a:xfrm>
        </p:spPr>
        <p:txBody>
          <a:bodyPr/>
          <a:lstStyle/>
          <a:p>
            <a:pPr eaLnBrk="1" hangingPunct="1"/>
            <a:r>
              <a:rPr lang="en-US" sz="3700" smtClean="0">
                <a:solidFill>
                  <a:schemeClr val="tx1"/>
                </a:solidFill>
              </a:rPr>
              <a:t>             </a:t>
            </a:r>
            <a:endParaRPr lang="ru-RU" sz="2400" b="1" smtClean="0">
              <a:solidFill>
                <a:schemeClr val="tx1"/>
              </a:solidFill>
            </a:endParaRPr>
          </a:p>
        </p:txBody>
      </p:sp>
      <p:pic>
        <p:nvPicPr>
          <p:cNvPr id="2051" name="Picture 3" descr="три профиля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solidFill>
            <a:schemeClr val="bg1"/>
          </a:solidFill>
        </p:spPr>
      </p:pic>
      <p:sp>
        <p:nvSpPr>
          <p:cNvPr id="2053" name="TextBox 5"/>
          <p:cNvSpPr txBox="1">
            <a:spLocks noChangeArrowheads="1"/>
          </p:cNvSpPr>
          <p:nvPr/>
        </p:nvSpPr>
        <p:spPr bwMode="auto">
          <a:xfrm>
            <a:off x="1524000" y="1905000"/>
            <a:ext cx="6324600" cy="120015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i="0"/>
              <a:t>Понятие о почве </a:t>
            </a:r>
          </a:p>
          <a:p>
            <a:pPr algn="ctr"/>
            <a:r>
              <a:rPr lang="ru-RU" sz="2400" i="0"/>
              <a:t>Возникновение почвоведения как науки </a:t>
            </a:r>
          </a:p>
          <a:p>
            <a:pPr algn="ctr"/>
            <a:r>
              <a:rPr lang="ru-RU" sz="2400" i="0"/>
              <a:t>Морфология почв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609600"/>
            <a:ext cx="8767763" cy="1676400"/>
          </a:xfrm>
          <a:solidFill>
            <a:srgbClr val="FFFF99"/>
          </a:solidFill>
        </p:spPr>
        <p:txBody>
          <a:bodyPr/>
          <a:lstStyle/>
          <a:p>
            <a:pPr algn="l" eaLnBrk="1" hangingPunct="1"/>
            <a:r>
              <a:rPr lang="ru-RU" sz="2700" b="1" smtClean="0"/>
              <a:t>Почвоведение – наука о почве, ее строении, составе, свойствах, происхождении почв и их географическом распространении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2895600"/>
            <a:ext cx="9144000" cy="32766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sz="2800" b="1" i="1" smtClean="0"/>
              <a:t>  </a:t>
            </a:r>
            <a:r>
              <a:rPr lang="ru-RU" sz="2800" b="1" i="1" smtClean="0"/>
              <a:t>  Почва</a:t>
            </a:r>
            <a:r>
              <a:rPr lang="ru-RU" sz="2800" smtClean="0"/>
              <a:t> – самостоятельное  естественно- историческое тело, возникающее при совместном действии на </a:t>
            </a:r>
            <a:r>
              <a:rPr lang="ru-RU" sz="2800" b="1" i="1" smtClean="0"/>
              <a:t>горную породу</a:t>
            </a:r>
            <a:r>
              <a:rPr lang="ru-RU" sz="2800" smtClean="0"/>
              <a:t> </a:t>
            </a:r>
            <a:r>
              <a:rPr lang="ru-RU" sz="2800" b="1" i="1" smtClean="0"/>
              <a:t>климата, биоты, рельефа</a:t>
            </a:r>
            <a:r>
              <a:rPr lang="ru-RU" sz="2800" smtClean="0"/>
              <a:t> на определенном</a:t>
            </a:r>
            <a:r>
              <a:rPr lang="ru-RU" sz="2800" b="1" smtClean="0"/>
              <a:t> </a:t>
            </a:r>
            <a:r>
              <a:rPr lang="ru-RU" sz="2800" b="1" i="1" smtClean="0"/>
              <a:t>временном</a:t>
            </a:r>
            <a:r>
              <a:rPr lang="ru-RU" sz="2800" b="1" smtClean="0"/>
              <a:t> </a:t>
            </a:r>
            <a:r>
              <a:rPr lang="ru-RU" sz="2800" smtClean="0"/>
              <a:t>промежутке</a:t>
            </a:r>
          </a:p>
          <a:p>
            <a:pPr eaLnBrk="1" hangingPunct="1">
              <a:buFontTx/>
              <a:buNone/>
            </a:pPr>
            <a:r>
              <a:rPr lang="en-US" sz="2800" b="1" i="1" smtClean="0"/>
              <a:t>   </a:t>
            </a:r>
            <a:endParaRPr lang="ru-RU" sz="2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74638"/>
            <a:ext cx="8991600" cy="630237"/>
          </a:xfrm>
        </p:spPr>
        <p:txBody>
          <a:bodyPr/>
          <a:lstStyle/>
          <a:p>
            <a:pPr eaLnBrk="1" hangingPunct="1"/>
            <a:r>
              <a:rPr lang="ru-RU" sz="3000" b="1" smtClean="0"/>
              <a:t>Василий Васильевич Докучаев (1846 – 1903)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4343400" y="1295400"/>
            <a:ext cx="4800600" cy="55626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ru-RU" sz="2000" b="1" i="1" smtClean="0"/>
              <a:t>Основные положения учения о почвах В.В. Докучаева:</a:t>
            </a:r>
          </a:p>
          <a:p>
            <a:pPr eaLnBrk="1" hangingPunct="1"/>
            <a:r>
              <a:rPr lang="ru-RU" sz="2000" smtClean="0"/>
              <a:t>Почва – особое биокосное природное тело, развивающееся по своим законам и требующее особых методов исследования</a:t>
            </a:r>
          </a:p>
          <a:p>
            <a:pPr eaLnBrk="1" hangingPunct="1"/>
            <a:r>
              <a:rPr lang="ru-RU" sz="2000" smtClean="0"/>
              <a:t>Почвы образуются под воздействием факторов почвообразования, каждый из которых равнозначен и незаменим</a:t>
            </a:r>
          </a:p>
          <a:p>
            <a:pPr algn="just" eaLnBrk="1" hangingPunct="1"/>
            <a:r>
              <a:rPr lang="ru-RU" sz="2000" smtClean="0"/>
              <a:t>распространение почв на Земле имеет закономерный характер, зависящий от сочетания факторов почвообразования и изменяется при смене биоклиматических поясов и почвенно-растительных</a:t>
            </a:r>
            <a:r>
              <a:rPr lang="ru-RU" sz="1800" smtClean="0"/>
              <a:t> </a:t>
            </a:r>
            <a:r>
              <a:rPr lang="ru-RU" sz="2000" smtClean="0"/>
              <a:t>зон</a:t>
            </a:r>
          </a:p>
        </p:txBody>
      </p:sp>
      <p:pic>
        <p:nvPicPr>
          <p:cNvPr id="5124" name="Picture 4" descr="dokuchaev-1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76200" y="1219200"/>
            <a:ext cx="4219575" cy="52578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620713"/>
            <a:ext cx="8763000" cy="1585912"/>
          </a:xfrm>
          <a:solidFill>
            <a:srgbClr val="CCFFFF"/>
          </a:solidFill>
        </p:spPr>
        <p:txBody>
          <a:bodyPr/>
          <a:lstStyle/>
          <a:p>
            <a:pPr algn="just" eaLnBrk="1" hangingPunct="1"/>
            <a:r>
              <a:rPr lang="en-US" sz="2800" b="1" smtClean="0"/>
              <a:t>     </a:t>
            </a:r>
            <a:r>
              <a:rPr lang="ru-RU" sz="2800" b="1" smtClean="0"/>
              <a:t>Почвообразование</a:t>
            </a:r>
            <a:r>
              <a:rPr lang="ru-RU" sz="2800" smtClean="0"/>
              <a:t> – совокупность явлений превращения и передвижения веществ и энергии, протекающих в почвенной толще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2667000"/>
            <a:ext cx="8548688" cy="2781300"/>
          </a:xfrm>
          <a:solidFill>
            <a:srgbClr val="FFFF99"/>
          </a:solidFill>
        </p:spPr>
        <p:txBody>
          <a:bodyPr/>
          <a:lstStyle/>
          <a:p>
            <a:pPr eaLnBrk="1" hangingPunct="1">
              <a:buFontTx/>
              <a:buNone/>
            </a:pPr>
            <a:r>
              <a:rPr lang="ru-RU" sz="2800" smtClean="0"/>
              <a:t>         </a:t>
            </a:r>
            <a:endParaRPr lang="en-US" sz="2800" smtClean="0"/>
          </a:p>
          <a:p>
            <a:pPr eaLnBrk="1" hangingPunct="1">
              <a:buFontTx/>
              <a:buNone/>
            </a:pPr>
            <a:r>
              <a:rPr lang="en-US" sz="2800" smtClean="0"/>
              <a:t>   </a:t>
            </a:r>
            <a:r>
              <a:rPr lang="ru-RU" sz="2800" smtClean="0"/>
              <a:t>    Интенсивность потоков вещества и энергии и их качественные характеристики определяются природными факторами, названными </a:t>
            </a:r>
            <a:r>
              <a:rPr lang="ru-RU" sz="2800" b="1" i="1" smtClean="0"/>
              <a:t>факторами почвообразования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ru-RU" sz="2400" b="1" i="1" smtClean="0">
                <a:solidFill>
                  <a:srgbClr val="C00000"/>
                </a:solidFill>
              </a:rPr>
              <a:t>Факторы почвообразования </a:t>
            </a:r>
            <a:r>
              <a:rPr lang="ru-RU" sz="2400" b="1" smtClean="0"/>
              <a:t>– элементы природной среды, под влиянием и при участии которых формируется почвенный покров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989138"/>
            <a:ext cx="8229600" cy="4530725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ru-RU" sz="2400" smtClean="0"/>
              <a:t>                    </a:t>
            </a:r>
            <a:r>
              <a:rPr lang="ru-RU" sz="2400" b="1" smtClean="0"/>
              <a:t>Факторы почвообразования:</a:t>
            </a:r>
            <a:r>
              <a:rPr lang="ru-RU" sz="2400" smtClean="0"/>
              <a:t> </a:t>
            </a:r>
          </a:p>
          <a:p>
            <a:pPr eaLnBrk="1" hangingPunct="1">
              <a:buFontTx/>
              <a:buNone/>
            </a:pPr>
            <a:r>
              <a:rPr lang="ru-RU" sz="2400" smtClean="0"/>
              <a:t>климат </a:t>
            </a:r>
            <a:r>
              <a:rPr lang="ru-RU" sz="2400" i="1" smtClean="0"/>
              <a:t>(</a:t>
            </a:r>
            <a:r>
              <a:rPr lang="ru-RU" sz="2400" b="1" i="1" smtClean="0"/>
              <a:t>К</a:t>
            </a:r>
            <a:r>
              <a:rPr lang="ru-RU" sz="2400" i="1" smtClean="0"/>
              <a:t>)</a:t>
            </a:r>
          </a:p>
          <a:p>
            <a:pPr eaLnBrk="1" hangingPunct="1">
              <a:buFontTx/>
              <a:buNone/>
            </a:pPr>
            <a:r>
              <a:rPr lang="ru-RU" sz="2400" smtClean="0"/>
              <a:t>живые организмы </a:t>
            </a:r>
            <a:r>
              <a:rPr lang="ru-RU" sz="2400" i="1" smtClean="0"/>
              <a:t>(</a:t>
            </a:r>
            <a:r>
              <a:rPr lang="ru-RU" sz="2400" b="1" i="1" smtClean="0"/>
              <a:t>О</a:t>
            </a:r>
            <a:r>
              <a:rPr lang="ru-RU" sz="2400" i="1" smtClean="0"/>
              <a:t>)</a:t>
            </a:r>
          </a:p>
          <a:p>
            <a:pPr eaLnBrk="1" hangingPunct="1">
              <a:buFontTx/>
              <a:buNone/>
            </a:pPr>
            <a:r>
              <a:rPr lang="ru-RU" sz="2400" smtClean="0"/>
              <a:t>горные (почвообразующие) породы  </a:t>
            </a:r>
            <a:r>
              <a:rPr lang="ru-RU" sz="2400" i="1" smtClean="0"/>
              <a:t>(</a:t>
            </a:r>
            <a:r>
              <a:rPr lang="ru-RU" sz="2400" b="1" i="1" smtClean="0"/>
              <a:t>Г</a:t>
            </a:r>
            <a:r>
              <a:rPr lang="ru-RU" sz="2400" i="1" smtClean="0"/>
              <a:t>)</a:t>
            </a:r>
          </a:p>
          <a:p>
            <a:pPr eaLnBrk="1" hangingPunct="1">
              <a:buFontTx/>
              <a:buNone/>
            </a:pPr>
            <a:r>
              <a:rPr lang="ru-RU" sz="2400" smtClean="0"/>
              <a:t>рельеф </a:t>
            </a:r>
            <a:r>
              <a:rPr lang="ru-RU" sz="2400" i="1" smtClean="0"/>
              <a:t>(</a:t>
            </a:r>
            <a:r>
              <a:rPr lang="ru-RU" sz="2400" b="1" i="1" smtClean="0"/>
              <a:t>Р</a:t>
            </a:r>
            <a:r>
              <a:rPr lang="ru-RU" sz="2400" i="1" smtClean="0"/>
              <a:t>)</a:t>
            </a:r>
          </a:p>
          <a:p>
            <a:pPr eaLnBrk="1" hangingPunct="1">
              <a:buFontTx/>
              <a:buNone/>
            </a:pPr>
            <a:r>
              <a:rPr lang="ru-RU" sz="2400" smtClean="0"/>
              <a:t>время </a:t>
            </a:r>
            <a:r>
              <a:rPr lang="ru-RU" sz="2400" i="1" smtClean="0"/>
              <a:t>(</a:t>
            </a:r>
            <a:r>
              <a:rPr lang="ru-RU" sz="2400" b="1" i="1" smtClean="0"/>
              <a:t>Т</a:t>
            </a:r>
            <a:r>
              <a:rPr lang="ru-RU" sz="2400" i="1" smtClean="0"/>
              <a:t>)</a:t>
            </a:r>
          </a:p>
          <a:p>
            <a:pPr eaLnBrk="1" hangingPunct="1">
              <a:buFontTx/>
              <a:buNone/>
            </a:pPr>
            <a:r>
              <a:rPr lang="ru-RU" sz="2400" smtClean="0"/>
              <a:t>             </a:t>
            </a:r>
            <a:r>
              <a:rPr lang="en-BZ" sz="2400" smtClean="0"/>
              <a:t>       </a:t>
            </a:r>
            <a:r>
              <a:rPr lang="ru-RU" sz="2400" smtClean="0"/>
              <a:t>         </a:t>
            </a:r>
            <a:r>
              <a:rPr lang="ru-RU" sz="2800" b="1" smtClean="0"/>
              <a:t>П = </a:t>
            </a:r>
            <a:r>
              <a:rPr lang="en-BZ" sz="2800" b="1" i="1" smtClean="0"/>
              <a:t>f (</a:t>
            </a:r>
            <a:r>
              <a:rPr lang="ru-RU" sz="2800" b="1" i="1" smtClean="0"/>
              <a:t>К, О, Г, Р)</a:t>
            </a:r>
            <a:r>
              <a:rPr lang="en-BZ" sz="2800" b="1" i="1" smtClean="0"/>
              <a:t>T</a:t>
            </a:r>
            <a:endParaRPr lang="ru-RU" sz="2800" b="1" i="1" smtClean="0"/>
          </a:p>
          <a:p>
            <a:pPr eaLnBrk="1" hangingPunct="1">
              <a:buFontTx/>
              <a:buNone/>
            </a:pPr>
            <a:endParaRPr lang="ru-RU" sz="2800" b="1" i="1" smtClean="0"/>
          </a:p>
          <a:p>
            <a:pPr eaLnBrk="1" hangingPunct="1">
              <a:buFontTx/>
              <a:buNone/>
            </a:pPr>
            <a:r>
              <a:rPr lang="ru-RU" sz="2400" smtClean="0"/>
              <a:t>   Каждый из факторов </a:t>
            </a:r>
            <a:r>
              <a:rPr lang="ru-RU" sz="2400" b="1" i="1" smtClean="0">
                <a:solidFill>
                  <a:srgbClr val="C00000"/>
                </a:solidFill>
              </a:rPr>
              <a:t>равнозначен</a:t>
            </a:r>
            <a:r>
              <a:rPr lang="ru-RU" sz="2400" b="1" i="1" smtClean="0"/>
              <a:t> </a:t>
            </a:r>
            <a:r>
              <a:rPr lang="ru-RU" sz="2400" smtClean="0"/>
              <a:t>и </a:t>
            </a:r>
            <a:r>
              <a:rPr lang="ru-RU" sz="2400" b="1" i="1" smtClean="0">
                <a:solidFill>
                  <a:srgbClr val="C00000"/>
                </a:solidFill>
              </a:rPr>
              <a:t>незаменим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2000" b="1" smtClean="0"/>
              <a:t/>
            </a:r>
            <a:br>
              <a:rPr lang="ru-RU" sz="2000" b="1" smtClean="0"/>
            </a:br>
            <a:r>
              <a:rPr lang="ru-RU" sz="2000" b="1" smtClean="0"/>
              <a:t> 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228600"/>
            <a:ext cx="8763000" cy="6400800"/>
          </a:xfrm>
          <a:solidFill>
            <a:srgbClr val="FFFFCC"/>
          </a:solidFill>
          <a:ln w="6350">
            <a:solidFill>
              <a:schemeClr val="tx1"/>
            </a:solidFill>
          </a:ln>
        </p:spPr>
        <p:txBody>
          <a:bodyPr/>
          <a:lstStyle/>
          <a:p>
            <a:pPr eaLnBrk="1" hangingPunct="1">
              <a:buFontTx/>
              <a:buNone/>
            </a:pPr>
            <a:r>
              <a:rPr lang="ru-RU" smtClean="0"/>
              <a:t> </a:t>
            </a:r>
          </a:p>
          <a:p>
            <a:pPr eaLnBrk="1" hangingPunct="1">
              <a:buFontTx/>
              <a:buNone/>
            </a:pPr>
            <a:r>
              <a:rPr lang="ru-RU" b="1" i="1" smtClean="0"/>
              <a:t>Современное определение почвы</a:t>
            </a:r>
          </a:p>
          <a:p>
            <a:pPr eaLnBrk="1" hangingPunct="1">
              <a:buFontTx/>
              <a:buNone/>
            </a:pPr>
            <a:r>
              <a:rPr lang="ru-RU" b="1" i="1" smtClean="0"/>
              <a:t>(по Б.Г. Розанову):</a:t>
            </a:r>
          </a:p>
          <a:p>
            <a:pPr eaLnBrk="1" hangingPunct="1">
              <a:buFontTx/>
              <a:buNone/>
            </a:pPr>
            <a:r>
              <a:rPr lang="ru-RU" smtClean="0"/>
              <a:t>    Почва – обладающая плодородием сложная полифункциональная и поликомпонентная открытая многофазная система в поверхностном слое коры выветривания горных пород, являющаяся комплексной функцией </a:t>
            </a:r>
            <a:r>
              <a:rPr lang="ru-RU" i="1" smtClean="0"/>
              <a:t>горной породы</a:t>
            </a:r>
            <a:r>
              <a:rPr lang="ru-RU" smtClean="0"/>
              <a:t>, </a:t>
            </a:r>
            <a:r>
              <a:rPr lang="ru-RU" i="1" smtClean="0"/>
              <a:t>организмов, климата, рельефа и времени</a:t>
            </a:r>
          </a:p>
          <a:p>
            <a:pPr eaLnBrk="1" hangingPunct="1">
              <a:buFontTx/>
              <a:buNone/>
            </a:pPr>
            <a:r>
              <a:rPr lang="ru-RU" i="1" smtClean="0"/>
              <a:t>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481012"/>
          </a:xfrm>
        </p:spPr>
        <p:txBody>
          <a:bodyPr/>
          <a:lstStyle/>
          <a:p>
            <a:pPr eaLnBrk="1" hangingPunct="1"/>
            <a:r>
              <a:rPr lang="ru-RU" sz="2400" smtClean="0"/>
              <a:t>                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152400"/>
            <a:ext cx="8763000" cy="6300788"/>
          </a:xfrm>
          <a:solidFill>
            <a:srgbClr val="CCFFFF"/>
          </a:solidFill>
          <a:ln>
            <a:solidFill>
              <a:schemeClr val="tx1"/>
            </a:solidFill>
          </a:ln>
        </p:spPr>
        <p:txBody>
          <a:bodyPr/>
          <a:lstStyle/>
          <a:p>
            <a:pPr marL="609600" indent="-609600" eaLnBrk="1" hangingPunct="1">
              <a:lnSpc>
                <a:spcPct val="90000"/>
              </a:lnSpc>
              <a:buFontTx/>
              <a:buNone/>
              <a:defRPr/>
            </a:pPr>
            <a:r>
              <a:rPr lang="ru-RU" sz="3600" dirty="0" smtClean="0"/>
              <a:t>                   </a:t>
            </a:r>
            <a:r>
              <a:rPr lang="ru-RU" sz="2800" b="1" i="1" dirty="0" smtClean="0">
                <a:solidFill>
                  <a:schemeClr val="accent2">
                    <a:lumMod val="75000"/>
                  </a:schemeClr>
                </a:solidFill>
              </a:rPr>
              <a:t>Функции почвы</a:t>
            </a:r>
          </a:p>
          <a:p>
            <a:pPr marL="609600" indent="-609600" eaLnBrk="1" hangingPunct="1">
              <a:lnSpc>
                <a:spcPct val="90000"/>
              </a:lnSpc>
              <a:defRPr/>
            </a:pPr>
            <a:r>
              <a:rPr lang="ru-RU" sz="2400" dirty="0" smtClean="0"/>
              <a:t>Обеспечивает существование жизни на Земле.</a:t>
            </a:r>
          </a:p>
          <a:p>
            <a:pPr marL="609600" indent="-609600" eaLnBrk="1" hangingPunct="1">
              <a:lnSpc>
                <a:spcPct val="90000"/>
              </a:lnSpc>
              <a:defRPr/>
            </a:pPr>
            <a:r>
              <a:rPr lang="ru-RU" sz="2400" dirty="0" smtClean="0"/>
              <a:t>Обеспечивает взаимодействие большого геологического и малого биологического круговоротов веществ на земной поверхности.</a:t>
            </a:r>
          </a:p>
          <a:p>
            <a:pPr marL="609600" indent="-609600" eaLnBrk="1" hangingPunct="1">
              <a:lnSpc>
                <a:spcPct val="90000"/>
              </a:lnSpc>
              <a:defRPr/>
            </a:pPr>
            <a:r>
              <a:rPr lang="ru-RU" sz="2400" dirty="0" smtClean="0"/>
              <a:t>Регулирует химический состав атмосферы и гидросферы.</a:t>
            </a:r>
          </a:p>
          <a:p>
            <a:pPr marL="609600" indent="-609600" eaLnBrk="1" hangingPunct="1">
              <a:lnSpc>
                <a:spcPct val="90000"/>
              </a:lnSpc>
              <a:defRPr/>
            </a:pPr>
            <a:r>
              <a:rPr lang="ru-RU" sz="2400" dirty="0" smtClean="0"/>
              <a:t>Регулирует биосферные процессы, в частности плотность жизни на Земле.</a:t>
            </a:r>
          </a:p>
          <a:p>
            <a:pPr marL="609600" indent="-609600" eaLnBrk="1" hangingPunct="1">
              <a:lnSpc>
                <a:spcPct val="90000"/>
              </a:lnSpc>
              <a:defRPr/>
            </a:pPr>
            <a:r>
              <a:rPr lang="ru-RU" sz="2400" dirty="0" smtClean="0"/>
              <a:t>Аккумулирует органическое вещество и связанную с ним химическую энергию.</a:t>
            </a:r>
          </a:p>
          <a:p>
            <a:pPr marL="609600" indent="-609600" eaLnBrk="1" hangingPunct="1">
              <a:lnSpc>
                <a:spcPct val="90000"/>
              </a:lnSpc>
              <a:defRPr/>
            </a:pPr>
            <a:r>
              <a:rPr lang="ru-RU" sz="2400" dirty="0" smtClean="0"/>
              <a:t>Является защитным экраном для литосферы и фильтром для гидросферы </a:t>
            </a:r>
          </a:p>
          <a:p>
            <a:pPr marL="609600" indent="-609600" eaLnBrk="1" hangingPunct="1">
              <a:lnSpc>
                <a:spcPct val="90000"/>
              </a:lnSpc>
              <a:defRPr/>
            </a:pPr>
            <a:r>
              <a:rPr lang="ru-RU" sz="2400" dirty="0" smtClean="0"/>
              <a:t>Почва – основа сельскохозяйственного производства и источник благополучия человечества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74638"/>
            <a:ext cx="8763000" cy="1143000"/>
          </a:xfrm>
        </p:spPr>
        <p:txBody>
          <a:bodyPr/>
          <a:lstStyle/>
          <a:p>
            <a:pPr algn="l" eaLnBrk="1" hangingPunct="1"/>
            <a:r>
              <a:rPr lang="ru-RU" sz="2400" b="1" smtClean="0"/>
              <a:t>Почва – </a:t>
            </a:r>
            <a:r>
              <a:rPr lang="ru-RU" sz="2400" b="1" i="1" smtClean="0"/>
              <a:t>многофазное</a:t>
            </a:r>
            <a:r>
              <a:rPr lang="ru-RU" sz="2400" b="1" smtClean="0"/>
              <a:t> природное тело </a:t>
            </a:r>
            <a:br>
              <a:rPr lang="ru-RU" sz="2400" b="1" smtClean="0"/>
            </a:br>
            <a:r>
              <a:rPr lang="ru-RU" sz="2400" b="1" smtClean="0"/>
              <a:t>с </a:t>
            </a:r>
            <a:r>
              <a:rPr lang="ru-RU" sz="2400" b="1" i="1" smtClean="0"/>
              <a:t>многоуровневой</a:t>
            </a:r>
            <a:r>
              <a:rPr lang="ru-RU" sz="2400" b="1" smtClean="0"/>
              <a:t> системой организации почвенной толщи</a:t>
            </a:r>
          </a:p>
        </p:txBody>
      </p:sp>
      <p:sp>
        <p:nvSpPr>
          <p:cNvPr id="12291" name="Rectangle 3"/>
          <p:cNvSpPr>
            <a:spLocks noChangeArrowheads="1"/>
          </p:cNvSpPr>
          <p:nvPr/>
        </p:nvSpPr>
        <p:spPr bwMode="auto">
          <a:xfrm>
            <a:off x="2514600" y="4419600"/>
            <a:ext cx="1943100" cy="865188"/>
          </a:xfrm>
          <a:prstGeom prst="rect">
            <a:avLst/>
          </a:prstGeom>
          <a:solidFill>
            <a:srgbClr val="6699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000" i="0"/>
              <a:t>Жидкая фаза</a:t>
            </a:r>
          </a:p>
          <a:p>
            <a:pPr algn="ctr"/>
            <a:r>
              <a:rPr lang="ru-RU" sz="1400" i="0"/>
              <a:t>(почвенный раствор)</a:t>
            </a:r>
          </a:p>
        </p:txBody>
      </p:sp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304800" y="4419600"/>
            <a:ext cx="1943100" cy="865188"/>
          </a:xfrm>
          <a:prstGeom prst="rect">
            <a:avLst/>
          </a:prstGeom>
          <a:solidFill>
            <a:srgbClr val="CC99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000" i="0"/>
              <a:t>Твердая фаза</a:t>
            </a:r>
          </a:p>
        </p:txBody>
      </p:sp>
      <p:sp>
        <p:nvSpPr>
          <p:cNvPr id="12293" name="Rectangle 5"/>
          <p:cNvSpPr>
            <a:spLocks noChangeArrowheads="1"/>
          </p:cNvSpPr>
          <p:nvPr/>
        </p:nvSpPr>
        <p:spPr bwMode="auto">
          <a:xfrm>
            <a:off x="3203575" y="2205038"/>
            <a:ext cx="2590800" cy="1081087"/>
          </a:xfrm>
          <a:prstGeom prst="rect">
            <a:avLst/>
          </a:prstGeom>
          <a:solidFill>
            <a:srgbClr val="E06A9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400" i="0"/>
              <a:t>Почва</a:t>
            </a:r>
          </a:p>
        </p:txBody>
      </p:sp>
      <p:sp>
        <p:nvSpPr>
          <p:cNvPr id="12294" name="Rectangle 6"/>
          <p:cNvSpPr>
            <a:spLocks noChangeArrowheads="1"/>
          </p:cNvSpPr>
          <p:nvPr/>
        </p:nvSpPr>
        <p:spPr bwMode="auto">
          <a:xfrm>
            <a:off x="4716463" y="4437063"/>
            <a:ext cx="1943100" cy="865187"/>
          </a:xfrm>
          <a:prstGeom prst="rect">
            <a:avLst/>
          </a:prstGeom>
          <a:solidFill>
            <a:srgbClr val="B1EDE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 sz="2000" i="0"/>
          </a:p>
          <a:p>
            <a:pPr algn="ctr"/>
            <a:r>
              <a:rPr lang="ru-RU" sz="2000" i="0"/>
              <a:t>Газовая фаза</a:t>
            </a:r>
          </a:p>
          <a:p>
            <a:pPr algn="ctr"/>
            <a:r>
              <a:rPr lang="ru-RU" sz="1400" i="0"/>
              <a:t>(почвенный воздух)</a:t>
            </a:r>
          </a:p>
          <a:p>
            <a:pPr algn="ctr"/>
            <a:endParaRPr lang="ru-RU" sz="2000" i="0"/>
          </a:p>
        </p:txBody>
      </p:sp>
      <p:sp>
        <p:nvSpPr>
          <p:cNvPr id="12295" name="Rectangle 7"/>
          <p:cNvSpPr>
            <a:spLocks noChangeArrowheads="1"/>
          </p:cNvSpPr>
          <p:nvPr/>
        </p:nvSpPr>
        <p:spPr bwMode="auto">
          <a:xfrm>
            <a:off x="6948488" y="4437063"/>
            <a:ext cx="1943100" cy="865187"/>
          </a:xfrm>
          <a:prstGeom prst="rect">
            <a:avLst/>
          </a:prstGeom>
          <a:solidFill>
            <a:srgbClr val="80E97B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000" i="0"/>
              <a:t>Живые</a:t>
            </a:r>
          </a:p>
          <a:p>
            <a:pPr algn="ctr"/>
            <a:r>
              <a:rPr lang="ru-RU" sz="2000" i="0"/>
              <a:t> организмы</a:t>
            </a:r>
          </a:p>
        </p:txBody>
      </p:sp>
      <p:sp>
        <p:nvSpPr>
          <p:cNvPr id="12296" name="Line 8"/>
          <p:cNvSpPr>
            <a:spLocks noChangeShapeType="1"/>
          </p:cNvSpPr>
          <p:nvPr/>
        </p:nvSpPr>
        <p:spPr bwMode="auto">
          <a:xfrm flipH="1">
            <a:off x="3419475" y="3284538"/>
            <a:ext cx="863600" cy="11525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2297" name="Line 9"/>
          <p:cNvSpPr>
            <a:spLocks noChangeShapeType="1"/>
          </p:cNvSpPr>
          <p:nvPr/>
        </p:nvSpPr>
        <p:spPr bwMode="auto">
          <a:xfrm>
            <a:off x="4716463" y="3284538"/>
            <a:ext cx="863600" cy="11525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2298" name="Line 10"/>
          <p:cNvSpPr>
            <a:spLocks noChangeShapeType="1"/>
          </p:cNvSpPr>
          <p:nvPr/>
        </p:nvSpPr>
        <p:spPr bwMode="auto">
          <a:xfrm>
            <a:off x="4716463" y="3284538"/>
            <a:ext cx="3240087" cy="11525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2299" name="Line 11"/>
          <p:cNvSpPr>
            <a:spLocks noChangeShapeType="1"/>
          </p:cNvSpPr>
          <p:nvPr/>
        </p:nvSpPr>
        <p:spPr bwMode="auto">
          <a:xfrm flipH="1">
            <a:off x="1187450" y="3284538"/>
            <a:ext cx="3097213" cy="11525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title"/>
          </p:nvPr>
        </p:nvSpPr>
        <p:spPr>
          <a:xfrm>
            <a:off x="533400" y="0"/>
            <a:ext cx="8229600" cy="563563"/>
          </a:xfrm>
        </p:spPr>
        <p:txBody>
          <a:bodyPr/>
          <a:lstStyle/>
          <a:p>
            <a:r>
              <a:rPr lang="ru-RU" sz="2800" b="1" smtClean="0">
                <a:solidFill>
                  <a:srgbClr val="C00000"/>
                </a:solidFill>
              </a:rPr>
              <a:t>Уровни структурной организации почвы</a:t>
            </a:r>
          </a:p>
        </p:txBody>
      </p:sp>
      <p:sp>
        <p:nvSpPr>
          <p:cNvPr id="13315" name="Содержимое 2"/>
          <p:cNvSpPr>
            <a:spLocks noGrp="1"/>
          </p:cNvSpPr>
          <p:nvPr>
            <p:ph idx="1"/>
          </p:nvPr>
        </p:nvSpPr>
        <p:spPr>
          <a:xfrm>
            <a:off x="0" y="838200"/>
            <a:ext cx="9144000" cy="6019800"/>
          </a:xfrm>
        </p:spPr>
        <p:txBody>
          <a:bodyPr/>
          <a:lstStyle/>
          <a:p>
            <a:r>
              <a:rPr lang="ru-RU" sz="2000" b="1" smtClean="0"/>
              <a:t>Атомарный </a:t>
            </a:r>
            <a:r>
              <a:rPr lang="ru-RU" sz="2000" smtClean="0"/>
              <a:t>(распад естественных радионуклидов)</a:t>
            </a:r>
          </a:p>
          <a:p>
            <a:r>
              <a:rPr lang="ru-RU" sz="2000" b="1" smtClean="0"/>
              <a:t>Ионно-молекулярный</a:t>
            </a:r>
            <a:r>
              <a:rPr lang="ru-RU" sz="2000" smtClean="0"/>
              <a:t> (ионы и молекулы – основные компоненты почвенных растворов, в растворах и происходят взаимодействия этого уровня)</a:t>
            </a:r>
          </a:p>
          <a:p>
            <a:r>
              <a:rPr lang="ru-RU" sz="2000" b="1" smtClean="0"/>
              <a:t>Уровень элементарных почвенных частиц </a:t>
            </a:r>
            <a:r>
              <a:rPr lang="ru-RU" sz="2000" smtClean="0"/>
              <a:t>(основные превращения веществ и энергии в почве)</a:t>
            </a:r>
            <a:endParaRPr lang="ru-RU" sz="2000" b="1" smtClean="0"/>
          </a:p>
          <a:p>
            <a:r>
              <a:rPr lang="ru-RU" sz="2000" b="1" smtClean="0"/>
              <a:t>Агрегатный уровень </a:t>
            </a:r>
            <a:r>
              <a:rPr lang="ru-RU" sz="2000" smtClean="0"/>
              <a:t>(элементарные почвенные частицы объединяются между собой силами разной природы в </a:t>
            </a:r>
            <a:r>
              <a:rPr lang="ru-RU" sz="2000" i="1" smtClean="0"/>
              <a:t>агрегаты</a:t>
            </a:r>
            <a:r>
              <a:rPr lang="ru-RU" sz="2000" smtClean="0"/>
              <a:t> – многие почвенные процессы протекают на этом уровне)</a:t>
            </a:r>
            <a:endParaRPr lang="ru-RU" sz="2000" b="1" smtClean="0"/>
          </a:p>
          <a:p>
            <a:r>
              <a:rPr lang="ru-RU" sz="2000" b="1" smtClean="0"/>
              <a:t>Горизонтный уровень </a:t>
            </a:r>
            <a:r>
              <a:rPr lang="ru-RU" sz="2000" smtClean="0"/>
              <a:t>(однородные слои, вертикальные и боковые перемещения вещества и энергии)</a:t>
            </a:r>
          </a:p>
          <a:p>
            <a:r>
              <a:rPr lang="ru-RU" sz="2000" b="1" smtClean="0"/>
              <a:t>Профильный уровень </a:t>
            </a:r>
            <a:r>
              <a:rPr lang="ru-RU" sz="2000" smtClean="0"/>
              <a:t>(на этом уровне проявляется специфика почвы как единого целого)</a:t>
            </a:r>
          </a:p>
          <a:p>
            <a:r>
              <a:rPr lang="ru-RU" sz="2000" b="1" smtClean="0"/>
              <a:t>Уровень почвенного покрова </a:t>
            </a:r>
            <a:r>
              <a:rPr lang="ru-RU" sz="2000" smtClean="0"/>
              <a:t>(формируются почвенные комбинации на местности – </a:t>
            </a:r>
            <a:r>
              <a:rPr lang="ru-RU" sz="2000" i="1" smtClean="0"/>
              <a:t>почвенный покров</a:t>
            </a:r>
            <a:r>
              <a:rPr lang="ru-RU" sz="2000" smtClean="0"/>
              <a:t>)</a:t>
            </a:r>
            <a:endParaRPr lang="ru-RU" sz="20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820737"/>
          </a:xfrm>
        </p:spPr>
        <p:txBody>
          <a:bodyPr/>
          <a:lstStyle/>
          <a:p>
            <a:pPr eaLnBrk="1" hangingPunct="1"/>
            <a:r>
              <a:rPr lang="ru-RU" sz="3000" b="1" smtClean="0">
                <a:solidFill>
                  <a:srgbClr val="663300"/>
                </a:solidFill>
              </a:rPr>
              <a:t>Основные </a:t>
            </a:r>
            <a:br>
              <a:rPr lang="ru-RU" sz="3000" b="1" smtClean="0">
                <a:solidFill>
                  <a:srgbClr val="663300"/>
                </a:solidFill>
              </a:rPr>
            </a:br>
            <a:r>
              <a:rPr lang="ru-RU" sz="3000" b="1" smtClean="0">
                <a:solidFill>
                  <a:srgbClr val="663300"/>
                </a:solidFill>
              </a:rPr>
              <a:t>морфологические признаки почв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47800"/>
            <a:ext cx="8229600" cy="5029200"/>
          </a:xfrm>
          <a:solidFill>
            <a:srgbClr val="FFFF99"/>
          </a:solidFill>
          <a:ln>
            <a:solidFill>
              <a:schemeClr val="tx1"/>
            </a:solidFill>
            <a:prstDash val="sysDot"/>
          </a:ln>
        </p:spPr>
        <p:txBody>
          <a:bodyPr/>
          <a:lstStyle/>
          <a:p>
            <a:pPr marL="609600" indent="-609600" eaLnBrk="1" hangingPunct="1"/>
            <a:r>
              <a:rPr lang="ru-RU" sz="2400" b="1" i="1" smtClean="0"/>
              <a:t>Строение почвенного профиля</a:t>
            </a:r>
          </a:p>
          <a:p>
            <a:pPr marL="609600" indent="-609600" eaLnBrk="1" hangingPunct="1"/>
            <a:r>
              <a:rPr lang="ru-RU" sz="2400" b="1" i="1" smtClean="0"/>
              <a:t>Мощность почвы и отдельных ее горизонтов</a:t>
            </a:r>
          </a:p>
          <a:p>
            <a:pPr marL="609600" indent="-609600" eaLnBrk="1" hangingPunct="1"/>
            <a:r>
              <a:rPr lang="ru-RU" sz="2400" b="1" i="1" smtClean="0"/>
              <a:t>Окраска</a:t>
            </a:r>
          </a:p>
          <a:p>
            <a:pPr marL="609600" indent="-609600" eaLnBrk="1" hangingPunct="1"/>
            <a:r>
              <a:rPr lang="ru-RU" sz="2400" b="1" i="1" smtClean="0"/>
              <a:t>Гранулометрический состав</a:t>
            </a:r>
          </a:p>
          <a:p>
            <a:pPr marL="609600" indent="-609600" eaLnBrk="1" hangingPunct="1"/>
            <a:r>
              <a:rPr lang="ru-RU" sz="2400" b="1" i="1" smtClean="0"/>
              <a:t>Структура </a:t>
            </a:r>
          </a:p>
          <a:p>
            <a:pPr marL="609600" indent="-609600" eaLnBrk="1" hangingPunct="1"/>
            <a:r>
              <a:rPr lang="ru-RU" sz="2400" b="1" i="1" smtClean="0"/>
              <a:t>Влажность </a:t>
            </a:r>
          </a:p>
          <a:p>
            <a:pPr marL="609600" indent="-609600" eaLnBrk="1" hangingPunct="1"/>
            <a:r>
              <a:rPr lang="ru-RU" sz="2400" b="1" i="1" smtClean="0"/>
              <a:t>Сложение</a:t>
            </a:r>
          </a:p>
          <a:p>
            <a:pPr marL="609600" indent="-609600" eaLnBrk="1" hangingPunct="1"/>
            <a:r>
              <a:rPr lang="ru-RU" sz="2400" b="1" i="1" smtClean="0"/>
              <a:t>Пористость</a:t>
            </a:r>
          </a:p>
          <a:p>
            <a:pPr marL="609600" indent="-609600" eaLnBrk="1" hangingPunct="1"/>
            <a:r>
              <a:rPr lang="ru-RU" sz="2400" b="1" i="1" smtClean="0"/>
              <a:t>Новообразования</a:t>
            </a:r>
          </a:p>
          <a:p>
            <a:pPr marL="609600" indent="-609600" eaLnBrk="1" hangingPunct="1"/>
            <a:r>
              <a:rPr lang="ru-RU" sz="2400" b="1" i="1" smtClean="0"/>
              <a:t>Включения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28600" y="152400"/>
            <a:ext cx="8763000" cy="6477000"/>
          </a:xfrm>
          <a:solidFill>
            <a:srgbClr val="FFFFCC"/>
          </a:solidFill>
          <a:ln>
            <a:solidFill>
              <a:schemeClr val="tx1"/>
            </a:solidFill>
          </a:ln>
        </p:spPr>
        <p:txBody>
          <a:bodyPr/>
          <a:lstStyle/>
          <a:p>
            <a:pPr eaLnBrk="1" hangingPunct="1">
              <a:buFontTx/>
              <a:buNone/>
            </a:pPr>
            <a:r>
              <a:rPr lang="ru-RU" smtClean="0"/>
              <a:t>      </a:t>
            </a:r>
            <a:r>
              <a:rPr lang="ru-RU" sz="2400" b="1" i="1" smtClean="0"/>
              <a:t>Почвенный профиль</a:t>
            </a:r>
            <a:r>
              <a:rPr lang="ru-RU" sz="2400" smtClean="0"/>
              <a:t> – определенная вертикальная последовательность генетических горизонтов почвы. Для каждого типа почвообразования специфичен свой почвенный профиль.</a:t>
            </a:r>
            <a:r>
              <a:rPr lang="ru-RU" sz="2400" b="1" i="1" smtClean="0">
                <a:solidFill>
                  <a:schemeClr val="tx2"/>
                </a:solidFill>
              </a:rPr>
              <a:t>       </a:t>
            </a:r>
          </a:p>
          <a:p>
            <a:pPr eaLnBrk="1" hangingPunct="1">
              <a:buFontTx/>
              <a:buNone/>
            </a:pPr>
            <a:endParaRPr lang="ru-RU" sz="2400" b="1" i="1" smtClean="0">
              <a:solidFill>
                <a:schemeClr val="tx2"/>
              </a:solidFill>
            </a:endParaRPr>
          </a:p>
          <a:p>
            <a:pPr eaLnBrk="1" hangingPunct="1">
              <a:buFontTx/>
              <a:buNone/>
            </a:pPr>
            <a:r>
              <a:rPr lang="ru-RU" sz="2400" b="1" i="1" smtClean="0">
                <a:solidFill>
                  <a:schemeClr val="tx2"/>
                </a:solidFill>
              </a:rPr>
              <a:t>         Строение почвенного профиля</a:t>
            </a:r>
            <a:r>
              <a:rPr lang="ru-RU" sz="2400" smtClean="0"/>
              <a:t> – это его внешний облик, сформированный характерным для каждого типа почвообразования сочетанием </a:t>
            </a:r>
            <a:r>
              <a:rPr lang="ru-RU" sz="2400" i="1" smtClean="0"/>
              <a:t>генетических горизонтов</a:t>
            </a:r>
            <a:r>
              <a:rPr lang="ru-RU" sz="2400" smtClean="0"/>
              <a:t>, сменяющих друг друга в вертикальном направлении.</a:t>
            </a:r>
            <a:endParaRPr lang="en-US" sz="2400" smtClean="0"/>
          </a:p>
          <a:p>
            <a:pPr eaLnBrk="1" hangingPunct="1">
              <a:buFontTx/>
              <a:buNone/>
            </a:pPr>
            <a:endParaRPr lang="en-US" sz="2400" smtClean="0"/>
          </a:p>
          <a:p>
            <a:pPr eaLnBrk="1" hangingPunct="1">
              <a:buFontTx/>
              <a:buNone/>
            </a:pPr>
            <a:r>
              <a:rPr lang="en-US" sz="2400" smtClean="0"/>
              <a:t>        </a:t>
            </a:r>
            <a:r>
              <a:rPr lang="ru-RU" sz="2400" b="1" i="1" smtClean="0">
                <a:solidFill>
                  <a:srgbClr val="663300"/>
                </a:solidFill>
              </a:rPr>
              <a:t>Генетические почвенные горизонты </a:t>
            </a:r>
            <a:r>
              <a:rPr lang="ru-RU" sz="2400" smtClean="0">
                <a:solidFill>
                  <a:srgbClr val="663300"/>
                </a:solidFill>
              </a:rPr>
              <a:t>– однородные, чаще всего параллельные поверхности </a:t>
            </a:r>
            <a:r>
              <a:rPr lang="ru-RU" sz="2400" i="1" smtClean="0">
                <a:solidFill>
                  <a:srgbClr val="663300"/>
                </a:solidFill>
              </a:rPr>
              <a:t>слои почвы</a:t>
            </a:r>
            <a:r>
              <a:rPr lang="ru-RU" sz="2400" smtClean="0">
                <a:solidFill>
                  <a:srgbClr val="663300"/>
                </a:solidFill>
              </a:rPr>
              <a:t>, составляющие почвенный профиль и различающиеся между собой по морфологическим признакам.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304800"/>
            <a:ext cx="9144000" cy="685800"/>
          </a:xfrm>
        </p:spPr>
        <p:txBody>
          <a:bodyPr/>
          <a:lstStyle/>
          <a:p>
            <a:pPr eaLnBrk="1" hangingPunct="1"/>
            <a:r>
              <a:rPr lang="ru-RU" sz="2400" b="1" smtClean="0"/>
              <a:t>Строение профиля дерново-подзолистой почвы</a:t>
            </a:r>
            <a:r>
              <a:rPr lang="ru-RU" sz="2400" b="1" i="1" smtClean="0"/>
              <a:t/>
            </a:r>
            <a:br>
              <a:rPr lang="ru-RU" sz="2400" b="1" i="1" smtClean="0"/>
            </a:br>
            <a:endParaRPr lang="ru-RU" sz="2400" b="1" i="1" smtClean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3886200" y="1066800"/>
            <a:ext cx="5105400" cy="5791200"/>
          </a:xfrm>
          <a:solidFill>
            <a:srgbClr val="FFFFCC"/>
          </a:solidFill>
        </p:spPr>
        <p:txBody>
          <a:bodyPr/>
          <a:lstStyle/>
          <a:p>
            <a:pPr eaLnBrk="1" hangingPunct="1">
              <a:buFontTx/>
              <a:buNone/>
            </a:pPr>
            <a:endParaRPr lang="ru-RU" sz="2000" b="1" smtClean="0"/>
          </a:p>
          <a:p>
            <a:pPr eaLnBrk="1" hangingPunct="1">
              <a:buFontTx/>
              <a:buNone/>
            </a:pPr>
            <a:r>
              <a:rPr lang="ru-RU" sz="1800" b="1" smtClean="0"/>
              <a:t>А0</a:t>
            </a:r>
            <a:r>
              <a:rPr lang="ru-RU" sz="2000" b="1" smtClean="0"/>
              <a:t> </a:t>
            </a:r>
            <a:r>
              <a:rPr lang="ru-RU" sz="2000" smtClean="0"/>
              <a:t>–</a:t>
            </a:r>
            <a:r>
              <a:rPr lang="ru-RU" sz="2000" b="1" smtClean="0"/>
              <a:t> </a:t>
            </a:r>
            <a:r>
              <a:rPr lang="ru-RU" sz="1800" smtClean="0"/>
              <a:t>лесная подстилка или степной войлок</a:t>
            </a:r>
          </a:p>
          <a:p>
            <a:pPr eaLnBrk="1" hangingPunct="1">
              <a:buFontTx/>
              <a:buNone/>
            </a:pPr>
            <a:r>
              <a:rPr lang="ru-RU" sz="1800" b="1" smtClean="0"/>
              <a:t>А1</a:t>
            </a:r>
            <a:r>
              <a:rPr lang="ru-RU" sz="2000" b="1" smtClean="0"/>
              <a:t> </a:t>
            </a:r>
            <a:r>
              <a:rPr lang="ru-RU" sz="1800" smtClean="0"/>
              <a:t>– минеральный гумусово-аккумулятивный</a:t>
            </a:r>
            <a:endParaRPr lang="en-US" sz="1800" smtClean="0"/>
          </a:p>
          <a:p>
            <a:pPr eaLnBrk="1" hangingPunct="1">
              <a:buFontTx/>
              <a:buNone/>
            </a:pPr>
            <a:r>
              <a:rPr lang="ru-RU" sz="1600" b="1" smtClean="0"/>
              <a:t>А1А2</a:t>
            </a:r>
            <a:r>
              <a:rPr lang="ru-RU" sz="1600" smtClean="0"/>
              <a:t>  - </a:t>
            </a:r>
            <a:r>
              <a:rPr lang="ru-RU" sz="1800" smtClean="0"/>
              <a:t>гумусово-элювиальный</a:t>
            </a:r>
            <a:endParaRPr lang="ru-RU" sz="1800" b="1" smtClean="0"/>
          </a:p>
          <a:p>
            <a:pPr eaLnBrk="1" hangingPunct="1">
              <a:buFontTx/>
              <a:buNone/>
            </a:pPr>
            <a:r>
              <a:rPr lang="ru-RU" sz="1800" b="1" smtClean="0"/>
              <a:t>А2 - </a:t>
            </a:r>
            <a:r>
              <a:rPr lang="ru-RU" sz="1800" smtClean="0"/>
              <a:t>элювиальный</a:t>
            </a:r>
            <a:endParaRPr lang="en-US" sz="1800" smtClean="0"/>
          </a:p>
          <a:p>
            <a:pPr eaLnBrk="1" hangingPunct="1">
              <a:buFontTx/>
              <a:buNone/>
            </a:pPr>
            <a:endParaRPr lang="en-US" sz="1800" b="1" smtClean="0"/>
          </a:p>
          <a:p>
            <a:pPr eaLnBrk="1" hangingPunct="1">
              <a:buFontTx/>
              <a:buNone/>
            </a:pPr>
            <a:r>
              <a:rPr lang="ru-RU" sz="1800" b="1" smtClean="0"/>
              <a:t>А2В </a:t>
            </a:r>
            <a:r>
              <a:rPr lang="ru-RU" sz="1800" smtClean="0"/>
              <a:t>–</a:t>
            </a:r>
            <a:r>
              <a:rPr lang="ru-RU" sz="1800" b="1" smtClean="0"/>
              <a:t> </a:t>
            </a:r>
            <a:r>
              <a:rPr lang="ru-RU" sz="1800" smtClean="0"/>
              <a:t>элювиальный- иллювиальный</a:t>
            </a:r>
          </a:p>
          <a:p>
            <a:pPr eaLnBrk="1" hangingPunct="1">
              <a:buFontTx/>
              <a:buNone/>
            </a:pPr>
            <a:endParaRPr lang="ru-RU" sz="1800" b="1" smtClean="0"/>
          </a:p>
          <a:p>
            <a:pPr eaLnBrk="1" hangingPunct="1">
              <a:buFontTx/>
              <a:buNone/>
            </a:pPr>
            <a:r>
              <a:rPr lang="ru-RU" sz="1800" b="1" smtClean="0"/>
              <a:t>В1</a:t>
            </a:r>
            <a:r>
              <a:rPr lang="ru-RU" sz="1800" smtClean="0"/>
              <a:t>  - иллювиальный</a:t>
            </a:r>
            <a:endParaRPr lang="ru-RU" sz="1800" b="1" smtClean="0"/>
          </a:p>
          <a:p>
            <a:pPr eaLnBrk="1" hangingPunct="1">
              <a:buFontTx/>
              <a:buNone/>
            </a:pPr>
            <a:endParaRPr lang="en-US" sz="1800" b="1" smtClean="0"/>
          </a:p>
          <a:p>
            <a:pPr eaLnBrk="1" hangingPunct="1">
              <a:buFontTx/>
              <a:buNone/>
            </a:pPr>
            <a:endParaRPr lang="ru-RU" sz="1800" b="1" smtClean="0"/>
          </a:p>
          <a:p>
            <a:pPr eaLnBrk="1" hangingPunct="1">
              <a:buFontTx/>
              <a:buNone/>
            </a:pPr>
            <a:r>
              <a:rPr lang="ru-RU" sz="1800" b="1" smtClean="0"/>
              <a:t>В2</a:t>
            </a:r>
            <a:r>
              <a:rPr lang="ru-RU" sz="1800" smtClean="0"/>
              <a:t>  - иллювиальный</a:t>
            </a:r>
            <a:endParaRPr lang="ru-RU" sz="1800" b="1" smtClean="0"/>
          </a:p>
          <a:p>
            <a:pPr eaLnBrk="1" hangingPunct="1">
              <a:buFontTx/>
              <a:buNone/>
            </a:pPr>
            <a:endParaRPr lang="en-US" sz="1800" b="1" smtClean="0"/>
          </a:p>
          <a:p>
            <a:pPr eaLnBrk="1" hangingPunct="1">
              <a:buFontTx/>
              <a:buNone/>
            </a:pPr>
            <a:endParaRPr lang="ru-RU" sz="1800" b="1" smtClean="0"/>
          </a:p>
          <a:p>
            <a:pPr eaLnBrk="1" hangingPunct="1">
              <a:buFontTx/>
              <a:buNone/>
            </a:pPr>
            <a:r>
              <a:rPr lang="ru-RU" sz="1800" b="1" smtClean="0"/>
              <a:t>В3</a:t>
            </a:r>
            <a:r>
              <a:rPr lang="ru-RU" sz="1800" smtClean="0"/>
              <a:t>  - иллювиальный</a:t>
            </a:r>
            <a:endParaRPr lang="ru-RU" sz="1800" b="1" smtClean="0"/>
          </a:p>
        </p:txBody>
      </p:sp>
      <p:pic>
        <p:nvPicPr>
          <p:cNvPr id="16388" name="Picture 4" descr="профиль д-п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33400" y="1023938"/>
            <a:ext cx="3163888" cy="5834062"/>
          </a:xfrm>
          <a:noFill/>
        </p:spPr>
      </p:pic>
      <p:sp>
        <p:nvSpPr>
          <p:cNvPr id="16389" name="TextBox 4"/>
          <p:cNvSpPr txBox="1">
            <a:spLocks noChangeArrowheads="1"/>
          </p:cNvSpPr>
          <p:nvPr/>
        </p:nvSpPr>
        <p:spPr bwMode="auto">
          <a:xfrm>
            <a:off x="914400" y="6488113"/>
            <a:ext cx="8001000" cy="36988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Республика Коми, южная тайга, ельник кислично-зеленомошный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/>
          <a:lstStyle/>
          <a:p>
            <a:r>
              <a:rPr lang="ru-RU" sz="2400" b="1" smtClean="0"/>
              <a:t>Типы почвенных профилей </a:t>
            </a:r>
            <a:r>
              <a:rPr lang="en-US" sz="2400" b="1" smtClean="0"/>
              <a:t/>
            </a:r>
            <a:br>
              <a:rPr lang="en-US" sz="2400" b="1" smtClean="0"/>
            </a:br>
            <a:r>
              <a:rPr lang="ru-RU" sz="2400" b="1" smtClean="0"/>
              <a:t>по характеру распределения веществ</a:t>
            </a:r>
          </a:p>
        </p:txBody>
      </p:sp>
      <p:sp>
        <p:nvSpPr>
          <p:cNvPr id="19459" name="Текст 3"/>
          <p:cNvSpPr>
            <a:spLocks noGrp="1"/>
          </p:cNvSpPr>
          <p:nvPr>
            <p:ph type="body" sz="half" idx="2"/>
          </p:nvPr>
        </p:nvSpPr>
        <p:spPr>
          <a:xfrm>
            <a:off x="0" y="1219200"/>
            <a:ext cx="9144000" cy="5486400"/>
          </a:xfrm>
        </p:spPr>
        <p:txBody>
          <a:bodyPr/>
          <a:lstStyle/>
          <a:p>
            <a:r>
              <a:rPr lang="ru-RU" sz="2000" i="1" smtClean="0">
                <a:solidFill>
                  <a:srgbClr val="C00000"/>
                </a:solidFill>
              </a:rPr>
              <a:t>Аккумулятивный</a:t>
            </a:r>
            <a:r>
              <a:rPr lang="ru-RU" sz="2000" i="1" smtClean="0"/>
              <a:t>  </a:t>
            </a:r>
            <a:r>
              <a:rPr lang="ru-RU" sz="2000" smtClean="0"/>
              <a:t>-</a:t>
            </a:r>
            <a:r>
              <a:rPr lang="ru-RU" sz="2000" i="1" smtClean="0"/>
              <a:t> </a:t>
            </a:r>
            <a:r>
              <a:rPr lang="ru-RU" sz="2000" smtClean="0"/>
              <a:t>максимум накопления веществ в поверхностных горизонтах и их падение с глубиной </a:t>
            </a:r>
            <a:r>
              <a:rPr lang="ru-RU" sz="1800" smtClean="0"/>
              <a:t>(регрессивно - аккумулятивные, прогрессивно -</a:t>
            </a:r>
            <a:r>
              <a:rPr lang="ru-RU" sz="2400" smtClean="0"/>
              <a:t> </a:t>
            </a:r>
            <a:r>
              <a:rPr lang="ru-RU" sz="2000" smtClean="0"/>
              <a:t>аккумулятивные, </a:t>
            </a:r>
            <a:r>
              <a:rPr lang="ru-RU" sz="1800" smtClean="0"/>
              <a:t>равномерно</a:t>
            </a:r>
            <a:r>
              <a:rPr lang="ru-RU" sz="2400" smtClean="0"/>
              <a:t> </a:t>
            </a:r>
            <a:r>
              <a:rPr lang="ru-RU" sz="1800" smtClean="0"/>
              <a:t>– аккумулятивные)</a:t>
            </a:r>
            <a:r>
              <a:rPr lang="ru-RU" sz="2400" smtClean="0"/>
              <a:t>;</a:t>
            </a:r>
          </a:p>
          <a:p>
            <a:r>
              <a:rPr lang="ru-RU" sz="2000" i="1" smtClean="0">
                <a:solidFill>
                  <a:srgbClr val="C00000"/>
                </a:solidFill>
              </a:rPr>
              <a:t>Элювиальный </a:t>
            </a:r>
            <a:r>
              <a:rPr lang="ru-RU" sz="2000" i="1" smtClean="0"/>
              <a:t>(от лат.</a:t>
            </a:r>
            <a:r>
              <a:rPr lang="en-US" sz="2000" i="1" smtClean="0"/>
              <a:t>eluvio</a:t>
            </a:r>
            <a:r>
              <a:rPr lang="ru-RU" sz="2000" i="1" smtClean="0"/>
              <a:t> </a:t>
            </a:r>
            <a:r>
              <a:rPr lang="en-US" sz="2000" i="1" smtClean="0"/>
              <a:t>– </a:t>
            </a:r>
            <a:r>
              <a:rPr lang="ru-RU" sz="2000" i="1" smtClean="0"/>
              <a:t>наводнение, вымывание) -</a:t>
            </a:r>
            <a:r>
              <a:rPr lang="ru-RU" sz="2000" smtClean="0"/>
              <a:t> минимум веществ на поверхности и нарастание с глубиной </a:t>
            </a:r>
            <a:r>
              <a:rPr lang="ru-RU" sz="2400" smtClean="0"/>
              <a:t>(</a:t>
            </a:r>
            <a:r>
              <a:rPr lang="ru-RU" sz="1800" smtClean="0"/>
              <a:t>регрессивно-элювиальные, прогрессивно-элювиальные, равномерно- элювиальные)</a:t>
            </a:r>
            <a:r>
              <a:rPr lang="ru-RU" sz="2400" smtClean="0"/>
              <a:t>;</a:t>
            </a:r>
          </a:p>
          <a:p>
            <a:r>
              <a:rPr lang="ru-RU" sz="2000" i="1" smtClean="0">
                <a:solidFill>
                  <a:srgbClr val="C00000"/>
                </a:solidFill>
              </a:rPr>
              <a:t>Элювиально-иллювиальный</a:t>
            </a:r>
            <a:r>
              <a:rPr lang="ru-RU" sz="2000" i="1" smtClean="0"/>
              <a:t> (от лат.</a:t>
            </a:r>
            <a:r>
              <a:rPr lang="en-US" sz="2000" i="1" smtClean="0"/>
              <a:t>illuvies –</a:t>
            </a:r>
            <a:r>
              <a:rPr lang="ru-RU" sz="2000" i="1" smtClean="0"/>
              <a:t>намывать)</a:t>
            </a:r>
            <a:r>
              <a:rPr lang="ru-RU" sz="2000" smtClean="0">
                <a:solidFill>
                  <a:srgbClr val="A2225C"/>
                </a:solidFill>
              </a:rPr>
              <a:t> </a:t>
            </a:r>
            <a:r>
              <a:rPr lang="ru-RU" sz="2000" smtClean="0"/>
              <a:t>– минимум веществ на поверхности и нарастание их содержания в средней и нижней части;</a:t>
            </a:r>
          </a:p>
          <a:p>
            <a:r>
              <a:rPr lang="ru-RU" sz="2000" i="1" smtClean="0">
                <a:solidFill>
                  <a:srgbClr val="C00000"/>
                </a:solidFill>
              </a:rPr>
              <a:t>Грунтово-аккумулятивный</a:t>
            </a:r>
            <a:r>
              <a:rPr lang="ru-RU" sz="2000" i="1" smtClean="0"/>
              <a:t> </a:t>
            </a:r>
            <a:r>
              <a:rPr lang="ru-RU" sz="2000" smtClean="0"/>
              <a:t>-  подъем веществ из грунтовых вод и их накопление в нижней и средней части профиля;</a:t>
            </a:r>
          </a:p>
          <a:p>
            <a:r>
              <a:rPr lang="ru-RU" sz="2000" i="1" smtClean="0">
                <a:solidFill>
                  <a:srgbClr val="C00000"/>
                </a:solidFill>
              </a:rPr>
              <a:t>Недифференцированный</a:t>
            </a:r>
            <a:r>
              <a:rPr lang="ru-RU" sz="2000" smtClean="0"/>
              <a:t> – равномерное содержание веществ по всей почвенной толще.</a:t>
            </a:r>
          </a:p>
          <a:p>
            <a:endParaRPr lang="ru-RU" sz="2400" smtClean="0"/>
          </a:p>
          <a:p>
            <a:endParaRPr lang="ru-RU" sz="2400" smtClean="0"/>
          </a:p>
          <a:p>
            <a:endParaRPr lang="ru-RU" sz="2400" i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820737"/>
          </a:xfrm>
        </p:spPr>
        <p:txBody>
          <a:bodyPr/>
          <a:lstStyle/>
          <a:p>
            <a:pPr eaLnBrk="1" hangingPunct="1"/>
            <a:r>
              <a:rPr lang="ru-RU" sz="3000" b="1" smtClean="0">
                <a:solidFill>
                  <a:srgbClr val="663300"/>
                </a:solidFill>
              </a:rPr>
              <a:t>Основные </a:t>
            </a:r>
            <a:br>
              <a:rPr lang="ru-RU" sz="3000" b="1" smtClean="0">
                <a:solidFill>
                  <a:srgbClr val="663300"/>
                </a:solidFill>
              </a:rPr>
            </a:br>
            <a:r>
              <a:rPr lang="ru-RU" sz="3000" b="1" smtClean="0">
                <a:solidFill>
                  <a:srgbClr val="663300"/>
                </a:solidFill>
              </a:rPr>
              <a:t>морфологические признаки почв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47800"/>
            <a:ext cx="8229600" cy="5029200"/>
          </a:xfrm>
          <a:solidFill>
            <a:srgbClr val="FFFF99"/>
          </a:solidFill>
          <a:ln>
            <a:solidFill>
              <a:schemeClr val="tx1"/>
            </a:solidFill>
            <a:prstDash val="sysDot"/>
          </a:ln>
        </p:spPr>
        <p:txBody>
          <a:bodyPr/>
          <a:lstStyle/>
          <a:p>
            <a:pPr marL="609600" indent="-609600" eaLnBrk="1" hangingPunct="1"/>
            <a:r>
              <a:rPr lang="ru-RU" sz="2400" b="1" i="1" smtClean="0"/>
              <a:t>Строение почвенного профиля</a:t>
            </a:r>
          </a:p>
          <a:p>
            <a:pPr marL="609600" indent="-609600" eaLnBrk="1" hangingPunct="1"/>
            <a:r>
              <a:rPr lang="ru-RU" sz="2400" b="1" i="1" smtClean="0"/>
              <a:t>Мощность почвы и отдельных ее горизонтов</a:t>
            </a:r>
          </a:p>
          <a:p>
            <a:pPr marL="609600" indent="-609600" eaLnBrk="1" hangingPunct="1"/>
            <a:r>
              <a:rPr lang="ru-RU" sz="2400" b="1" i="1" smtClean="0"/>
              <a:t>Окраска</a:t>
            </a:r>
          </a:p>
          <a:p>
            <a:pPr marL="609600" indent="-609600" eaLnBrk="1" hangingPunct="1"/>
            <a:r>
              <a:rPr lang="ru-RU" sz="2400" b="1" i="1" smtClean="0"/>
              <a:t>Гранулометрический состав</a:t>
            </a:r>
          </a:p>
          <a:p>
            <a:pPr marL="609600" indent="-609600" eaLnBrk="1" hangingPunct="1"/>
            <a:r>
              <a:rPr lang="ru-RU" sz="2400" b="1" i="1" smtClean="0"/>
              <a:t>Структура </a:t>
            </a:r>
          </a:p>
          <a:p>
            <a:pPr marL="609600" indent="-609600" eaLnBrk="1" hangingPunct="1"/>
            <a:r>
              <a:rPr lang="ru-RU" sz="2400" b="1" i="1" smtClean="0"/>
              <a:t>Влажность </a:t>
            </a:r>
          </a:p>
          <a:p>
            <a:pPr marL="609600" indent="-609600" eaLnBrk="1" hangingPunct="1"/>
            <a:r>
              <a:rPr lang="ru-RU" sz="2400" b="1" i="1" smtClean="0"/>
              <a:t>Сложение</a:t>
            </a:r>
          </a:p>
          <a:p>
            <a:pPr marL="609600" indent="-609600" eaLnBrk="1" hangingPunct="1"/>
            <a:r>
              <a:rPr lang="ru-RU" sz="2400" b="1" i="1" smtClean="0"/>
              <a:t>Пористость</a:t>
            </a:r>
          </a:p>
          <a:p>
            <a:pPr marL="609600" indent="-609600" eaLnBrk="1" hangingPunct="1"/>
            <a:r>
              <a:rPr lang="ru-RU" sz="2400" b="1" i="1" smtClean="0"/>
              <a:t>Новообразования</a:t>
            </a:r>
          </a:p>
          <a:p>
            <a:pPr marL="609600" indent="-609600" eaLnBrk="1" hangingPunct="1"/>
            <a:r>
              <a:rPr lang="ru-RU" sz="2400" b="1" i="1" smtClean="0"/>
              <a:t>Включения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/>
          <a:lstStyle/>
          <a:p>
            <a:r>
              <a:rPr lang="ru-RU" sz="2400" b="1" smtClean="0"/>
              <a:t>Треугольник почвенных окрасок</a:t>
            </a:r>
            <a:br>
              <a:rPr lang="ru-RU" sz="2400" b="1" smtClean="0"/>
            </a:br>
            <a:r>
              <a:rPr lang="ru-RU" sz="2400" b="1" smtClean="0"/>
              <a:t> (по С.А.Захарову)</a:t>
            </a:r>
            <a:endParaRPr lang="ru-RU" sz="2400" smtClean="0"/>
          </a:p>
        </p:txBody>
      </p:sp>
      <p:pic>
        <p:nvPicPr>
          <p:cNvPr id="21507" name="Содержимое 3" descr="9l0QabHnGp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990600" y="1143000"/>
            <a:ext cx="7251700" cy="56038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0" y="152400"/>
            <a:ext cx="8229600" cy="685800"/>
          </a:xfrm>
        </p:spPr>
        <p:txBody>
          <a:bodyPr/>
          <a:lstStyle/>
          <a:p>
            <a:r>
              <a:rPr lang="ru-RU" sz="2400" b="1" smtClean="0"/>
              <a:t>Цветовые шкалы Манселла</a:t>
            </a:r>
          </a:p>
        </p:txBody>
      </p:sp>
      <p:sp>
        <p:nvSpPr>
          <p:cNvPr id="22531" name="Содержимое 3"/>
          <p:cNvSpPr>
            <a:spLocks noGrp="1"/>
          </p:cNvSpPr>
          <p:nvPr>
            <p:ph sz="quarter" idx="2"/>
          </p:nvPr>
        </p:nvSpPr>
        <p:spPr>
          <a:xfrm>
            <a:off x="4038600" y="1066800"/>
            <a:ext cx="4495800" cy="5638800"/>
          </a:xfrm>
          <a:solidFill>
            <a:srgbClr val="FFFFCC"/>
          </a:solidFill>
        </p:spPr>
        <p:txBody>
          <a:bodyPr/>
          <a:lstStyle/>
          <a:p>
            <a:pPr>
              <a:buFontTx/>
              <a:buNone/>
            </a:pPr>
            <a:r>
              <a:rPr lang="en-US" sz="2000" smtClean="0"/>
              <a:t>     </a:t>
            </a:r>
            <a:r>
              <a:rPr lang="ru-RU" sz="2000" smtClean="0"/>
              <a:t>Все основные </a:t>
            </a:r>
            <a:r>
              <a:rPr lang="ru-RU" sz="2000" b="1" smtClean="0"/>
              <a:t>цвета</a:t>
            </a:r>
            <a:r>
              <a:rPr lang="ru-RU" sz="2000" smtClean="0"/>
              <a:t> (</a:t>
            </a:r>
            <a:r>
              <a:rPr lang="en-US" sz="2000" smtClean="0"/>
              <a:t>hue)</a:t>
            </a:r>
            <a:r>
              <a:rPr lang="ru-RU" sz="2000" smtClean="0"/>
              <a:t>, их </a:t>
            </a:r>
            <a:r>
              <a:rPr lang="ru-RU" sz="2000" b="1" smtClean="0"/>
              <a:t>яркость</a:t>
            </a:r>
            <a:r>
              <a:rPr lang="en-US" sz="2000" smtClean="0"/>
              <a:t> (value)</a:t>
            </a:r>
            <a:r>
              <a:rPr lang="ru-RU" sz="2000" smtClean="0"/>
              <a:t> и </a:t>
            </a:r>
            <a:r>
              <a:rPr lang="ru-RU" sz="2000" b="1" smtClean="0"/>
              <a:t>тон</a:t>
            </a:r>
            <a:r>
              <a:rPr lang="en-US" sz="2000" smtClean="0"/>
              <a:t> (chroma)</a:t>
            </a:r>
            <a:r>
              <a:rPr lang="ru-RU" sz="2000" smtClean="0"/>
              <a:t> в шкалах Манселла имеют буквенно-цифровой код. Общая формула окраски включает все три параметра.</a:t>
            </a:r>
            <a:endParaRPr lang="en-US" sz="2000" b="1" i="1" smtClean="0"/>
          </a:p>
          <a:p>
            <a:pPr>
              <a:buFontTx/>
              <a:buNone/>
            </a:pPr>
            <a:r>
              <a:rPr lang="en-US" sz="2000" smtClean="0"/>
              <a:t>     </a:t>
            </a:r>
            <a:r>
              <a:rPr lang="ru-RU" sz="2000" i="1" smtClean="0"/>
              <a:t>Например:</a:t>
            </a:r>
            <a:r>
              <a:rPr lang="ru-RU" sz="2000" smtClean="0"/>
              <a:t> </a:t>
            </a:r>
            <a:r>
              <a:rPr lang="ru-RU" sz="2000" b="1" smtClean="0"/>
              <a:t>10</a:t>
            </a:r>
            <a:r>
              <a:rPr lang="en-US" sz="2000" b="1" smtClean="0"/>
              <a:t>R </a:t>
            </a:r>
            <a:r>
              <a:rPr lang="ru-RU" sz="2000" b="1" smtClean="0"/>
              <a:t>6/4</a:t>
            </a:r>
            <a:endParaRPr lang="ru-RU" sz="2000" b="1" i="1" smtClean="0"/>
          </a:p>
        </p:txBody>
      </p:sp>
      <p:pic>
        <p:nvPicPr>
          <p:cNvPr id="22532" name="Содержимое 7" descr="шкалы Манселла 1.jpg"/>
          <p:cNvPicPr>
            <a:picLocks noGrp="1" noChangeAspect="1"/>
          </p:cNvPicPr>
          <p:nvPr>
            <p:ph sz="quarter" idx="3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6063" y="3938588"/>
            <a:ext cx="3689350" cy="2767012"/>
          </a:xfrm>
        </p:spPr>
      </p:pic>
      <p:pic>
        <p:nvPicPr>
          <p:cNvPr id="22533" name="Содержимое 3" descr="шкалы Манселла.jpg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304800" y="1063625"/>
            <a:ext cx="3629025" cy="27225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15888"/>
            <a:ext cx="9144000" cy="1103312"/>
          </a:xfrm>
        </p:spPr>
        <p:txBody>
          <a:bodyPr/>
          <a:lstStyle/>
          <a:p>
            <a:pPr algn="l" eaLnBrk="1" hangingPunct="1">
              <a:defRPr/>
            </a:pPr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</a:rPr>
              <a:t>Гранулометрический (механический) состав почвы</a:t>
            </a:r>
            <a:r>
              <a:rPr lang="ru-RU" sz="2400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sz="2400" dirty="0" smtClean="0"/>
              <a:t>– соотношение по массе (в процентах) в составе почвы твердых частиц разной крупности</a:t>
            </a:r>
            <a:r>
              <a:rPr lang="ru-RU" sz="2800" dirty="0" smtClean="0"/>
              <a:t> 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371600"/>
            <a:ext cx="9144000" cy="56388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2000" smtClean="0"/>
              <a:t>Название фракции</a:t>
            </a:r>
            <a:r>
              <a:rPr lang="ru-RU" sz="2000" b="1" smtClean="0"/>
              <a:t>               </a:t>
            </a:r>
            <a:r>
              <a:rPr lang="ru-RU" sz="2000" smtClean="0"/>
              <a:t>Размер, мм               Удельная поверхность</a:t>
            </a:r>
            <a:endParaRPr lang="en-US" sz="2000" smtClean="0"/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ru-RU" sz="2000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2000" b="1" smtClean="0"/>
              <a:t>Камни</a:t>
            </a:r>
            <a:r>
              <a:rPr lang="ru-RU" sz="2000" smtClean="0"/>
              <a:t>                                          </a:t>
            </a:r>
            <a:r>
              <a:rPr lang="en-BZ" sz="2000" smtClean="0"/>
              <a:t> </a:t>
            </a:r>
            <a:r>
              <a:rPr lang="en-BZ" sz="2000" b="1" smtClean="0"/>
              <a:t>&gt;3</a:t>
            </a:r>
            <a:r>
              <a:rPr lang="ru-RU" sz="2000" b="1" smtClean="0"/>
              <a:t>                                  крайне мала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2000" b="1" smtClean="0"/>
              <a:t>Гравий</a:t>
            </a:r>
            <a:r>
              <a:rPr lang="en-BZ" sz="2000" smtClean="0"/>
              <a:t> </a:t>
            </a:r>
            <a:r>
              <a:rPr lang="ru-RU" sz="2000" smtClean="0"/>
              <a:t>                                       </a:t>
            </a:r>
            <a:r>
              <a:rPr lang="ru-RU" sz="2000" b="1" smtClean="0"/>
              <a:t>3…1                                крайне мала</a:t>
            </a:r>
            <a:endParaRPr lang="ru-RU" sz="2000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2000" b="1" smtClean="0"/>
              <a:t>Песок: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2000" smtClean="0"/>
              <a:t>           крупный                           </a:t>
            </a:r>
            <a:r>
              <a:rPr lang="ru-RU" sz="2000" b="1" smtClean="0"/>
              <a:t>1…0</a:t>
            </a:r>
            <a:r>
              <a:rPr lang="en-BZ" sz="2000" b="1" smtClean="0"/>
              <a:t>,5</a:t>
            </a:r>
            <a:r>
              <a:rPr lang="ru-RU" sz="2000" b="1" smtClean="0"/>
              <a:t>                                     мала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2000" b="1" smtClean="0"/>
              <a:t>           </a:t>
            </a:r>
            <a:r>
              <a:rPr lang="ru-RU" sz="2000" smtClean="0"/>
              <a:t>средний</a:t>
            </a:r>
            <a:r>
              <a:rPr lang="en-BZ" sz="2000" smtClean="0"/>
              <a:t>   </a:t>
            </a:r>
            <a:r>
              <a:rPr lang="en-BZ" sz="2000" b="1" smtClean="0"/>
              <a:t>                       0,5…0,25</a:t>
            </a:r>
            <a:endParaRPr lang="ru-RU" sz="2000" b="1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2000" smtClean="0"/>
              <a:t>           мелкий</a:t>
            </a:r>
            <a:r>
              <a:rPr lang="en-BZ" sz="2000" smtClean="0"/>
              <a:t>                       </a:t>
            </a:r>
            <a:r>
              <a:rPr lang="ru-RU" sz="2000" smtClean="0"/>
              <a:t>    </a:t>
            </a:r>
            <a:r>
              <a:rPr lang="en-BZ" sz="2000" b="1" smtClean="0"/>
              <a:t>0,25…0,05</a:t>
            </a:r>
            <a:endParaRPr lang="ru-RU" sz="2000" b="1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2000" b="1" smtClean="0"/>
              <a:t>Пыль: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2000" smtClean="0"/>
              <a:t>           крупная</a:t>
            </a:r>
            <a:r>
              <a:rPr lang="en-BZ" sz="2000" smtClean="0"/>
              <a:t>                         </a:t>
            </a:r>
            <a:r>
              <a:rPr lang="en-BZ" sz="2000" b="1" smtClean="0"/>
              <a:t>0,05…0,01</a:t>
            </a:r>
            <a:r>
              <a:rPr lang="ru-RU" sz="2000" b="1" smtClean="0"/>
              <a:t>                                1…2 м</a:t>
            </a:r>
            <a:r>
              <a:rPr lang="ru-RU" sz="2000" b="1" baseline="30000" smtClean="0">
                <a:solidFill>
                  <a:srgbClr val="FF9933"/>
                </a:solidFill>
              </a:rPr>
              <a:t>2</a:t>
            </a:r>
            <a:r>
              <a:rPr lang="ru-RU" sz="2000" b="1" smtClean="0"/>
              <a:t>/г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2000" smtClean="0"/>
              <a:t>           средняя</a:t>
            </a:r>
            <a:r>
              <a:rPr lang="en-BZ" sz="2000" smtClean="0"/>
              <a:t>                        </a:t>
            </a:r>
            <a:r>
              <a:rPr lang="en-BZ" sz="2000" b="1" smtClean="0"/>
              <a:t>0,01…0,005</a:t>
            </a:r>
            <a:r>
              <a:rPr lang="ru-RU" sz="2000" b="1" smtClean="0"/>
              <a:t>                              2…10 м</a:t>
            </a:r>
            <a:r>
              <a:rPr lang="ru-RU" sz="2000" b="1" baseline="30000" smtClean="0">
                <a:solidFill>
                  <a:srgbClr val="FF9933"/>
                </a:solidFill>
              </a:rPr>
              <a:t>2</a:t>
            </a:r>
            <a:r>
              <a:rPr lang="ru-RU" sz="2000" b="1" smtClean="0"/>
              <a:t>/г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2000" b="1" smtClean="0"/>
              <a:t>           </a:t>
            </a:r>
            <a:r>
              <a:rPr lang="ru-RU" sz="2000" smtClean="0"/>
              <a:t>мелкая</a:t>
            </a:r>
            <a:r>
              <a:rPr lang="en-BZ" sz="2000" b="1" smtClean="0"/>
              <a:t>                        </a:t>
            </a:r>
            <a:r>
              <a:rPr lang="ru-RU" sz="2000" b="1" smtClean="0"/>
              <a:t> </a:t>
            </a:r>
            <a:r>
              <a:rPr lang="en-BZ" sz="2000" b="1" smtClean="0"/>
              <a:t>0,005…0,001</a:t>
            </a:r>
            <a:r>
              <a:rPr lang="ru-RU" sz="2000" b="1" smtClean="0"/>
              <a:t>                              50 м </a:t>
            </a:r>
            <a:r>
              <a:rPr lang="ru-RU" sz="2000" b="1" baseline="30000" smtClean="0">
                <a:solidFill>
                  <a:srgbClr val="FF9933"/>
                </a:solidFill>
              </a:rPr>
              <a:t>2</a:t>
            </a:r>
            <a:r>
              <a:rPr lang="ru-RU" sz="2000" b="1" smtClean="0"/>
              <a:t>/г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2000" b="1" smtClean="0"/>
              <a:t>Ил: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2000" smtClean="0"/>
              <a:t>           грубый</a:t>
            </a:r>
            <a:r>
              <a:rPr lang="en-BZ" sz="2000" smtClean="0"/>
              <a:t>                         </a:t>
            </a:r>
            <a:r>
              <a:rPr lang="en-BZ" sz="2000" b="1" smtClean="0"/>
              <a:t>0,001…0,0005</a:t>
            </a:r>
            <a:r>
              <a:rPr lang="ru-RU" sz="2000" b="1" smtClean="0"/>
              <a:t>                          200…250 м</a:t>
            </a:r>
            <a:r>
              <a:rPr lang="ru-RU" sz="2000" b="1" baseline="30000" smtClean="0">
                <a:solidFill>
                  <a:srgbClr val="FF9933"/>
                </a:solidFill>
              </a:rPr>
              <a:t>2</a:t>
            </a:r>
            <a:r>
              <a:rPr lang="ru-RU" sz="2000" b="1" smtClean="0"/>
              <a:t>/г                     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2000" smtClean="0"/>
              <a:t>           тонкий</a:t>
            </a:r>
            <a:r>
              <a:rPr lang="en-BZ" sz="2000" smtClean="0"/>
              <a:t>                         </a:t>
            </a:r>
            <a:r>
              <a:rPr lang="en-BZ" sz="2000" b="1" smtClean="0"/>
              <a:t>0,0005…0,0001</a:t>
            </a:r>
            <a:endParaRPr lang="ru-RU" sz="2000" b="1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2000" b="1" smtClean="0"/>
              <a:t>Коллоиды</a:t>
            </a:r>
            <a:r>
              <a:rPr lang="ru-RU" sz="2000" smtClean="0"/>
              <a:t> </a:t>
            </a:r>
            <a:r>
              <a:rPr lang="en-BZ" sz="2000" smtClean="0"/>
              <a:t>                                </a:t>
            </a:r>
            <a:r>
              <a:rPr lang="en-BZ" sz="2000" b="1" smtClean="0"/>
              <a:t>&lt;0,0001</a:t>
            </a:r>
            <a:r>
              <a:rPr lang="ru-RU" sz="2000" smtClean="0"/>
              <a:t>                                                          </a:t>
            </a:r>
          </a:p>
        </p:txBody>
      </p:sp>
      <p:graphicFrame>
        <p:nvGraphicFramePr>
          <p:cNvPr id="20506" name="Group 26"/>
          <p:cNvGraphicFramePr>
            <a:graphicFrameLocks noGrp="1"/>
          </p:cNvGraphicFramePr>
          <p:nvPr/>
        </p:nvGraphicFramePr>
        <p:xfrm>
          <a:off x="0" y="1371600"/>
          <a:ext cx="9067800" cy="5265102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590800"/>
                <a:gridCol w="3124200"/>
                <a:gridCol w="3352800"/>
              </a:tblGrid>
              <a:tr h="40805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       </a:t>
                      </a:r>
                      <a:endParaRPr kumimoji="0" lang="ru-RU" sz="20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</a:tr>
              <a:tr h="485705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22238"/>
            <a:ext cx="8915400" cy="1146175"/>
          </a:xfrm>
        </p:spPr>
        <p:txBody>
          <a:bodyPr/>
          <a:lstStyle/>
          <a:p>
            <a:pPr eaLnBrk="1" hangingPunct="1"/>
            <a:r>
              <a:rPr lang="ru-RU" sz="2400" b="1" smtClean="0">
                <a:solidFill>
                  <a:srgbClr val="002060"/>
                </a:solidFill>
              </a:rPr>
              <a:t>Классификация почв </a:t>
            </a:r>
            <a:r>
              <a:rPr lang="en-US" sz="2400" b="1" smtClean="0">
                <a:solidFill>
                  <a:srgbClr val="002060"/>
                </a:solidFill>
              </a:rPr>
              <a:t/>
            </a:r>
            <a:br>
              <a:rPr lang="en-US" sz="2400" b="1" smtClean="0">
                <a:solidFill>
                  <a:srgbClr val="002060"/>
                </a:solidFill>
              </a:rPr>
            </a:br>
            <a:r>
              <a:rPr lang="ru-RU" sz="2400" b="1" smtClean="0">
                <a:solidFill>
                  <a:srgbClr val="002060"/>
                </a:solidFill>
              </a:rPr>
              <a:t>по гранулометрическому составу </a:t>
            </a:r>
            <a:r>
              <a:rPr lang="en-US" sz="2400" b="1" smtClean="0">
                <a:solidFill>
                  <a:srgbClr val="002060"/>
                </a:solidFill>
              </a:rPr>
              <a:t/>
            </a:r>
            <a:br>
              <a:rPr lang="en-US" sz="2400" b="1" smtClean="0">
                <a:solidFill>
                  <a:srgbClr val="002060"/>
                </a:solidFill>
              </a:rPr>
            </a:br>
            <a:r>
              <a:rPr lang="ru-RU" sz="2400" b="1" smtClean="0">
                <a:solidFill>
                  <a:srgbClr val="002060"/>
                </a:solidFill>
              </a:rPr>
              <a:t>(по Н.А.Качинскому, 1965)</a:t>
            </a:r>
          </a:p>
        </p:txBody>
      </p:sp>
      <p:graphicFrame>
        <p:nvGraphicFramePr>
          <p:cNvPr id="21507" name="Group 3"/>
          <p:cNvGraphicFramePr>
            <a:graphicFrameLocks noGrp="1"/>
          </p:cNvGraphicFramePr>
          <p:nvPr>
            <p:ph idx="1"/>
          </p:nvPr>
        </p:nvGraphicFramePr>
        <p:xfrm>
          <a:off x="0" y="1484313"/>
          <a:ext cx="9036050" cy="5202237"/>
        </p:xfrm>
        <a:graphic>
          <a:graphicData uri="http://schemas.openxmlformats.org/drawingml/2006/table">
            <a:tbl>
              <a:tblPr/>
              <a:tblGrid>
                <a:gridCol w="2339975"/>
                <a:gridCol w="2179638"/>
                <a:gridCol w="2257425"/>
                <a:gridCol w="2259012"/>
              </a:tblGrid>
              <a:tr h="601729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Краткое название почвы по </a:t>
                      </a:r>
                      <a:r>
                        <a:rPr kumimoji="0" lang="ru-RU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гранулометричес-кому</a:t>
                      </a: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составу</a:t>
                      </a:r>
                    </a:p>
                  </a:txBody>
                  <a:tcPr marT="45725" marB="4572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Содержание физической глины (</a:t>
                      </a:r>
                      <a:r>
                        <a:rPr kumimoji="0" lang="en-B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&lt;</a:t>
                      </a: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0,01 мм)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27172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Почвы </a:t>
                      </a:r>
                      <a:r>
                        <a:rPr kumimoji="0" lang="ru-RU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подзолистого</a:t>
                      </a: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типа почвообразования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Почвы </a:t>
                      </a:r>
                      <a:r>
                        <a:rPr kumimoji="0" lang="ru-RU" sz="1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степного</a:t>
                      </a: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типа почвообразования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Солонцы и сильносолонцева-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тые почвы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2878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Песок рыхлый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          связный</a:t>
                      </a:r>
                      <a:r>
                        <a:rPr kumimoji="0" lang="en-US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 </a:t>
                      </a: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Супесь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Суглинок легкий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           средний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            тяжелый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Глина легкая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         средняя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        тяжелая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5" marB="4572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 – 5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 – 10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10 – 20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20 – 30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30 – 40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40 – 50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50 – 65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65 – 80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B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&gt; 80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 – 5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 – 10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10 – 20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20 – 30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30 – 45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45 – 60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60 – 75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75 – 85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B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&gt; 8</a:t>
                      </a: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 – 5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 – 10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10 – 15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15 – 20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20 – 30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30– 40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40 – 50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50 – 65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B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&gt; </a:t>
                      </a: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65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2438400"/>
          </a:xfrm>
          <a:solidFill>
            <a:srgbClr val="CCFFFF"/>
          </a:solidFill>
        </p:spPr>
        <p:txBody>
          <a:bodyPr/>
          <a:lstStyle/>
          <a:p>
            <a:pPr algn="l" eaLnBrk="1" hangingPunct="1"/>
            <a:r>
              <a:rPr lang="ru-RU" sz="2000" b="1" i="1" smtClean="0"/>
              <a:t>Структура почвы </a:t>
            </a:r>
            <a:r>
              <a:rPr lang="ru-RU" sz="2000" smtClean="0"/>
              <a:t>– совокупность структурных отдельностей (агрегатов) определенной формы и размера, на которые способна распадаться почва</a:t>
            </a:r>
            <a:br>
              <a:rPr lang="ru-RU" sz="2000" smtClean="0"/>
            </a:br>
            <a:r>
              <a:rPr lang="ru-RU" sz="2000" smtClean="0"/>
              <a:t>	Агрегаты состоят из </a:t>
            </a:r>
            <a:r>
              <a:rPr lang="ru-RU" sz="2000" b="1" smtClean="0"/>
              <a:t>соединенных между собой механических элементов</a:t>
            </a:r>
            <a:r>
              <a:rPr lang="ru-RU" sz="2000" smtClean="0"/>
              <a:t>. Сцепление частиц в агрегате осуществляется за счет </a:t>
            </a:r>
            <a:r>
              <a:rPr lang="ru-RU" sz="2000" i="1" smtClean="0"/>
              <a:t>склеивания, коагуляции коллоидов, сил Ван-дер-Ваальса, остаточных валентностей, водородных связей, корней, гиф грибов, слизи микроорганизмов.</a:t>
            </a:r>
            <a:endParaRPr lang="ru-RU" sz="2000" b="1" i="1" smtClean="0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2667000"/>
            <a:ext cx="8229600" cy="3352800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ru-RU" sz="2000" b="1" smtClean="0"/>
              <a:t>Типы агрегатов </a:t>
            </a:r>
            <a:r>
              <a:rPr lang="ru-RU" sz="2000" b="1" smtClean="0">
                <a:solidFill>
                  <a:srgbClr val="A2225C"/>
                </a:solidFill>
              </a:rPr>
              <a:t>по форме</a:t>
            </a:r>
          </a:p>
          <a:p>
            <a:pPr eaLnBrk="1" hangingPunct="1"/>
            <a:r>
              <a:rPr lang="ru-RU" sz="2000" smtClean="0"/>
              <a:t>кубовидные</a:t>
            </a:r>
          </a:p>
          <a:p>
            <a:pPr eaLnBrk="1" hangingPunct="1"/>
            <a:r>
              <a:rPr lang="ru-RU" sz="2000" smtClean="0"/>
              <a:t>призмовидные</a:t>
            </a:r>
          </a:p>
          <a:p>
            <a:pPr eaLnBrk="1" hangingPunct="1"/>
            <a:r>
              <a:rPr lang="ru-RU" sz="2000" smtClean="0"/>
              <a:t>плитовидные</a:t>
            </a:r>
            <a:endParaRPr lang="ru-RU" sz="2000" b="1" smtClean="0"/>
          </a:p>
          <a:p>
            <a:pPr algn="ctr" eaLnBrk="1" hangingPunct="1">
              <a:buFontTx/>
              <a:buNone/>
            </a:pPr>
            <a:endParaRPr lang="ru-RU" sz="2000" b="1" smtClean="0"/>
          </a:p>
          <a:p>
            <a:pPr algn="ctr" eaLnBrk="1" hangingPunct="1">
              <a:buFontTx/>
              <a:buNone/>
            </a:pPr>
            <a:r>
              <a:rPr lang="ru-RU" sz="2000" b="1" smtClean="0"/>
              <a:t>Группы агрегатов </a:t>
            </a:r>
            <a:r>
              <a:rPr lang="ru-RU" sz="2000" b="1" smtClean="0">
                <a:solidFill>
                  <a:srgbClr val="A2225C"/>
                </a:solidFill>
              </a:rPr>
              <a:t>по размеру</a:t>
            </a:r>
          </a:p>
          <a:p>
            <a:pPr eaLnBrk="1" hangingPunct="1"/>
            <a:r>
              <a:rPr lang="ru-RU" sz="2000" smtClean="0"/>
              <a:t>микроагрегаты (</a:t>
            </a:r>
            <a:r>
              <a:rPr lang="en-US" sz="2000" smtClean="0"/>
              <a:t>&lt;</a:t>
            </a:r>
            <a:r>
              <a:rPr lang="ru-RU" sz="2000" smtClean="0"/>
              <a:t> 0,25 мм</a:t>
            </a:r>
            <a:r>
              <a:rPr lang="en-US" sz="2000" smtClean="0"/>
              <a:t>)</a:t>
            </a:r>
          </a:p>
          <a:p>
            <a:pPr eaLnBrk="1" hangingPunct="1"/>
            <a:r>
              <a:rPr lang="ru-RU" sz="2000" smtClean="0"/>
              <a:t>мезоагрегаты (0,25 - 7…10 мм)</a:t>
            </a:r>
          </a:p>
          <a:p>
            <a:pPr eaLnBrk="1" hangingPunct="1"/>
            <a:r>
              <a:rPr lang="ru-RU" sz="2000" smtClean="0"/>
              <a:t>макроагрегаты </a:t>
            </a:r>
            <a:r>
              <a:rPr lang="en-US" sz="2000" smtClean="0"/>
              <a:t>(&gt; 7…10 </a:t>
            </a:r>
            <a:r>
              <a:rPr lang="ru-RU" sz="2000" smtClean="0"/>
              <a:t>мм)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0"/>
            <a:ext cx="8915400" cy="549275"/>
          </a:xfrm>
        </p:spPr>
        <p:txBody>
          <a:bodyPr/>
          <a:lstStyle/>
          <a:p>
            <a:pPr eaLnBrk="1" hangingPunct="1"/>
            <a:r>
              <a:rPr lang="ru-RU" sz="2400" b="1" smtClean="0"/>
              <a:t>Типы формы почвенных структур (по С.А. Захарову)</a:t>
            </a:r>
          </a:p>
        </p:txBody>
      </p:sp>
      <p:pic>
        <p:nvPicPr>
          <p:cNvPr id="28675" name="Picture 3" descr="IM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39750" y="549275"/>
            <a:ext cx="7993063" cy="4824413"/>
          </a:xfrm>
          <a:noFill/>
        </p:spPr>
      </p:pic>
      <p:sp>
        <p:nvSpPr>
          <p:cNvPr id="28676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0" y="5373688"/>
            <a:ext cx="9036050" cy="1484312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sz="1800" b="1" smtClean="0">
                <a:solidFill>
                  <a:srgbClr val="663300"/>
                </a:solidFill>
              </a:rPr>
              <a:t>     </a:t>
            </a:r>
            <a:r>
              <a:rPr lang="en-BZ" sz="1800" b="1" smtClean="0">
                <a:solidFill>
                  <a:srgbClr val="663300"/>
                </a:solidFill>
              </a:rPr>
              <a:t> I </a:t>
            </a:r>
            <a:r>
              <a:rPr lang="en-BZ" sz="1800" smtClean="0">
                <a:solidFill>
                  <a:srgbClr val="663300"/>
                </a:solidFill>
              </a:rPr>
              <a:t>– </a:t>
            </a:r>
            <a:r>
              <a:rPr lang="ru-RU" sz="1600" b="1" smtClean="0">
                <a:solidFill>
                  <a:srgbClr val="663300"/>
                </a:solidFill>
              </a:rPr>
              <a:t>кубовидная:</a:t>
            </a:r>
            <a:r>
              <a:rPr lang="ru-RU" sz="1600" smtClean="0">
                <a:solidFill>
                  <a:srgbClr val="663300"/>
                </a:solidFill>
              </a:rPr>
              <a:t> </a:t>
            </a:r>
            <a:r>
              <a:rPr lang="ru-RU" sz="1600" smtClean="0"/>
              <a:t>1- крупнокомковатая; 2-среднекомковатая; 3-мелкокомковатая; 4-пылеватая; 5-крупноореховатая; 6-ореховатая; 7- мелкоорезоватая; 8-крупнозернистая; 9-зернистая; 10-порошистая; 11-бусы из зерен почвы; </a:t>
            </a:r>
            <a:r>
              <a:rPr lang="en-BZ" sz="1600" b="1" smtClean="0">
                <a:solidFill>
                  <a:srgbClr val="663300"/>
                </a:solidFill>
              </a:rPr>
              <a:t>II</a:t>
            </a:r>
            <a:r>
              <a:rPr lang="ru-RU" sz="1600" smtClean="0">
                <a:solidFill>
                  <a:srgbClr val="663300"/>
                </a:solidFill>
              </a:rPr>
              <a:t> – </a:t>
            </a:r>
            <a:r>
              <a:rPr lang="ru-RU" sz="1600" b="1" smtClean="0">
                <a:solidFill>
                  <a:srgbClr val="663300"/>
                </a:solidFill>
              </a:rPr>
              <a:t>призмовидная</a:t>
            </a:r>
            <a:r>
              <a:rPr lang="ru-RU" sz="1600" b="1" smtClean="0"/>
              <a:t>:</a:t>
            </a:r>
            <a:r>
              <a:rPr lang="ru-RU" sz="1600" smtClean="0"/>
              <a:t> 12-столбчатая; 13-столбовидная; 14-крупнопризматическая; 15-призматическая; 16-мелкопризматическая; 17-тонкопризматическая; </a:t>
            </a:r>
            <a:r>
              <a:rPr lang="en-BZ" sz="1600" b="1" smtClean="0">
                <a:solidFill>
                  <a:srgbClr val="663300"/>
                </a:solidFill>
              </a:rPr>
              <a:t>III</a:t>
            </a:r>
            <a:r>
              <a:rPr lang="en-BZ" sz="1600" smtClean="0">
                <a:solidFill>
                  <a:srgbClr val="663300"/>
                </a:solidFill>
              </a:rPr>
              <a:t> </a:t>
            </a:r>
            <a:r>
              <a:rPr lang="ru-RU" sz="1600" smtClean="0">
                <a:solidFill>
                  <a:srgbClr val="663300"/>
                </a:solidFill>
              </a:rPr>
              <a:t>–</a:t>
            </a:r>
            <a:r>
              <a:rPr lang="ru-RU" sz="1600" b="1" smtClean="0">
                <a:solidFill>
                  <a:srgbClr val="663300"/>
                </a:solidFill>
              </a:rPr>
              <a:t>плитовидная</a:t>
            </a:r>
            <a:r>
              <a:rPr lang="ru-RU" sz="1600" b="1" smtClean="0"/>
              <a:t>: </a:t>
            </a:r>
            <a:r>
              <a:rPr lang="ru-RU" sz="1600" smtClean="0"/>
              <a:t>18-сланцевая; 19-пластинчатая; 20-листоватая; 21-грубочешуйчатая; 22-мелкочешуйчатая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Заголовок 6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25562"/>
          </a:xfrm>
        </p:spPr>
        <p:txBody>
          <a:bodyPr/>
          <a:lstStyle/>
          <a:p>
            <a:pPr algn="l"/>
            <a:r>
              <a:rPr lang="ru-RU" sz="2400" b="1" smtClean="0"/>
              <a:t>Влажность почвы </a:t>
            </a:r>
            <a:r>
              <a:rPr lang="ru-RU" sz="2400" smtClean="0"/>
              <a:t>– содержание в почве влаги, не является морфологическим свойством, но влияет на окраску, структуру, сложение</a:t>
            </a:r>
            <a:endParaRPr lang="ru-RU" sz="2400" b="1" smtClean="0"/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381000" y="1981200"/>
            <a:ext cx="8534400" cy="4267200"/>
          </a:xfrm>
          <a:solidFill>
            <a:schemeClr val="accent5"/>
          </a:solidFill>
          <a:ln>
            <a:solidFill>
              <a:schemeClr val="tx2"/>
            </a:solidFill>
          </a:ln>
        </p:spPr>
        <p:txBody>
          <a:bodyPr/>
          <a:lstStyle/>
          <a:p>
            <a:pPr algn="ctr">
              <a:buFontTx/>
              <a:buNone/>
              <a:defRPr/>
            </a:pPr>
            <a:r>
              <a:rPr lang="ru-RU" sz="2400" b="1" dirty="0" smtClean="0"/>
              <a:t>Органолептические признаки определения влажности:</a:t>
            </a:r>
          </a:p>
          <a:p>
            <a:pPr>
              <a:defRPr/>
            </a:pPr>
            <a:r>
              <a:rPr lang="ru-RU" sz="1800" dirty="0" smtClean="0">
                <a:solidFill>
                  <a:schemeClr val="accent6"/>
                </a:solidFill>
              </a:rPr>
              <a:t> </a:t>
            </a:r>
            <a:r>
              <a:rPr lang="ru-RU" sz="1800" b="1" i="1" dirty="0" smtClean="0">
                <a:solidFill>
                  <a:schemeClr val="accent6"/>
                </a:solidFill>
              </a:rPr>
              <a:t>сухая </a:t>
            </a:r>
            <a:r>
              <a:rPr lang="ru-RU" sz="1800" dirty="0" smtClean="0"/>
              <a:t>– почва совершенно сухая, пылит, темнеет при добавлении воды;</a:t>
            </a:r>
          </a:p>
          <a:p>
            <a:pPr>
              <a:defRPr/>
            </a:pPr>
            <a:r>
              <a:rPr lang="ru-RU" sz="1800" b="1" i="1" dirty="0" smtClean="0">
                <a:solidFill>
                  <a:schemeClr val="accent6"/>
                </a:solidFill>
              </a:rPr>
              <a:t>влажноватая</a:t>
            </a:r>
            <a:r>
              <a:rPr lang="ru-RU" sz="1800" dirty="0" smtClean="0">
                <a:solidFill>
                  <a:schemeClr val="accent6"/>
                </a:solidFill>
              </a:rPr>
              <a:t> </a:t>
            </a:r>
            <a:r>
              <a:rPr lang="ru-RU" sz="1800" dirty="0" smtClean="0"/>
              <a:t>-  почва в руке сжимается в комок,  холодит руку, влажная на ощупь, светлеет при высыхании, не темнеет при добавлении воды, при сжатии образца яркость поверхности не изменяется;</a:t>
            </a:r>
          </a:p>
          <a:p>
            <a:pPr>
              <a:defRPr/>
            </a:pPr>
            <a:r>
              <a:rPr lang="ru-RU" sz="1800" b="1" i="1" dirty="0" smtClean="0">
                <a:solidFill>
                  <a:schemeClr val="accent6"/>
                </a:solidFill>
              </a:rPr>
              <a:t>влажная</a:t>
            </a:r>
            <a:r>
              <a:rPr lang="ru-RU" sz="1800" dirty="0" smtClean="0"/>
              <a:t> – почва влажная на ощупь, при сжатии образца на его поверхности проступает тонкая водяная пленка, придающая блеск, но вода не вытекает, при высыхании значительно светлеет;</a:t>
            </a:r>
          </a:p>
          <a:p>
            <a:pPr>
              <a:defRPr/>
            </a:pPr>
            <a:r>
              <a:rPr lang="ru-RU" sz="1800" b="1" i="1" dirty="0" smtClean="0">
                <a:solidFill>
                  <a:schemeClr val="accent6"/>
                </a:solidFill>
              </a:rPr>
              <a:t>сырая</a:t>
            </a:r>
            <a:r>
              <a:rPr lang="ru-RU" sz="1800" dirty="0" smtClean="0"/>
              <a:t> – при сжатии образца превращается в тестообразную массу, вода смачивает руку, но не сочится между пальцами;</a:t>
            </a:r>
          </a:p>
          <a:p>
            <a:pPr>
              <a:defRPr/>
            </a:pPr>
            <a:r>
              <a:rPr lang="ru-RU" sz="1800" b="1" i="1" dirty="0" smtClean="0">
                <a:solidFill>
                  <a:schemeClr val="accent6"/>
                </a:solidFill>
              </a:rPr>
              <a:t>мокрая</a:t>
            </a:r>
            <a:r>
              <a:rPr lang="ru-RU" sz="1800" dirty="0" smtClean="0"/>
              <a:t> – вода из образца  сочится между пальцами при надавливания, сочится из стенки разреза, почвенная масса обнаруживает текучесть.</a:t>
            </a:r>
            <a:endParaRPr lang="ru-RU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Заголовок 1"/>
          <p:cNvSpPr>
            <a:spLocks noGrp="1"/>
          </p:cNvSpPr>
          <p:nvPr>
            <p:ph type="title"/>
          </p:nvPr>
        </p:nvSpPr>
        <p:spPr>
          <a:xfrm>
            <a:off x="228600" y="152400"/>
            <a:ext cx="8686800" cy="1752600"/>
          </a:xfrm>
          <a:solidFill>
            <a:srgbClr val="CCFFFF"/>
          </a:solidFill>
          <a:ln>
            <a:solidFill>
              <a:srgbClr val="002060"/>
            </a:solidFill>
          </a:ln>
        </p:spPr>
        <p:txBody>
          <a:bodyPr/>
          <a:lstStyle/>
          <a:p>
            <a:pPr algn="just"/>
            <a:r>
              <a:rPr lang="ru-RU" sz="2400" b="1" i="1" smtClean="0"/>
              <a:t>Сложение почвы </a:t>
            </a:r>
            <a:r>
              <a:rPr lang="ru-RU" sz="2000" smtClean="0"/>
              <a:t>– взаимное расположение в пространстве и соотношение механических элементов, структурных отдельностей и связанных с ними пор. Внешнее выражение плотности и пористости. Определяется с помощью приборов и органолептически. </a:t>
            </a:r>
          </a:p>
        </p:txBody>
      </p:sp>
      <p:sp>
        <p:nvSpPr>
          <p:cNvPr id="30723" name="Текст 3"/>
          <p:cNvSpPr>
            <a:spLocks noGrp="1"/>
          </p:cNvSpPr>
          <p:nvPr>
            <p:ph type="body" sz="half" idx="2"/>
          </p:nvPr>
        </p:nvSpPr>
        <p:spPr>
          <a:xfrm>
            <a:off x="228600" y="2514600"/>
            <a:ext cx="8686800" cy="3733800"/>
          </a:xfrm>
        </p:spPr>
        <p:txBody>
          <a:bodyPr/>
          <a:lstStyle/>
          <a:p>
            <a:r>
              <a:rPr lang="ru-RU" sz="2000" b="1" i="1" smtClean="0"/>
              <a:t>Слитое</a:t>
            </a:r>
            <a:r>
              <a:rPr lang="ru-RU" sz="2000" smtClean="0"/>
              <a:t> (очень плотное) – лопата не входит в почву глубже, чем на 1 см (иллювиальные горизонты солонцов, слитые черноземы).</a:t>
            </a:r>
          </a:p>
          <a:p>
            <a:r>
              <a:rPr lang="ru-RU" sz="2000" b="1" i="1" smtClean="0"/>
              <a:t>Плотное</a:t>
            </a:r>
            <a:r>
              <a:rPr lang="ru-RU" sz="2000" smtClean="0"/>
              <a:t> – лопата при большом усилии погружается в почву на 4-5 см (иллювиальные горизонты суглинистых и глинистых почв).</a:t>
            </a:r>
          </a:p>
          <a:p>
            <a:r>
              <a:rPr lang="ru-RU" sz="2000" b="1" i="1" smtClean="0"/>
              <a:t>Рыхлое</a:t>
            </a:r>
            <a:r>
              <a:rPr lang="ru-RU" sz="2000" smtClean="0"/>
              <a:t> – лопата легко входит в почву, агрегаты слабо сцементированы между собой (оструктуренные гумусовые горизонты).</a:t>
            </a:r>
          </a:p>
          <a:p>
            <a:r>
              <a:rPr lang="ru-RU" sz="2000" b="1" i="1" smtClean="0"/>
              <a:t>Рассыпчатое</a:t>
            </a:r>
            <a:r>
              <a:rPr lang="ru-RU" sz="2000" smtClean="0"/>
              <a:t> – почва сыпуча, отдельные частицы не скреплены между собой (верхние горизонты песчаных и супесчаных почв).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 sz="quarter"/>
          </p:nvPr>
        </p:nvSpPr>
        <p:spPr>
          <a:xfrm>
            <a:off x="0" y="0"/>
            <a:ext cx="8915400" cy="838200"/>
          </a:xfrm>
        </p:spPr>
        <p:txBody>
          <a:bodyPr/>
          <a:lstStyle/>
          <a:p>
            <a:pPr eaLnBrk="1" hangingPunct="1"/>
            <a:r>
              <a:rPr lang="ru-RU" sz="2400" b="1" smtClean="0">
                <a:solidFill>
                  <a:srgbClr val="C00000"/>
                </a:solidFill>
              </a:rPr>
              <a:t>Виды новообразований различных почв</a:t>
            </a:r>
            <a:br>
              <a:rPr lang="ru-RU" sz="2400" b="1" smtClean="0">
                <a:solidFill>
                  <a:srgbClr val="C00000"/>
                </a:solidFill>
              </a:rPr>
            </a:br>
            <a:endParaRPr lang="ru-RU" sz="2400" smtClean="0">
              <a:solidFill>
                <a:srgbClr val="C00000"/>
              </a:solidFill>
            </a:endParaRPr>
          </a:p>
        </p:txBody>
      </p:sp>
      <p:pic>
        <p:nvPicPr>
          <p:cNvPr id="31747" name="Picture 3" descr="друза гипса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838200" y="762000"/>
            <a:ext cx="3141663" cy="2363788"/>
          </a:xfrm>
          <a:noFill/>
        </p:spPr>
      </p:pic>
      <p:pic>
        <p:nvPicPr>
          <p:cNvPr id="31748" name="Picture 4" descr="карбонаты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762000" y="3810000"/>
            <a:ext cx="3203575" cy="2452688"/>
          </a:xfrm>
          <a:noFill/>
        </p:spPr>
      </p:pic>
      <p:pic>
        <p:nvPicPr>
          <p:cNvPr id="31749" name="Picture 5" descr="кремземист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4876800" y="762000"/>
            <a:ext cx="3206750" cy="2290763"/>
          </a:xfrm>
          <a:noFill/>
        </p:spPr>
      </p:pic>
      <p:pic>
        <p:nvPicPr>
          <p:cNvPr id="31750" name="Picture 6" descr="жезезистая конкр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5" cstate="print"/>
          <a:srcRect/>
          <a:stretch>
            <a:fillRect/>
          </a:stretch>
        </p:blipFill>
        <p:spPr>
          <a:xfrm>
            <a:off x="4876800" y="3810000"/>
            <a:ext cx="3206750" cy="2381250"/>
          </a:xfrm>
          <a:noFill/>
        </p:spPr>
      </p:pic>
      <p:sp>
        <p:nvSpPr>
          <p:cNvPr id="31751" name="TextBox 8"/>
          <p:cNvSpPr txBox="1">
            <a:spLocks noChangeArrowheads="1"/>
          </p:cNvSpPr>
          <p:nvPr/>
        </p:nvSpPr>
        <p:spPr bwMode="auto">
          <a:xfrm>
            <a:off x="1143000" y="3200400"/>
            <a:ext cx="2438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гипсовая «роза»</a:t>
            </a:r>
          </a:p>
        </p:txBody>
      </p:sp>
      <p:sp>
        <p:nvSpPr>
          <p:cNvPr id="31752" name="Прямоугольник 10"/>
          <p:cNvSpPr>
            <a:spLocks noChangeArrowheads="1"/>
          </p:cNvSpPr>
          <p:nvPr/>
        </p:nvSpPr>
        <p:spPr bwMode="auto">
          <a:xfrm>
            <a:off x="5257800" y="3048000"/>
            <a:ext cx="24780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/>
              <a:t>кремниевая трубка</a:t>
            </a:r>
          </a:p>
        </p:txBody>
      </p:sp>
      <p:sp>
        <p:nvSpPr>
          <p:cNvPr id="31753" name="TextBox 11"/>
          <p:cNvSpPr txBox="1">
            <a:spLocks noChangeArrowheads="1"/>
          </p:cNvSpPr>
          <p:nvPr/>
        </p:nvSpPr>
        <p:spPr bwMode="auto">
          <a:xfrm>
            <a:off x="762000" y="6324600"/>
            <a:ext cx="32766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карбонатные конкреции</a:t>
            </a:r>
          </a:p>
        </p:txBody>
      </p:sp>
      <p:sp>
        <p:nvSpPr>
          <p:cNvPr id="31754" name="TextBox 12"/>
          <p:cNvSpPr txBox="1">
            <a:spLocks noChangeArrowheads="1"/>
          </p:cNvSpPr>
          <p:nvPr/>
        </p:nvSpPr>
        <p:spPr bwMode="auto">
          <a:xfrm>
            <a:off x="4876800" y="6248400"/>
            <a:ext cx="3429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железистая конкреция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1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1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793</TotalTime>
  <Words>1369</Words>
  <Application>Microsoft Office PowerPoint</Application>
  <PresentationFormat>Экран (4:3)</PresentationFormat>
  <Paragraphs>205</Paragraphs>
  <Slides>23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Оформление по умолчанию</vt:lpstr>
      <vt:lpstr>             </vt:lpstr>
      <vt:lpstr>Почвоведение – наука о почве, ее строении, составе, свойствах, происхождении почв и их географическом распространении</vt:lpstr>
      <vt:lpstr>Василий Васильевич Докучаев (1846 – 1903)</vt:lpstr>
      <vt:lpstr>     Почвообразование – совокупность явлений превращения и передвижения веществ и энергии, протекающих в почвенной толще</vt:lpstr>
      <vt:lpstr>Факторы почвообразования – элементы природной среды, под влиянием и при участии которых формируется почвенный покров</vt:lpstr>
      <vt:lpstr>  </vt:lpstr>
      <vt:lpstr>                </vt:lpstr>
      <vt:lpstr>Почва – многофазное природное тело  с многоуровневой системой организации почвенной толщи</vt:lpstr>
      <vt:lpstr>Уровни структурной организации почвы</vt:lpstr>
      <vt:lpstr>Основные  морфологические признаки почв</vt:lpstr>
      <vt:lpstr>Слайд 11</vt:lpstr>
      <vt:lpstr>Строение профиля дерново-подзолистой почвы </vt:lpstr>
      <vt:lpstr>Типы почвенных профилей  по характеру распределения веществ</vt:lpstr>
      <vt:lpstr>Основные  морфологические признаки почв</vt:lpstr>
      <vt:lpstr>Треугольник почвенных окрасок  (по С.А.Захарову)</vt:lpstr>
      <vt:lpstr>Цветовые шкалы Манселла</vt:lpstr>
      <vt:lpstr>Гранулометрический (механический) состав почвы – соотношение по массе (в процентах) в составе почвы твердых частиц разной крупности </vt:lpstr>
      <vt:lpstr>Классификация почв  по гранулометрическому составу  (по Н.А.Качинскому, 1965)</vt:lpstr>
      <vt:lpstr>Структура почвы – совокупность структурных отдельностей (агрегатов) определенной формы и размера, на которые способна распадаться почва  Агрегаты состоят из соединенных между собой механических элементов. Сцепление частиц в агрегате осуществляется за счет склеивания, коагуляции коллоидов, сил Ван-дер-Ваальса, остаточных валентностей, водородных связей, корней, гиф грибов, слизи микроорганизмов.</vt:lpstr>
      <vt:lpstr>Типы формы почвенных структур (по С.А. Захарову)</vt:lpstr>
      <vt:lpstr>Влажность почвы – содержание в почве влаги, не является морфологическим свойством, но влияет на окраску, структуру, сложение</vt:lpstr>
      <vt:lpstr>Сложение почвы – взаимное расположение в пространстве и соотношение механических элементов, структурных отдельностей и связанных с ними пор. Внешнее выражение плотности и пористости. Определяется с помощью приборов и органолептически. </vt:lpstr>
      <vt:lpstr>Виды новообразований различных почв 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максим</cp:lastModifiedBy>
  <cp:revision>73</cp:revision>
  <cp:lastPrinted>1601-01-01T00:00:00Z</cp:lastPrinted>
  <dcterms:created xsi:type="dcterms:W3CDTF">1601-01-01T00:00:00Z</dcterms:created>
  <dcterms:modified xsi:type="dcterms:W3CDTF">2022-10-05T07:35:25Z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