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70" r:id="rId3"/>
    <p:sldId id="271" r:id="rId4"/>
    <p:sldId id="257" r:id="rId5"/>
    <p:sldId id="258" r:id="rId6"/>
    <p:sldId id="259" r:id="rId7"/>
    <p:sldId id="260" r:id="rId8"/>
    <p:sldId id="261" r:id="rId9"/>
    <p:sldId id="262" r:id="rId10"/>
    <p:sldId id="272" r:id="rId11"/>
    <p:sldId id="273" r:id="rId12"/>
    <p:sldId id="274" r:id="rId13"/>
    <p:sldId id="275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62" autoAdjust="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00" d="100"/>
        <a:sy n="3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F07187-1637-4D92-9821-19BCA3592567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E2FAF7-C7A4-4180-84D9-4F9B02F956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30292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NUL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87624" y="1857364"/>
            <a:ext cx="73894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Технологии </a:t>
            </a:r>
            <a:r>
              <a:rPr lang="ru-RU" sz="40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развития </a:t>
            </a:r>
            <a:r>
              <a:rPr lang="ru-RU" sz="4000" b="1" i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лексико</a:t>
            </a:r>
            <a:r>
              <a:rPr lang="ru-RU" sz="40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– грамматических компонентов речи</a:t>
            </a:r>
            <a:endParaRPr lang="ru-RU" sz="4000" b="1" i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  <a:p>
            <a:endParaRPr lang="ru-RU" sz="4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508104" y="5301208"/>
            <a:ext cx="288031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b="1" cap="none" spc="0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логопед </a:t>
            </a:r>
          </a:p>
          <a:p>
            <a:r>
              <a:rPr lang="ru-RU" b="1" cap="none" spc="0" dirty="0" err="1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Злыгостева</a:t>
            </a:r>
            <a:r>
              <a:rPr lang="ru-RU" b="1" cap="none" spc="0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cap="none" spc="0" dirty="0" err="1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Фироза</a:t>
            </a:r>
            <a:r>
              <a:rPr lang="ru-RU" b="1" cap="none" spc="0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632848" cy="1143000"/>
          </a:xfrm>
        </p:spPr>
        <p:txBody>
          <a:bodyPr>
            <a:normAutofit fontScale="90000"/>
          </a:bodyPr>
          <a:lstStyle/>
          <a:p>
            <a:r>
              <a:rPr lang="ru-RU" sz="2200" b="1" dirty="0"/>
              <a:t>Логопедическая работа по развитию лексико-грамматических компонентов речи осуществляется по следующим направлениям</a:t>
            </a:r>
            <a:r>
              <a:rPr lang="ru-RU" b="1" dirty="0"/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1556792"/>
            <a:ext cx="7499176" cy="4569371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1. Расширение объема словаря.</a:t>
            </a:r>
          </a:p>
          <a:p>
            <a:endParaRPr lang="ru-RU" dirty="0"/>
          </a:p>
          <a:p>
            <a:r>
              <a:rPr lang="ru-RU" dirty="0"/>
              <a:t>2. Формирование структуры значения слова.</a:t>
            </a:r>
          </a:p>
          <a:p>
            <a:endParaRPr lang="ru-RU" dirty="0"/>
          </a:p>
          <a:p>
            <a:r>
              <a:rPr lang="ru-RU" dirty="0"/>
              <a:t>3. Развитие лексической системности и семантических полей.</a:t>
            </a:r>
          </a:p>
          <a:p>
            <a:endParaRPr lang="ru-RU" dirty="0"/>
          </a:p>
          <a:p>
            <a:r>
              <a:rPr lang="ru-RU" dirty="0"/>
              <a:t>4. Формирование парадигматических и синтагматических связей слов.</a:t>
            </a:r>
          </a:p>
          <a:p>
            <a:endParaRPr lang="ru-RU" dirty="0"/>
          </a:p>
          <a:p>
            <a:r>
              <a:rPr lang="ru-RU" dirty="0"/>
              <a:t>5. Развитие словообразования.</a:t>
            </a:r>
          </a:p>
          <a:p>
            <a:endParaRPr lang="ru-RU" dirty="0"/>
          </a:p>
          <a:p>
            <a:r>
              <a:rPr lang="ru-RU" dirty="0"/>
              <a:t>6. Уточнение грамматического значения слова.</a:t>
            </a:r>
          </a:p>
        </p:txBody>
      </p:sp>
    </p:spTree>
    <p:extLst>
      <p:ext uri="{BB962C8B-B14F-4D97-AF65-F5344CB8AC3E}">
        <p14:creationId xmlns:p14="http://schemas.microsoft.com/office/powerpoint/2010/main" val="3167392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b="1" i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ru-RU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ИСПОЛЬЗОВАНИЕ  СИНКВЕЙН-      ТЕХНОЛОГИИ </a:t>
            </a:r>
            <a:r>
              <a:rPr lang="ru-RU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 КОРРЕКЦИОННОЙ РАБОТЕ С ДЕТЬМИ, ИМЕЮЩИМИ НАРУШЕНИЯ РЕЧИ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1017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15616" y="836712"/>
            <a:ext cx="742955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u="sng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СИНКВЕЙН</a:t>
            </a:r>
            <a:r>
              <a:rPr lang="ru-RU" sz="2400" dirty="0" smtClean="0">
                <a:solidFill>
                  <a:srgbClr val="002060"/>
                </a:solidFill>
              </a:rPr>
              <a:t> </a:t>
            </a:r>
            <a:r>
              <a:rPr lang="ru-RU" sz="24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 переводе с французского </a:t>
            </a:r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sz="24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«пять строк», </a:t>
            </a:r>
            <a:r>
              <a:rPr lang="ru-RU" sz="2400" b="1" i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пятистрочная</a:t>
            </a:r>
            <a:r>
              <a:rPr lang="ru-RU" sz="24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строфа стихотворения. </a:t>
            </a:r>
          </a:p>
          <a:p>
            <a:endParaRPr lang="ru-RU" sz="2400" dirty="0" smtClean="0">
              <a:solidFill>
                <a:srgbClr val="002060"/>
              </a:solidFill>
            </a:endParaRPr>
          </a:p>
          <a:p>
            <a:r>
              <a:rPr lang="ru-RU" sz="2400" dirty="0" smtClean="0">
                <a:solidFill>
                  <a:srgbClr val="002060"/>
                </a:solidFill>
              </a:rPr>
              <a:t> </a:t>
            </a:r>
            <a:r>
              <a:rPr lang="ru-RU" sz="24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Работа над созданием нерифмованного стихотворения (</a:t>
            </a:r>
            <a:r>
              <a:rPr lang="ru-RU" sz="2400" b="1" i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синквейна</a:t>
            </a:r>
            <a:r>
              <a:rPr lang="ru-RU" sz="24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) является одним из эффективных методов развития речи ребенка.</a:t>
            </a:r>
          </a:p>
          <a:p>
            <a:endParaRPr lang="ru-RU" sz="2400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400" b="1" i="1" u="sng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ИННОВАЦИОННОСТЬ</a:t>
            </a:r>
            <a:r>
              <a:rPr lang="ru-RU" sz="24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данной методики состоит в том, что создаются условия для развития личности, способной критически мыслить, т. е. исключать лишнее и выделять главное, обобщать, классифицировать.</a:t>
            </a:r>
            <a:endParaRPr lang="ru-RU" sz="2400" b="1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1538" y="571480"/>
            <a:ext cx="7715304" cy="6698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ln>
                  <a:solidFill>
                    <a:srgbClr val="00B0F0"/>
                  </a:solidFill>
                </a:ln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АКТУАЛЬНОСТЬ И ЦЕЛЕСООБРАЗНОСТЬ </a:t>
            </a:r>
          </a:p>
          <a:p>
            <a:pPr algn="ctr"/>
            <a:r>
              <a:rPr lang="ru-RU" sz="2000" b="1" i="1" dirty="0" smtClean="0">
                <a:ln>
                  <a:solidFill>
                    <a:srgbClr val="00B0F0"/>
                  </a:solidFill>
                </a:ln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ИСПОЛЬЗОВАНИЯ СИНКВЕЙНА :</a:t>
            </a:r>
          </a:p>
          <a:p>
            <a:pPr algn="ctr"/>
            <a:endParaRPr lang="ru-RU" sz="2000" dirty="0" smtClean="0">
              <a:solidFill>
                <a:srgbClr val="7030A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открываются новые творческие интеллектуальные возможности; </a:t>
            </a:r>
          </a:p>
          <a:p>
            <a:endParaRPr lang="ru-RU" sz="2000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гармонично вписывается в работу по развитию </a:t>
            </a:r>
            <a:r>
              <a:rPr lang="ru-RU" sz="2000" b="1" i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лексико</a:t>
            </a:r>
            <a:r>
              <a:rPr lang="ru-RU" sz="20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– грамматических категорий; </a:t>
            </a:r>
          </a:p>
          <a:p>
            <a:endParaRPr lang="ru-RU" sz="2000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способствует обогащению и актуализации словаря;</a:t>
            </a:r>
          </a:p>
          <a:p>
            <a:endParaRPr lang="ru-RU" sz="2000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является диагностическим инструментом; </a:t>
            </a:r>
          </a:p>
          <a:p>
            <a:endParaRPr lang="ru-RU" sz="2000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носит характер комплексного воздействия – развивает речь, память, внимание, мышление;</a:t>
            </a:r>
          </a:p>
          <a:p>
            <a:endParaRPr lang="ru-RU" sz="2000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используется для закрепления изученной темы;</a:t>
            </a:r>
          </a:p>
          <a:p>
            <a:endParaRPr lang="ru-RU" sz="2000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является игровым приемом. </a:t>
            </a:r>
          </a:p>
          <a:p>
            <a:endParaRPr lang="ru-RU" sz="2000" b="1" i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sz="20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116632"/>
            <a:ext cx="7704856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u="sng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Синквейн</a:t>
            </a:r>
            <a:r>
              <a:rPr lang="ru-RU" sz="28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необходимо составлять только на темы хорошо известные детям и обязательно показывать образец. Дети должны иметь достаточный словарный запас, владеть обобщениями, понятиями: слово - предмет, слово – действие, слово - признак; согласовывать слова в предложении.</a:t>
            </a:r>
          </a:p>
          <a:p>
            <a:endParaRPr lang="ru-RU" sz="2800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800" b="1" i="1" u="sng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Синквейн</a:t>
            </a:r>
            <a:r>
              <a:rPr lang="ru-RU" sz="28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– это не способ проверки знаний детей, это способ на любом этапе изучения темы проверить, что находится у воспитанников на уровне ассоциаций.</a:t>
            </a:r>
            <a:endParaRPr lang="ru-RU" sz="2800" b="1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403648" y="1136490"/>
            <a:ext cx="6454500" cy="86375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первая строка – одно слово, обычно существительное, отражающее главную идею; 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03648" y="2214554"/>
            <a:ext cx="6454500" cy="71438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вторая строка – два слова, прилагательные, описывающие основную мысль; 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403648" y="3143248"/>
            <a:ext cx="6454500" cy="71438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третья строка – три слова, глаголы, описывающие действия в рамках темы; 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403648" y="4071942"/>
            <a:ext cx="6454500" cy="71438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четвертая строка – фраза из нескольких слов, показывающая отношение к теме; 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403648" y="5000636"/>
            <a:ext cx="6454500" cy="71438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пятая строка – слова, связанные с первым, отражающие сущность темы.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357422" y="428604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i="1" dirty="0" smtClean="0">
                <a:ln>
                  <a:solidFill>
                    <a:srgbClr val="00B0F0"/>
                  </a:solidFill>
                </a:ln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ОСНОВНЫЕ  ПРАВИЛА  </a:t>
            </a:r>
          </a:p>
          <a:p>
            <a:pPr algn="ctr"/>
            <a:r>
              <a:rPr lang="ru-RU" sz="2000" b="1" i="1" dirty="0" smtClean="0">
                <a:ln>
                  <a:solidFill>
                    <a:srgbClr val="00B0F0"/>
                  </a:solidFill>
                </a:ln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СОСТАВЛЕНИЯ СИНКВЕЙНА: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00166" y="928670"/>
            <a:ext cx="6500858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ПРИМЕРЫ СИНКВЕЙНА</a:t>
            </a:r>
          </a:p>
          <a:p>
            <a:pPr algn="ctr"/>
            <a:r>
              <a:rPr lang="ru-RU" sz="2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 </a:t>
            </a:r>
          </a:p>
          <a:p>
            <a:endParaRPr lang="ru-RU" sz="20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endParaRPr lang="ru-RU" sz="20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endParaRPr lang="ru-RU" sz="20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endParaRPr lang="ru-RU" sz="20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endParaRPr lang="ru-RU" sz="20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/>
            <a:endParaRPr lang="ru-RU" sz="20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/>
            <a:endParaRPr lang="ru-RU" sz="20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/>
            <a:endParaRPr lang="ru-RU" sz="20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/>
            <a:endParaRPr lang="ru-RU" sz="20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endParaRPr lang="ru-RU" sz="20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/>
            <a:endParaRPr lang="ru-RU" sz="20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354534" y="1423036"/>
            <a:ext cx="5233690" cy="264890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1. Зима 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2. Снежная, морозная 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3. Наступает, радует, приходит 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4. Моё любимое время года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5. Снег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635896" y="4071942"/>
            <a:ext cx="4865194" cy="230938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/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1. Котенок</a:t>
            </a:r>
          </a:p>
          <a:p>
            <a:pPr marL="457200" indent="-457200"/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2. Серый, пушистый</a:t>
            </a:r>
          </a:p>
          <a:p>
            <a:pPr marL="457200" indent="-457200"/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3. Ест, спит, играет</a:t>
            </a:r>
          </a:p>
          <a:p>
            <a:pPr marL="457200" indent="-457200"/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4. Он мой друг</a:t>
            </a:r>
          </a:p>
          <a:p>
            <a:pPr marL="457200" indent="-457200"/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5. Домашнее животное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476672"/>
            <a:ext cx="7704856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ln>
                  <a:solidFill>
                    <a:srgbClr val="00B0F0"/>
                  </a:solidFill>
                </a:ln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ОЖИДАЕМЫЙ РЕЗУЛЬТАТ ИСПОЛЬЗОВАНИЯ СИНКВЕЙН - ТЕХНОЛОГИИ</a:t>
            </a:r>
          </a:p>
          <a:p>
            <a:pPr algn="ctr"/>
            <a:r>
              <a:rPr lang="ru-RU" sz="2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Wingdings" pitchFamily="2" charset="2"/>
              <a:buChar char="ü"/>
            </a:pPr>
            <a:r>
              <a:rPr lang="ru-RU" sz="24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развитие творческих способностей ребёнка;</a:t>
            </a:r>
          </a:p>
          <a:p>
            <a:endParaRPr lang="ru-RU" sz="2400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24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обогащение словарного запаса (владение  понятиями: слово-предмет, слово-действие, слово-признак); </a:t>
            </a:r>
          </a:p>
          <a:p>
            <a:endParaRPr lang="ru-RU" sz="2400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24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развитие умения выделять главную мысль, формулировать идею, подбирать синонимы, правильно понимать и задавать вопросы;</a:t>
            </a:r>
          </a:p>
          <a:p>
            <a:endParaRPr lang="ru-RU" sz="2400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24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повышение уровня развития грамматического строя речи</a:t>
            </a:r>
          </a:p>
          <a:p>
            <a:endParaRPr lang="ru-RU" b="1" i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1720" y="764703"/>
            <a:ext cx="518457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070C0"/>
                </a:solidFill>
              </a:rPr>
              <a:t>Технология </a:t>
            </a:r>
            <a:r>
              <a:rPr lang="ru-RU" sz="3200" b="1" dirty="0" err="1">
                <a:solidFill>
                  <a:srgbClr val="0070C0"/>
                </a:solidFill>
              </a:rPr>
              <a:t>исценирования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15616" y="1582341"/>
            <a:ext cx="748883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дошкольных учреждениях на лексико-грамматических занятиях хорошо себя зарекомендовал метод 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инсценирования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Тему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 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инсценирования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педагог выбирает сам. Обычно она соответствует теме лексико-грамматического занятия. Педагог, являясь режиссером разыгрываемой сцены, сам назначает действующих лиц. Можно выбрать два-три ребенка, а можно и задействовать всю группу, например, проводить игру по кругу. Сценки лучше разыгрывать простые, понятные.</a:t>
            </a:r>
          </a:p>
        </p:txBody>
      </p:sp>
    </p:spTree>
    <p:extLst>
      <p:ext uri="{BB962C8B-B14F-4D97-AF65-F5344CB8AC3E}">
        <p14:creationId xmlns:p14="http://schemas.microsoft.com/office/powerpoint/2010/main" val="456268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35696" y="836712"/>
            <a:ext cx="58326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70C0"/>
                </a:solidFill>
              </a:rPr>
              <a:t>Например, занятие по теме «Хлеб».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305342"/>
            <a:ext cx="684076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определяет круг профессий, которые задей­ствованы в производстве хлеба, и выбирает детей, игра­ющих ту или иную роль:</a:t>
            </a:r>
          </a:p>
          <a:p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1-й      ребенок — тракторист;</a:t>
            </a:r>
          </a:p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2-й      ребенок — комбайнер;</a:t>
            </a:r>
          </a:p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3-й      ребенок — мельник;</a:t>
            </a:r>
          </a:p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4-й      ребенок — пекарь;</a:t>
            </a:r>
          </a:p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5-й      ребенок — водитель;</a:t>
            </a:r>
          </a:p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6-й      ребенок — продавец;</a:t>
            </a:r>
          </a:p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7-й      ребенок — покупатель.</a:t>
            </a:r>
          </a:p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начинает рассказ, и дети по очереди продол­жают описывать, как получается из зерна булка хлеба.</a:t>
            </a:r>
          </a:p>
        </p:txBody>
      </p:sp>
    </p:spTree>
    <p:extLst>
      <p:ext uri="{BB962C8B-B14F-4D97-AF65-F5344CB8AC3E}">
        <p14:creationId xmlns:p14="http://schemas.microsoft.com/office/powerpoint/2010/main" val="838329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1340768"/>
            <a:ext cx="65527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Инсценирование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оказывает огромное воздействие на эмоциональный мир ребенка, развивает его память, внимание, совершенствует речь и пластику движений, способствует раскрытию творческих способностей.</a:t>
            </a:r>
          </a:p>
          <a:p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Инсценирование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помогает преодолевать робость, неуверенность в себе, застенчивость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2909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1720" y="2780928"/>
            <a:ext cx="62646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2060"/>
                </a:solidFill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99736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4744</TotalTime>
  <Words>533</Words>
  <Application>Microsoft Office PowerPoint</Application>
  <PresentationFormat>Экран (4:3)</PresentationFormat>
  <Paragraphs>96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Times New Roman</vt:lpstr>
      <vt:lpstr>Wingdings</vt:lpstr>
      <vt:lpstr>Тема Office</vt:lpstr>
      <vt:lpstr>Презентация PowerPoint</vt:lpstr>
      <vt:lpstr>Логопедическая работа по развитию лексико-грамматических компонентов речи осуществляется по следующим направлениям: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Андрей</dc:creator>
  <cp:lastModifiedBy>Пользователь</cp:lastModifiedBy>
  <cp:revision>31</cp:revision>
  <dcterms:created xsi:type="dcterms:W3CDTF">2019-11-17T08:11:38Z</dcterms:created>
  <dcterms:modified xsi:type="dcterms:W3CDTF">2021-06-02T08:36:25Z</dcterms:modified>
</cp:coreProperties>
</file>