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25"/>
  </p:notesMasterIdLst>
  <p:sldIdLst>
    <p:sldId id="321" r:id="rId2"/>
    <p:sldId id="256" r:id="rId3"/>
    <p:sldId id="298" r:id="rId4"/>
    <p:sldId id="299" r:id="rId5"/>
    <p:sldId id="307" r:id="rId6"/>
    <p:sldId id="310" r:id="rId7"/>
    <p:sldId id="304" r:id="rId8"/>
    <p:sldId id="287" r:id="rId9"/>
    <p:sldId id="297" r:id="rId10"/>
    <p:sldId id="322" r:id="rId11"/>
    <p:sldId id="312" r:id="rId12"/>
    <p:sldId id="313" r:id="rId13"/>
    <p:sldId id="315" r:id="rId14"/>
    <p:sldId id="314" r:id="rId15"/>
    <p:sldId id="316" r:id="rId16"/>
    <p:sldId id="317" r:id="rId17"/>
    <p:sldId id="257" r:id="rId18"/>
    <p:sldId id="318" r:id="rId19"/>
    <p:sldId id="291" r:id="rId20"/>
    <p:sldId id="319" r:id="rId21"/>
    <p:sldId id="320" r:id="rId22"/>
    <p:sldId id="283" r:id="rId23"/>
    <p:sldId id="295" r:id="rId24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00"/>
    <a:srgbClr val="DAE08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314" y="-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274763" y="1092200"/>
            <a:ext cx="4799012" cy="3932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36650" y="5408613"/>
            <a:ext cx="5078413" cy="4365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</p:spTree>
    <p:extLst>
      <p:ext uri="{BB962C8B-B14F-4D97-AF65-F5344CB8AC3E}">
        <p14:creationId xmlns:p14="http://schemas.microsoft.com/office/powerpoint/2010/main" xmlns="" val="25478074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2513" y="1092200"/>
            <a:ext cx="5245100" cy="3933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36650" y="5408613"/>
            <a:ext cx="5080000" cy="4367212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2513" y="1092200"/>
            <a:ext cx="5245100" cy="3933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36650" y="5408613"/>
            <a:ext cx="5080000" cy="4367212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2513" y="1092200"/>
            <a:ext cx="5245100" cy="3933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36650" y="5408613"/>
            <a:ext cx="5080000" cy="4367212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39775" y="2101850"/>
            <a:ext cx="4225925" cy="4760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18100" y="2101850"/>
            <a:ext cx="4227513" cy="4760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94550" y="627063"/>
            <a:ext cx="2151063" cy="6235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39775" y="627063"/>
            <a:ext cx="6302375" cy="6235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775" y="627063"/>
            <a:ext cx="8605838" cy="1260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465138" y="0"/>
            <a:ext cx="9615487" cy="7559675"/>
          </a:xfrm>
          <a:prstGeom prst="roundRect">
            <a:avLst>
              <a:gd name="adj" fmla="val 19"/>
            </a:avLst>
          </a:prstGeom>
          <a:gradFill rotWithShape="0">
            <a:gsLst>
              <a:gs pos="0">
                <a:srgbClr val="FFFBF0"/>
              </a:gs>
              <a:gs pos="100000">
                <a:srgbClr val="FFFFCC"/>
              </a:gs>
            </a:gsLst>
            <a:lin ang="0" scaled="1"/>
          </a:gradFill>
          <a:ln w="9525">
            <a:solidFill>
              <a:srgbClr val="3333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39775" y="627063"/>
            <a:ext cx="8605838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9775" y="2101850"/>
            <a:ext cx="8605838" cy="4760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1512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Times New Roman" pitchFamily="16" charset="0"/>
          <a:ea typeface="msmincho" charset="0"/>
          <a:cs typeface="msmincho" charset="0"/>
        </a:defRPr>
      </a:lvl2pPr>
      <a:lvl3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Times New Roman" pitchFamily="16" charset="0"/>
          <a:ea typeface="msmincho" charset="0"/>
          <a:cs typeface="msmincho" charset="0"/>
        </a:defRPr>
      </a:lvl3pPr>
      <a:lvl4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Times New Roman" pitchFamily="16" charset="0"/>
          <a:ea typeface="msmincho" charset="0"/>
          <a:cs typeface="msmincho" charset="0"/>
        </a:defRPr>
      </a:lvl4pPr>
      <a:lvl5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Times New Roman" pitchFamily="16" charset="0"/>
          <a:ea typeface="msmincho" charset="0"/>
          <a:cs typeface="msmincho" charset="0"/>
        </a:defRPr>
      </a:lvl5pPr>
      <a:lvl6pPr marL="2514600" indent="-228600" algn="ctr" defTabSz="449263" rtl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Times New Roman" pitchFamily="16" charset="0"/>
          <a:ea typeface="msmincho" charset="0"/>
          <a:cs typeface="msmincho" charset="0"/>
        </a:defRPr>
      </a:lvl6pPr>
      <a:lvl7pPr marL="2971800" indent="-228600" algn="ctr" defTabSz="449263" rtl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Times New Roman" pitchFamily="16" charset="0"/>
          <a:ea typeface="msmincho" charset="0"/>
          <a:cs typeface="msmincho" charset="0"/>
        </a:defRPr>
      </a:lvl7pPr>
      <a:lvl8pPr marL="3429000" indent="-228600" algn="ctr" defTabSz="449263" rtl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Times New Roman" pitchFamily="16" charset="0"/>
          <a:ea typeface="msmincho" charset="0"/>
          <a:cs typeface="msmincho" charset="0"/>
        </a:defRPr>
      </a:lvl8pPr>
      <a:lvl9pPr marL="3886200" indent="-228600" algn="ctr" defTabSz="449263" rtl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6000">
          <a:solidFill>
            <a:srgbClr val="000000"/>
          </a:solidFill>
          <a:latin typeface="Times New Roman" pitchFamily="16" charset="0"/>
          <a:ea typeface="msmincho" charset="0"/>
          <a:cs typeface="msmincho" charset="0"/>
        </a:defRPr>
      </a:lvl9pPr>
    </p:titleStyle>
    <p:bodyStyle>
      <a:lvl1pPr marL="342900" indent="-342900" algn="l" defTabSz="449263" rtl="0" eaLnBrk="0" fontAlgn="base" hangingPunct="0">
        <a:lnSpc>
          <a:spcPct val="9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ru.wikipedia.org/wiki/%D0%A4%D0%B0%D0%B9%D0%BB:Ivan_Bunin_1933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yandex.ru/clck/jsredir?from=yandex.ru;images/search;images;;&amp;text=&amp;etext=2111.VC1WHJpMJpkvpo6AMXO7b1bs1IIrx_OzejCJ9qfXyZsDRA39srjP4DsdzN0BhUNx9TPEfdTsgpdcdbNnVb_zVBeE-vaS7zW-anC9kxpBRH93wPDr-4MgCgLu2NdrgvzA.2ad9dbbce810230875a440f0bef9c6d8c5b970bc&amp;uuid=&amp;state=tid_Wvm4RM28ca_MiO4Ne9osTPtpHS9wicjEF5X7fRziVPIHCd9FyQ,,&amp;data=UlNrNmk5WktYejY4cHFySjRXSWhXRWM5R25Id0VLNVNGWFlpZTZfZFp6ZUxvR1R6UHctS3NSbGx3Y1EtR2xGTm5PQ19WcHpXdnlialBGdEoteGxJQ2hNUFVaMURCbVc0WVMxNTZvcWlwaV9MVV9hNHVnaldDcGR5LXhmRGtDeFF3dFVaTVdDWFZGMCw,&amp;sign=4950d60165945b5f444ee909e3ed1cc3&amp;keyno=0&amp;b64e=2&amp;l10n=ru" TargetMode="External"/><Relationship Id="rId3" Type="http://schemas.openxmlformats.org/officeDocument/2006/relationships/hyperlink" Target="http://yandex.ru/clck/jsredir?from=yandex.ru;images/search;images;;&amp;text=&amp;etext=2111.VC1WHJpMJpkvpo6AMXO7b1bs1IIrx_OzejCJ9qfXyZsDRA39srjP4DsdzN0BhUNx9TPEfdTsgpdcdbNnVb_zVBeE-vaS7zW-anC9kxpBRH93wPDr-4MgCgLu2NdrgvzA.2ad9dbbce810230875a440f0bef9c6d8c5b970bc&amp;uuid=&amp;state=tid_Wvm4RM28ca_MiO4Ne9osTPtpHS9wicjEF5X7fRziVPIHCd9FyQ,,&amp;data=UlNrNmk5WktYejY4cHFySjRXSWhXR0NpSkJoVW5xc0t2Y1RWV1lkMXlwWW5yZkNkdUc3M1dDZGVIZTk2WXBQYXAzVDRTQzJ3NU9sY1FUYV8wRUwtNnpydDY3TE91aVpuRmE2bFlZQ3p5Ylp4aS00YmJrZGtFVEhHY2RneEdrSnhRNjkySDRFcWZ4Z1pST0N0U0tPem9Ed2IweURPRVJXSGJYSThXV3h4aWZoQzZtbU1BOE5CcEpNS0hMSE54Y2NaeFN0Z2JBN21BN24zamtSN2tPMGRUZnI3ZVUzMHB1TzhXYWtULURTa2MyRXV4bzFNdXNvVlFqR0N0Y1hBejRITVlnaVpNTFpSY0hFYVE0Q0dPaV9xeUxMbGtjZnVsMWRNM1ZTXzFNZ1Vmc215Qld3Mnd6UmFNaExZaGlyb0JHelg5bDdHN09MQnlZTkVoblIwU0R2elRXUF91LXBPYV95aVlxXzZsRTBMa0IyZURQN1MzUjBpLXcsLA,,&amp;sign=3e076839ba588fed1277c6988b6f079e&amp;keyno=0&amp;b64e=2&amp;l10n=ru" TargetMode="External"/><Relationship Id="rId7" Type="http://schemas.openxmlformats.org/officeDocument/2006/relationships/hyperlink" Target="http://yandex.ru/clck/jsredir?from=yandex.ru;images/search;images;;&amp;text=&amp;etext=2111.wNYTEaaEaj_onhnct0StnFExm4MjEeWtjvBCC8lY5_D_ahWj32cbov4LVnkePAx4kvFlBW5obiEG1DkcpK8nWfDdNRyId-AR6XMnlpxylVA.71ffad902bb0aa0f1e700ad50bc4444711509d9c&amp;uuid=&amp;state=tid_Wvm4RM28ca_MiO4Ne9osTPtpHS9wicjEF5X7fRziVPIHCd9FyQ,,&amp;data=UlNrNmk5WktYejY4cHFySjRXSWhXR2R1LW1ndHp4dHhHZHJIb01rY2VkVjRRTE03c2NlX0c1T2JKTjlLTnVsdl9CM2k5bDAxTnNLN2dMWENEenpMaktNTGo1YW5iS1VESUNITWRVODlFS19hTTgxS3ptZ0F3WGVaS2puZVFjQnA2SGQ5LXVZaEI0eUNFZ3FJMWhydldBLCw,&amp;sign=21830e25af2d3f916c45f2fa4d974e9f&amp;keyno=0&amp;b64e=2&amp;l10n=ru" TargetMode="External"/><Relationship Id="rId2" Type="http://schemas.openxmlformats.org/officeDocument/2006/relationships/hyperlink" Target="https://obvoro.ru/polezno/vsem-mamam-posvyashhaetsya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yandex.ru/clck/jsredir?from=yandex.ru;images/search;images;;&amp;text=&amp;etext=2111.OJRoYmVIj7kx9ruWKrPGo0V63iL1NaQoT7AiKv5B3wihNW-XV_QQQSizYEW5O80eG_kQwDKH3fj3LeUDFaVmkVKboXeTQGwWMd0nabueR2j3hX0MOCOewSUeN1B8rC2I.7322fcb3ed42555381d553c384605457669b0f20&amp;uuid=&amp;state=tid_Wvm4RM28ca_MiO4Ne9osTPtpHS9wicjEF5X7fRziVPIHCd9FyQ,,&amp;data=UlNrNmk5WktYejR0eWJFYk1LdmtxbE8tZnI5WjhzbWZJU3dEQ09WSmxKSzV6R05IY1pzUndQQ3VYMkhOOFhWQUVqOUd0UTdnMDZaQ2FXWnJBUzZ3aHI1RXdWV2ZtODN0TjBfWmFTcU5GMUJqX2dETVhUT1hiVGkxaWxPa1cxUE5jeWRSdEdZbW5uUzl2MkpPYTViSUc1MGR5QjJuN1MzX0ItOXdfblNWOV9hYnVvUkFsdHFqVkEsLA,,&amp;sign=057ecbafa5cc18544104f6791ea7338d&amp;keyno=0&amp;b64e=2&amp;l10n=ru" TargetMode="External"/><Relationship Id="rId5" Type="http://schemas.openxmlformats.org/officeDocument/2006/relationships/hyperlink" Target="http://yandex.ru/clck/jsredir?from=yandex.ru;images/search;images;;&amp;text=&amp;etext=1818.MarWTt8H-PePWTOmnrwhHhuTBAa7PxdwNStGDt_xaknLfFBblT01R-O4F6MGJ6rkownMOukfZ08J1QdvGZehZHrjh5eB2KfOfnb9SDtaWGc.808f10ebd1ef4e2117ca204c3c1094d3baa4fccb&amp;uuid=&amp;state=tid_Wvm4RM28ca_MiO4Ne9osTPtpHS9wicjEF5X7fRziVPIHCd9FyQ,,&amp;data=UlNrNmk5WktYejR0eWJFYk1LdmtxbGh1VmtJT0VqWUdrSThqZ0ZHVmREbjZOeTgyaG5DeWRmY2dSaTNHeDNfQUxydEZibGRfaTMtdU9pU0Z0WlJSTUJ5dDFld1U1WTJqNDJKd3UwS2EzNW1vWGZCNU5KQnhZWmxFMTBPVGRIMThPamtHMFN4WGEyaVNJV1BHSUhTQzktQklBc0R6Wk4yeQ,,&amp;sign=1d1cf92d47403e42a7d142d0a0146b24&amp;keyno=0&amp;b64e=2&amp;l10n=ru" TargetMode="External"/><Relationship Id="rId4" Type="http://schemas.openxmlformats.org/officeDocument/2006/relationships/hyperlink" Target="http://yandex.ru/clck/jsredir?from=yandex.ru;images/search;images;;&amp;text=&amp;etext=2111.VC1WHJpMJpkvpo6AMXO7b1bs1IIrx_OzejCJ9qfXyZsDRA39srjP4DsdzN0BhUNx9TPEfdTsgpdcdbNnVb_zVBeE-vaS7zW-anC9kxpBRH93wPDr-4MgCgLu2NdrgvzA.2ad9dbbce810230875a440f0bef9c6d8c5b970bc&amp;uuid=&amp;state=tid_Wvm4RM28ca_MiO4Ne9osTPtpHS9wicjEF5X7fRziVPIHCd9FyQ,,&amp;data=UlNrNmk5WktYejY4cHFySjRXSWhXRU9nUVVCazVOWW93N3NhdXdyellDSDJNTElIMEZxTFVXekJqeFVCdUp0M0xSeThZWmpfdGREY2lmdEozVzgzYmhWM3JheUJXTEk1ZW5DamlkNTJhOVNKcmxKZGQwRkVRaERpcXlKZ3gtaTZxLWZrYVpyTXliLVlrUXV1RDZnTDZFQXhDckxlUVMteG1leFFKV3hSbUI3OWlUX25oajVrakM1d2NQeGYtODF5OXJRektQRGl0amtiVGd6QW5OeFZ2c0tJdDV0SE1OQjhvUmJ1Z0kxX2ljSURtS3ZKc2x5Z0g1Y2pMQTE5OXYweS1UQU5JVldPQ29hcGFIS2t2LXp0YU5lN3dqRjV4bW1nT3lYOGJMeUU5LTJCU3d5by1XejExTEYxeXFXY3ZGQ0tJeFF0dFREeHVKMHVRUnR4bjlPNHNzWExWZFZaOUpKY1ZEYnhkakhkcmNLaEhrOE8zaTM4RG5jMF9ScUNQdzVYa09Mcm9uaVphTmNUY2pJRHlCZEpibEhyeEdrVlBQNTU,&amp;sign=131cc1a15d96c16dbd348e124c707e5c&amp;keyno=0&amp;b64e=2&amp;l10n=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ctrTitle"/>
          </p:nvPr>
        </p:nvSpPr>
        <p:spPr/>
        <p:txBody>
          <a:bodyPr tIns="34020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4400" b="1" dirty="0" smtClean="0">
                <a:solidFill>
                  <a:srgbClr val="800000"/>
                </a:solidFill>
                <a:latin typeface="Arial Black" pitchFamily="34" charset="0"/>
              </a:rPr>
              <a:t/>
            </a:r>
            <a:br>
              <a:rPr lang="ru-RU" sz="4400" b="1" dirty="0" smtClean="0">
                <a:solidFill>
                  <a:srgbClr val="800000"/>
                </a:solidFill>
                <a:latin typeface="Arial Black" pitchFamily="34" charset="0"/>
              </a:rPr>
            </a:br>
            <a:endParaRPr lang="de-DE" sz="4400" b="1" dirty="0" smtClean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863848" y="1979637"/>
            <a:ext cx="8568952" cy="936104"/>
          </a:xfrm>
        </p:spPr>
        <p:txBody>
          <a:bodyPr/>
          <a:lstStyle/>
          <a:p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И. А. Бунин  «Матери»</a:t>
            </a:r>
            <a:endParaRPr lang="ru-RU" sz="4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0755" y="4859957"/>
            <a:ext cx="2697300" cy="2354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03079" y="395461"/>
            <a:ext cx="7848872" cy="89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Arial Black" pitchFamily="34" charset="0"/>
              </a:rPr>
              <a:t>Литературное  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чтение  2  класс    </a:t>
            </a:r>
            <a:r>
              <a:rPr lang="ru-RU" sz="2800" dirty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2800" dirty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800" dirty="0">
                <a:solidFill>
                  <a:srgbClr val="C00000"/>
                </a:solidFill>
                <a:latin typeface="Arial Black" pitchFamily="34" charset="0"/>
              </a:rPr>
              <a:t>УМК  «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Школа  России»</a:t>
            </a:r>
            <a:r>
              <a:rPr lang="ru-RU" dirty="0" smtClean="0">
                <a:solidFill>
                  <a:schemeClr val="bg1"/>
                </a:solidFill>
                <a:latin typeface="Arial Black" pitchFamily="34" charset="0"/>
              </a:rPr>
              <a:t>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 bwMode="auto">
          <a:xfrm>
            <a:off x="2159992" y="5292005"/>
            <a:ext cx="519747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defRPr/>
            </a:pPr>
            <a:endParaRPr lang="ru-RU" altLang="ru-RU" sz="51200" kern="0" dirty="0">
              <a:solidFill>
                <a:srgbClr val="843F06"/>
              </a:solidFill>
              <a:latin typeface="Calibri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6216" y="2627709"/>
            <a:ext cx="2166637" cy="2465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8065352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-288280" y="-108595"/>
            <a:ext cx="8620125" cy="2952328"/>
          </a:xfrm>
        </p:spPr>
        <p:txBody>
          <a:bodyPr tIns="34020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4400" b="1" dirty="0" smtClean="0">
                <a:solidFill>
                  <a:srgbClr val="800000"/>
                </a:solidFill>
                <a:latin typeface="Arial Black" pitchFamily="34" charset="0"/>
              </a:rPr>
              <a:t>И. А. Бунин </a:t>
            </a:r>
            <a:br>
              <a:rPr lang="ru-RU" sz="4400" b="1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ru-RU" sz="4400" b="1" dirty="0" smtClean="0">
                <a:solidFill>
                  <a:srgbClr val="800000"/>
                </a:solidFill>
                <a:latin typeface="Arial Black" pitchFamily="34" charset="0"/>
              </a:rPr>
              <a:t>«Матери»</a:t>
            </a:r>
            <a:br>
              <a:rPr lang="ru-RU" sz="4400" b="1" dirty="0" smtClean="0">
                <a:solidFill>
                  <a:srgbClr val="800000"/>
                </a:solidFill>
                <a:latin typeface="Arial Black" pitchFamily="34" charset="0"/>
              </a:rPr>
            </a:br>
            <a:r>
              <a:rPr lang="ru-RU" sz="4400" b="1" dirty="0" smtClean="0">
                <a:solidFill>
                  <a:srgbClr val="800000"/>
                </a:solidFill>
                <a:latin typeface="Arial Black" pitchFamily="34" charset="0"/>
              </a:rPr>
              <a:t>(в сокращении)</a:t>
            </a:r>
            <a:endParaRPr lang="de-DE" sz="4400" b="1" dirty="0" smtClean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 bwMode="auto">
          <a:xfrm>
            <a:off x="7369649" y="6620464"/>
            <a:ext cx="2210544" cy="504056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lang="ru-RU" sz="3200" dirty="0">
                <a:solidFill>
                  <a:srgbClr val="800000"/>
                </a:solidFill>
                <a:latin typeface="Arial Black" pitchFamily="34" charset="0"/>
              </a:rPr>
              <a:t>с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. 116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2040" y="2502699"/>
            <a:ext cx="2952328" cy="3562387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1845" y="539477"/>
            <a:ext cx="2606153" cy="32159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7166" y="4283893"/>
            <a:ext cx="244475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43126" y="6259347"/>
            <a:ext cx="5250155" cy="8651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Женский  день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1003697" y="418974"/>
            <a:ext cx="8605838" cy="1260475"/>
          </a:xfrm>
        </p:spPr>
        <p:txBody>
          <a:bodyPr/>
          <a:lstStyle/>
          <a:p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Иван  Алексеевич  Бунин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Times New Roman" pitchFamily="16" charset="0"/>
              <a:buNone/>
            </a:pPr>
            <a:r>
              <a:rPr lang="ru-RU" dirty="0" smtClean="0"/>
              <a:t>     </a:t>
            </a:r>
            <a:endParaRPr lang="ru-RU" sz="2000" dirty="0" smtClean="0"/>
          </a:p>
        </p:txBody>
      </p:sp>
      <p:pic>
        <p:nvPicPr>
          <p:cNvPr id="9220" name="Рисунок 3" descr="Ivan Bunin 193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12297" y="1979637"/>
            <a:ext cx="3420503" cy="42199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Скругленный прямоугольник 4"/>
          <p:cNvSpPr/>
          <p:nvPr/>
        </p:nvSpPr>
        <p:spPr bwMode="auto">
          <a:xfrm>
            <a:off x="5976416" y="6861694"/>
            <a:ext cx="3456384" cy="504056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1870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 - 1953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1001548" y="2009893"/>
            <a:ext cx="4680521" cy="4760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1512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6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100000"/>
              <a:buFont typeface="Times New Roman" pitchFamily="16" charset="0"/>
              <a:buChar char="–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100000"/>
              <a:buFont typeface="Times New Roman" pitchFamily="16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100000"/>
              <a:buFont typeface="Times New Roman" pitchFamily="16" charset="0"/>
              <a:buChar char="–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buChar char="»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600" dirty="0">
                <a:solidFill>
                  <a:srgbClr val="800000"/>
                </a:solidFill>
                <a:latin typeface="Arial Black" pitchFamily="34" charset="0"/>
              </a:rPr>
              <a:t> </a:t>
            </a:r>
            <a:r>
              <a:rPr lang="ru-RU" sz="3600" dirty="0" smtClean="0">
                <a:solidFill>
                  <a:srgbClr val="800000"/>
                </a:solidFill>
                <a:latin typeface="Arial Black" pitchFamily="34" charset="0"/>
              </a:rPr>
              <a:t>Писатель</a:t>
            </a: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600" dirty="0">
                <a:solidFill>
                  <a:srgbClr val="800000"/>
                </a:solidFill>
                <a:latin typeface="Arial Black" pitchFamily="34" charset="0"/>
              </a:rPr>
              <a:t> </a:t>
            </a:r>
            <a:r>
              <a:rPr lang="ru-RU" sz="3600" dirty="0" smtClean="0">
                <a:solidFill>
                  <a:srgbClr val="800000"/>
                </a:solidFill>
                <a:latin typeface="Arial Black" pitchFamily="34" charset="0"/>
              </a:rPr>
              <a:t>Поэт</a:t>
            </a: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600" dirty="0" smtClean="0">
                <a:solidFill>
                  <a:srgbClr val="800000"/>
                </a:solidFill>
                <a:latin typeface="Arial Black" pitchFamily="34" charset="0"/>
              </a:rPr>
              <a:t> Лауреат Нобелевской  премии по  литературе      (1933 год)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3549" y="5652044"/>
            <a:ext cx="1623477" cy="1416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537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863848" y="323454"/>
            <a:ext cx="8605838" cy="792088"/>
          </a:xfrm>
        </p:spPr>
        <p:txBody>
          <a:bodyPr/>
          <a:lstStyle/>
          <a:p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Иван  Алексеевич  Бунин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465550" y="1539204"/>
            <a:ext cx="5143500" cy="4760913"/>
          </a:xfrm>
        </p:spPr>
        <p:txBody>
          <a:bodyPr/>
          <a:lstStyle/>
          <a:p>
            <a:pPr>
              <a:buFont typeface="Times New Roman" pitchFamily="16" charset="0"/>
              <a:buNone/>
            </a:pPr>
            <a:r>
              <a:rPr lang="ru-RU" dirty="0" smtClean="0"/>
              <a:t>     </a:t>
            </a:r>
            <a:r>
              <a:rPr lang="ru-RU" dirty="0" smtClean="0">
                <a:solidFill>
                  <a:srgbClr val="800000"/>
                </a:solidFill>
                <a:latin typeface="Arial Black" pitchFamily="34" charset="0"/>
              </a:rPr>
              <a:t>Родился  в  Воронеже в 1870 году в  дворянской  семье.  Отец поэта был щедрым и весёлым человеком. Мать Людмила Александровна всегда говорила, что Ваня с самого рождения отличался от остальных детей. Она знала, что он будет «особенным». Ни у кого нет такой тонкой души, как у него. </a:t>
            </a:r>
          </a:p>
          <a:p>
            <a:pPr>
              <a:buFont typeface="Times New Roman" pitchFamily="16" charset="0"/>
              <a:buNone/>
            </a:pPr>
            <a:r>
              <a:rPr lang="ru-RU" sz="2000" dirty="0" smtClean="0"/>
              <a:t>     </a:t>
            </a: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5959251" y="4074537"/>
            <a:ext cx="3456384" cy="785419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Дом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  в  Воронеже,  где  родился  поэт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9"/>
          <a:stretch/>
        </p:blipFill>
        <p:spPr bwMode="auto">
          <a:xfrm>
            <a:off x="5605985" y="1187549"/>
            <a:ext cx="4197246" cy="2803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4854" y="5292005"/>
            <a:ext cx="2353023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101403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863848" y="323454"/>
            <a:ext cx="8605838" cy="792088"/>
          </a:xfrm>
        </p:spPr>
        <p:txBody>
          <a:bodyPr/>
          <a:lstStyle/>
          <a:p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Родители  И. А. Бунина</a:t>
            </a: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 rot="21329369">
            <a:off x="1082133" y="5917284"/>
            <a:ext cx="4036057" cy="785419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Алексей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  Николаевич Бунин (1827 – 1906)</a:t>
            </a:r>
          </a:p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9872" y="1403573"/>
            <a:ext cx="2792407" cy="40478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6376" y="1392594"/>
            <a:ext cx="2799981" cy="40588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10" name="Скругленный прямоугольник 9"/>
          <p:cNvSpPr/>
          <p:nvPr/>
        </p:nvSpPr>
        <p:spPr bwMode="auto">
          <a:xfrm rot="21329369">
            <a:off x="5590018" y="5720593"/>
            <a:ext cx="4452733" cy="1138540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Людмила  Александровна Бунина (1827 – 1906)</a:t>
            </a:r>
          </a:p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732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503808" y="395462"/>
            <a:ext cx="9361040" cy="2160240"/>
          </a:xfrm>
        </p:spPr>
        <p:txBody>
          <a:bodyPr/>
          <a:lstStyle/>
          <a:p>
            <a:pPr>
              <a:buFont typeface="Times New Roman" pitchFamily="16" charset="0"/>
              <a:buNone/>
            </a:pP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           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1"/>
          <a:stretch/>
        </p:blipFill>
        <p:spPr bwMode="auto">
          <a:xfrm>
            <a:off x="6912520" y="4361435"/>
            <a:ext cx="2553783" cy="29986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 bwMode="auto">
          <a:xfrm>
            <a:off x="1655936" y="5580037"/>
            <a:ext cx="4375965" cy="1142357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Людмила  Александровна Бунина (1827 – 1906)</a:t>
            </a:r>
          </a:p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656208" y="302132"/>
            <a:ext cx="9361040" cy="216024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1512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6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100000"/>
              <a:buFont typeface="Times New Roman" pitchFamily="16" charset="0"/>
              <a:buChar char="–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100000"/>
              <a:buFont typeface="Times New Roman" pitchFamily="16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100000"/>
              <a:buFont typeface="Times New Roman" pitchFamily="16" charset="0"/>
              <a:buChar char="–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buChar char="»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ru-RU" dirty="0" smtClean="0">
                <a:solidFill>
                  <a:srgbClr val="800000"/>
                </a:solidFill>
                <a:latin typeface="Arial Black" pitchFamily="34" charset="0"/>
              </a:rPr>
              <a:t>    Мать  Ивана  Бунина  была  кроткой, нежной  и  чувствительной  натурой, воспитанной  на  лирике  Пушкина  и  Жуковского. Занималась  в первую  очередь  воспитанием  </a:t>
            </a:r>
            <a:r>
              <a:rPr lang="ru-RU" dirty="0">
                <a:solidFill>
                  <a:srgbClr val="800000"/>
                </a:solidFill>
                <a:latin typeface="Arial Black" pitchFamily="34" charset="0"/>
              </a:rPr>
              <a:t>детей. </a:t>
            </a:r>
            <a:endParaRPr lang="ru-RU" dirty="0" smtClean="0">
              <a:solidFill>
                <a:srgbClr val="800000"/>
              </a:solidFill>
              <a:latin typeface="Arial Black" pitchFamily="34" charset="0"/>
            </a:endParaRPr>
          </a:p>
          <a:p>
            <a:pPr>
              <a:buNone/>
            </a:pPr>
            <a:r>
              <a:rPr lang="ru-RU" dirty="0">
                <a:solidFill>
                  <a:srgbClr val="800000"/>
                </a:solidFill>
                <a:latin typeface="Arial Black" pitchFamily="34" charset="0"/>
              </a:rPr>
              <a:t> </a:t>
            </a:r>
            <a:r>
              <a:rPr lang="ru-RU" dirty="0" smtClean="0">
                <a:solidFill>
                  <a:srgbClr val="800000"/>
                </a:solidFill>
                <a:latin typeface="Arial Black" pitchFamily="34" charset="0"/>
              </a:rPr>
              <a:t>  Мать </a:t>
            </a:r>
            <a:r>
              <a:rPr lang="ru-RU" dirty="0">
                <a:solidFill>
                  <a:srgbClr val="800000"/>
                </a:solidFill>
                <a:latin typeface="Arial Black" pitchFamily="34" charset="0"/>
              </a:rPr>
              <a:t>и дворовые часто пели ему народные песни и рассказывали сказки. Целые дни с утра до вечера Ваня проводил с крестьянскими детьми по ближайшим деревням, со многими он дружил, пас вместе с ними </a:t>
            </a:r>
            <a:r>
              <a:rPr lang="ru-RU" dirty="0" smtClean="0">
                <a:solidFill>
                  <a:srgbClr val="800000"/>
                </a:solidFill>
                <a:latin typeface="Arial Black" pitchFamily="34" charset="0"/>
              </a:rPr>
              <a:t>скот, </a:t>
            </a:r>
            <a:r>
              <a:rPr lang="ru-RU" dirty="0">
                <a:solidFill>
                  <a:srgbClr val="800000"/>
                </a:solidFill>
                <a:latin typeface="Arial Black" pitchFamily="34" charset="0"/>
              </a:rPr>
              <a:t>ездил в ночное. Ему нравилось кушать вместе с ними редьку и чёрный хлеб, бугристые шершавые огурчики. </a:t>
            </a:r>
            <a:endParaRPr lang="ru-RU" dirty="0" smtClean="0">
              <a:solidFill>
                <a:srgbClr val="8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072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1840" y="395461"/>
            <a:ext cx="8605838" cy="4760913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   В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возрасте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8  лет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Бунин написал свой первый стих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.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 </a:t>
            </a:r>
            <a:endParaRPr lang="ru-RU" sz="2800" dirty="0" smtClean="0">
              <a:solidFill>
                <a:srgbClr val="800000"/>
              </a:solidFill>
              <a:latin typeface="Arial Black" pitchFamily="34" charset="0"/>
            </a:endParaRPr>
          </a:p>
          <a:p>
            <a:pPr marL="0" indent="0">
              <a:buNone/>
            </a:pP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 До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11 лет Ваня воспитывался дома, а потом его отдали в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гимназию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. П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редметы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давались ему легко, особенно литература. Если ему нравилось стихотворение (даже очень большое – на целую страницу), он мог запомнить его с первого прочтения. Очень увлекался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книгами.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"/>
          <a:stretch/>
        </p:blipFill>
        <p:spPr bwMode="auto">
          <a:xfrm>
            <a:off x="7128544" y="4518603"/>
            <a:ext cx="2177412" cy="27816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Скругленный прямоугольник 3"/>
          <p:cNvSpPr/>
          <p:nvPr/>
        </p:nvSpPr>
        <p:spPr bwMode="auto">
          <a:xfrm rot="21329369">
            <a:off x="2391867" y="6385941"/>
            <a:ext cx="4036057" cy="562068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И. А. Бунин в  детстве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957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503808" y="395462"/>
            <a:ext cx="9361040" cy="2160240"/>
          </a:xfrm>
        </p:spPr>
        <p:txBody>
          <a:bodyPr/>
          <a:lstStyle/>
          <a:p>
            <a:pPr>
              <a:buFont typeface="Times New Roman" pitchFamily="16" charset="0"/>
              <a:buNone/>
            </a:pP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     Когда Бунины перебрались из города в деревню  в  Орловской  губернии, Ваня был потрясён природой.  Ему запомнилось, как он мечтал взобраться на облачко и плыть на нём в жуткой высоте. </a:t>
            </a:r>
          </a:p>
          <a:p>
            <a:pPr>
              <a:buFont typeface="Times New Roman" pitchFamily="16" charset="0"/>
              <a:buNone/>
            </a:pP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     Когда  мама укачивала его, Ваня просил дать поиграть со звездой, которую он видел из своей кроватки. Этот эпизод детства Бунин пронёс через всю жизнь, отразив его в стихотворении «Матери».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1"/>
          <a:stretch/>
        </p:blipFill>
        <p:spPr bwMode="auto">
          <a:xfrm>
            <a:off x="7200551" y="4355901"/>
            <a:ext cx="2553783" cy="29986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968" y="4550991"/>
            <a:ext cx="2999119" cy="2912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5139" y="102372"/>
            <a:ext cx="8605838" cy="848518"/>
          </a:xfrm>
        </p:spPr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Послушайте  и  постарайтесь  представить!</a:t>
            </a:r>
            <a:endParaRPr lang="ru-RU" sz="32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0408" y="1187549"/>
            <a:ext cx="8496944" cy="409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   В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этом стихотворении </a:t>
            </a:r>
            <a:r>
              <a:rPr lang="ru-RU" sz="2800" b="1" dirty="0">
                <a:solidFill>
                  <a:srgbClr val="800000"/>
                </a:solidFill>
                <a:latin typeface="Arial Black" pitchFamily="34" charset="0"/>
              </a:rPr>
              <a:t>Бунин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 с нежностью вспоминает о </a:t>
            </a:r>
            <a:r>
              <a:rPr lang="ru-RU" sz="2800" b="1" dirty="0">
                <a:solidFill>
                  <a:srgbClr val="800000"/>
                </a:solidFill>
                <a:latin typeface="Arial Black" pitchFamily="34" charset="0"/>
              </a:rPr>
              <a:t>детских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 годах и посвящает удивительно нежные стихи собственной </a:t>
            </a:r>
            <a:r>
              <a:rPr lang="ru-RU" sz="2800" b="1" dirty="0">
                <a:solidFill>
                  <a:srgbClr val="800000"/>
                </a:solidFill>
                <a:latin typeface="Arial Black" pitchFamily="34" charset="0"/>
              </a:rPr>
              <a:t>матери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, которую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действительно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очень любил и боготворил. В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 произведении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автор вновь вспоминает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своё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детство, в которое ему хочется возвращаться вновь и вновь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. Писал  стихотворение  с 1906  по  1911  годы.</a:t>
            </a:r>
            <a:endParaRPr lang="ru-RU" sz="2800" dirty="0">
              <a:solidFill>
                <a:srgbClr val="800000"/>
              </a:solidFill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8464" y="4918699"/>
            <a:ext cx="2130832" cy="2412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6064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Toshiba\Desktop\img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42" y="0"/>
            <a:ext cx="9683783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9832" y="395461"/>
            <a:ext cx="8605838" cy="776510"/>
          </a:xfrm>
        </p:spPr>
        <p:txBody>
          <a:bodyPr/>
          <a:lstStyle/>
          <a:p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>И. А. Бунин </a:t>
            </a: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>Матери»</a:t>
            </a:r>
            <a:b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3848" y="1183356"/>
            <a:ext cx="8605838" cy="4760913"/>
          </a:xfrm>
        </p:spPr>
        <p:txBody>
          <a:bodyPr/>
          <a:lstStyle/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Понравилось  ли  вам  стихотворение? Чем?  </a:t>
            </a: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Какие  чувства  выразил  поэт  в  стихотворении?</a:t>
            </a: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Автор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 вспоминает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о былом или рассказывает, о том,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что                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сейчас с ним происходит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?</a:t>
            </a: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Кем  была  мать  для                         поэта?</a:t>
            </a:r>
            <a:endParaRPr lang="ru-RU" sz="2800" dirty="0">
              <a:solidFill>
                <a:srgbClr val="800000"/>
              </a:solidFill>
              <a:latin typeface="Arial Black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sz="2800" dirty="0">
              <a:solidFill>
                <a:srgbClr val="800000"/>
              </a:solidFill>
              <a:latin typeface="Arial Black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2480" y="3563813"/>
            <a:ext cx="3805858" cy="4195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6840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006" y="210339"/>
            <a:ext cx="7684894" cy="77651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Лексическая   работа  </a:t>
            </a:r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832" y="2123653"/>
            <a:ext cx="8605838" cy="180439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Лампадка 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– небольшой сосуд                                                         с </a:t>
            </a:r>
            <a:r>
              <a:rPr lang="ru-RU" sz="2800" dirty="0" smtClean="0">
                <a:solidFill>
                  <a:srgbClr val="800000"/>
                </a:solidFill>
                <a:latin typeface="Arial Black" pitchFamily="34" charset="0"/>
              </a:rPr>
              <a:t>фитилём</a:t>
            </a:r>
            <a:r>
              <a:rPr lang="ru-RU" sz="2800" dirty="0">
                <a:solidFill>
                  <a:srgbClr val="800000"/>
                </a:solidFill>
                <a:latin typeface="Arial Black" pitchFamily="34" charset="0"/>
              </a:rPr>
              <a:t>, наполняемый маслом                                                  и зажигаемый перед иконами.</a:t>
            </a:r>
          </a:p>
          <a:p>
            <a:pPr>
              <a:buFont typeface="Wingdings" pitchFamily="2" charset="2"/>
              <a:buChar char="Ø"/>
            </a:pPr>
            <a:endParaRPr lang="ru-RU" sz="28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1151880" y="1115541"/>
            <a:ext cx="3528392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Лампадка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1249" y="3635821"/>
            <a:ext cx="3073330" cy="3352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8968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5123" y="389016"/>
            <a:ext cx="2674932" cy="14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968" y="3402637"/>
            <a:ext cx="3805858" cy="4195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9751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006" y="210339"/>
            <a:ext cx="7684894" cy="77651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Лексическая   работа  </a:t>
            </a:r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9757" y="2339677"/>
            <a:ext cx="8605838" cy="72008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Тихий,  покорный,  смирный</a:t>
            </a:r>
            <a:endParaRPr lang="ru-RU" sz="3200" dirty="0">
              <a:solidFill>
                <a:srgbClr val="800000"/>
              </a:solidFill>
              <a:latin typeface="Arial Black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sz="28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1151880" y="1115541"/>
            <a:ext cx="5472608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Кроткий</a:t>
            </a:r>
            <a:r>
              <a:rPr kumimoji="0" lang="ru-RU" sz="40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  голос 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b="89683" l="0" r="100000" 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5123" y="389016"/>
            <a:ext cx="2674932" cy="14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6376" y="3402637"/>
            <a:ext cx="3805858" cy="4195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1"/>
          <a:stretch/>
        </p:blipFill>
        <p:spPr bwMode="auto">
          <a:xfrm>
            <a:off x="2087984" y="3563813"/>
            <a:ext cx="2553783" cy="29986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290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006" y="210339"/>
            <a:ext cx="7684894" cy="77651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Лексическая   работа  </a:t>
            </a:r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832" y="2123654"/>
            <a:ext cx="8605838" cy="1152128"/>
          </a:xfrm>
        </p:spPr>
        <p:txBody>
          <a:bodyPr/>
          <a:lstStyle/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200" dirty="0">
                <a:solidFill>
                  <a:srgbClr val="800000"/>
                </a:solidFill>
                <a:latin typeface="Arial Black" pitchFamily="34" charset="0"/>
              </a:rPr>
              <a:t>П</a:t>
            </a: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осланец </a:t>
            </a:r>
            <a:r>
              <a:rPr lang="ru-RU" sz="3200" dirty="0">
                <a:solidFill>
                  <a:srgbClr val="800000"/>
                </a:solidFill>
                <a:latin typeface="Arial Black" pitchFamily="34" charset="0"/>
              </a:rPr>
              <a:t>Бога,                                   покровительствующий </a:t>
            </a: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 человеку</a:t>
            </a:r>
            <a:endParaRPr lang="ru-RU" sz="3200" dirty="0">
              <a:solidFill>
                <a:srgbClr val="800000"/>
              </a:solidFill>
              <a:latin typeface="Arial Black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sz="28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1151880" y="1115541"/>
            <a:ext cx="5256584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Ангел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  -  хранитель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8968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5123" y="389016"/>
            <a:ext cx="2674932" cy="14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8757" y="3402637"/>
            <a:ext cx="3805858" cy="4195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://xn--82-6kcaewxab1a4c4a7cwh.xn--p1ai/wp-content/uploads/2017/05/guardian-angel-768x576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9912" y="3982453"/>
            <a:ext cx="4048456" cy="303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1162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006" y="210339"/>
            <a:ext cx="7684894" cy="77651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Лексическая   работа  </a:t>
            </a:r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832" y="2123654"/>
            <a:ext cx="8605838" cy="1152128"/>
          </a:xfrm>
        </p:spPr>
        <p:txBody>
          <a:bodyPr/>
          <a:lstStyle/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Очаровать  -  произвести  неотразимое  впечатление</a:t>
            </a:r>
            <a:endParaRPr lang="ru-RU" sz="28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1151880" y="1115541"/>
            <a:ext cx="3456384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Очаруешь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b="89683" l="0" r="100000" 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5123" y="389016"/>
            <a:ext cx="2674932" cy="14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8757" y="3402637"/>
            <a:ext cx="3805858" cy="4195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1"/>
          <a:stretch/>
        </p:blipFill>
        <p:spPr bwMode="auto">
          <a:xfrm>
            <a:off x="2087984" y="3563813"/>
            <a:ext cx="2553783" cy="29986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415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006" y="210339"/>
            <a:ext cx="7684894" cy="77651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Лексическая   работа  </a:t>
            </a:r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7864" y="2411685"/>
            <a:ext cx="8605838" cy="1152128"/>
          </a:xfrm>
        </p:spPr>
        <p:txBody>
          <a:bodyPr/>
          <a:lstStyle/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200" dirty="0">
                <a:solidFill>
                  <a:srgbClr val="800000"/>
                </a:solidFill>
                <a:latin typeface="Arial Black" pitchFamily="34" charset="0"/>
              </a:rPr>
              <a:t>П</a:t>
            </a: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олумрак</a:t>
            </a:r>
            <a:r>
              <a:rPr lang="ru-RU" sz="3200" dirty="0">
                <a:solidFill>
                  <a:srgbClr val="800000"/>
                </a:solidFill>
                <a:latin typeface="Arial Black" pitchFamily="34" charset="0"/>
              </a:rPr>
              <a:t>, неполная темнота</a:t>
            </a:r>
            <a:endParaRPr lang="ru-RU" sz="28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1151880" y="1115541"/>
            <a:ext cx="3456384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Сумрак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8968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5123" y="389016"/>
            <a:ext cx="2674932" cy="14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2400" y="3294415"/>
            <a:ext cx="3805858" cy="4195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7944" y="3635821"/>
            <a:ext cx="3073330" cy="3352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55440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body"/>
          </p:nvPr>
        </p:nvSpPr>
        <p:spPr>
          <a:xfrm>
            <a:off x="1041301" y="1259557"/>
            <a:ext cx="8640959" cy="4203700"/>
          </a:xfrm>
        </p:spPr>
        <p:txBody>
          <a:bodyPr tIns="15120" anchor="t"/>
          <a:lstStyle/>
          <a:p>
            <a:r>
              <a:rPr lang="de-DE" sz="2400" dirty="0" smtClean="0"/>
              <a:t> </a:t>
            </a: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Что в сердце нашем самое святое? </a:t>
            </a:r>
          </a:p>
          <a:p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Навряд ли надо думать и гадать ...</a:t>
            </a:r>
          </a:p>
          <a:p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Есть в мире слово самое простое </a:t>
            </a:r>
          </a:p>
          <a:p>
            <a:r>
              <a:rPr lang="ru-RU" sz="3200" dirty="0">
                <a:solidFill>
                  <a:srgbClr val="800000"/>
                </a:solidFill>
                <a:latin typeface="Arial Black" pitchFamily="34" charset="0"/>
              </a:rPr>
              <a:t>И</a:t>
            </a: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 самое возвышенное – </a:t>
            </a: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МАТЬ! </a:t>
            </a: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        </a:t>
            </a:r>
          </a:p>
          <a:p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 Древнее, как музыка морей, и Живое, словно свет весенний,</a:t>
            </a:r>
          </a:p>
          <a:p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Слово «МАМА» - нет его добрей, Ласковей и сокровенней</a:t>
            </a:r>
            <a:r>
              <a:rPr lang="ru-RU" sz="2400" dirty="0">
                <a:solidFill>
                  <a:srgbClr val="800000"/>
                </a:solidFill>
                <a:latin typeface="Arial Black" pitchFamily="34" charset="0"/>
              </a:rPr>
              <a:t>!</a:t>
            </a:r>
            <a:endParaRPr lang="ru-RU" sz="2400" dirty="0" smtClean="0">
              <a:solidFill>
                <a:srgbClr val="800000"/>
              </a:solidFill>
              <a:latin typeface="Arial Black" pitchFamily="34" charset="0"/>
            </a:endParaRPr>
          </a:p>
          <a:p>
            <a:pPr algn="l" eaLnBrk="1">
              <a:spcAft>
                <a:spcPts val="1425"/>
              </a:spcAft>
              <a:buSzPct val="45000"/>
              <a:buFont typeface="Wingdings" charset="2"/>
              <a:buNone/>
            </a:pPr>
            <a:endParaRPr lang="de-DE" sz="2400" dirty="0" smtClean="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170763" y="301001"/>
            <a:ext cx="8358187" cy="11872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153863" rIns="90000" bIns="45000"/>
          <a:lstStyle/>
          <a:p>
            <a:pPr algn="ctr">
              <a:lnSpc>
                <a:spcPct val="84000"/>
              </a:lnSpc>
              <a:spcBef>
                <a:spcPts val="8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ru-RU" sz="3600" dirty="0">
                <a:solidFill>
                  <a:srgbClr val="C00000"/>
                </a:solidFill>
                <a:latin typeface="Arial Black" pitchFamily="34" charset="0"/>
              </a:rPr>
              <a:t>Для чего человеку МАМА?</a:t>
            </a:r>
            <a:endParaRPr lang="de-DE" sz="3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87378" y="4969412"/>
            <a:ext cx="2122724" cy="2555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863848" y="251445"/>
            <a:ext cx="8605838" cy="938212"/>
          </a:xfrm>
        </p:spPr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Подумаем  над  пословицами </a:t>
            </a:r>
            <a:b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 о  матери! 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 bwMode="auto">
          <a:xfrm>
            <a:off x="719832" y="1691605"/>
            <a:ext cx="8605838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1512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6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100000"/>
              <a:buFont typeface="Times New Roman" pitchFamily="16" charset="0"/>
              <a:buChar char="–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100000"/>
              <a:buFont typeface="Times New Roman" pitchFamily="16" charset="0"/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100000"/>
              <a:buFont typeface="Times New Roman" pitchFamily="16" charset="0"/>
              <a:buChar char="–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buChar char="»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fontAlgn="base" hangingPunct="0">
              <a:lnSpc>
                <a:spcPct val="95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itchFamily="16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600" dirty="0">
                <a:solidFill>
                  <a:srgbClr val="800000"/>
                </a:solidFill>
                <a:latin typeface="Arial Black" pitchFamily="34" charset="0"/>
              </a:rPr>
              <a:t>Нет друга нежнее матери</a:t>
            </a:r>
            <a:r>
              <a:rPr lang="ru-RU" sz="3600" dirty="0" smtClean="0">
                <a:solidFill>
                  <a:srgbClr val="800000"/>
                </a:solidFill>
                <a:latin typeface="Arial Black" pitchFamily="34" charset="0"/>
              </a:rPr>
              <a:t>.</a:t>
            </a: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600" dirty="0">
                <a:solidFill>
                  <a:srgbClr val="800000"/>
                </a:solidFill>
                <a:latin typeface="Arial Black" pitchFamily="34" charset="0"/>
              </a:rPr>
              <a:t>При солнце тепло, а при матери добро</a:t>
            </a:r>
            <a:r>
              <a:rPr lang="ru-RU" sz="3600" dirty="0" smtClean="0">
                <a:solidFill>
                  <a:srgbClr val="800000"/>
                </a:solidFill>
                <a:latin typeface="Arial Black" pitchFamily="34" charset="0"/>
              </a:rPr>
              <a:t>.</a:t>
            </a: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600" dirty="0">
                <a:solidFill>
                  <a:srgbClr val="800000"/>
                </a:solidFill>
                <a:latin typeface="Arial Black" pitchFamily="34" charset="0"/>
              </a:rPr>
              <a:t>Птица рада весне, а </a:t>
            </a:r>
            <a:r>
              <a:rPr lang="ru-RU" sz="3600" dirty="0" smtClean="0">
                <a:solidFill>
                  <a:srgbClr val="800000"/>
                </a:solidFill>
                <a:latin typeface="Arial Black" pitchFamily="34" charset="0"/>
              </a:rPr>
              <a:t>дитя  -   </a:t>
            </a:r>
            <a:r>
              <a:rPr lang="ru-RU" sz="3600" dirty="0">
                <a:solidFill>
                  <a:srgbClr val="800000"/>
                </a:solidFill>
                <a:latin typeface="Arial Black" pitchFamily="34" charset="0"/>
              </a:rPr>
              <a:t>матери.</a:t>
            </a: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3600" dirty="0">
                <a:solidFill>
                  <a:srgbClr val="800000"/>
                </a:solidFill>
                <a:latin typeface="Arial Black" pitchFamily="34" charset="0"/>
              </a:rPr>
              <a:t>Материнская молитва со дна моря </a:t>
            </a:r>
            <a:r>
              <a:rPr lang="ru-RU" sz="3600" dirty="0" smtClean="0">
                <a:solidFill>
                  <a:srgbClr val="800000"/>
                </a:solidFill>
                <a:latin typeface="Arial Black" pitchFamily="34" charset="0"/>
              </a:rPr>
              <a:t>вынимает.</a:t>
            </a:r>
            <a:endParaRPr lang="ru-RU" sz="3600" dirty="0">
              <a:solidFill>
                <a:srgbClr val="800000"/>
              </a:solidFill>
              <a:latin typeface="Arial Black" pitchFamily="34" charset="0"/>
            </a:endParaRP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endParaRPr lang="ru-RU" sz="3200" dirty="0" smtClean="0">
              <a:solidFill>
                <a:srgbClr val="800000"/>
              </a:solidFill>
              <a:latin typeface="Arial Black" pitchFamily="34" charset="0"/>
            </a:endParaRPr>
          </a:p>
          <a:p>
            <a:pPr>
              <a:buClr>
                <a:srgbClr val="800000"/>
              </a:buClr>
              <a:buFont typeface="Wingdings" pitchFamily="2" charset="2"/>
              <a:buChar char="Ø"/>
            </a:pPr>
            <a:endParaRPr lang="ru-RU" sz="3200" dirty="0">
              <a:solidFill>
                <a:srgbClr val="800000"/>
              </a:solidFill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8624" y="5292005"/>
            <a:ext cx="2055466" cy="212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3468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719832" y="323453"/>
            <a:ext cx="8605838" cy="560485"/>
          </a:xfrm>
        </p:spPr>
        <p:txBody>
          <a:bodyPr/>
          <a:lstStyle/>
          <a:p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Подарок матери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623499" y="1475581"/>
            <a:ext cx="9286875" cy="4760913"/>
          </a:xfrm>
        </p:spPr>
        <p:txBody>
          <a:bodyPr/>
          <a:lstStyle/>
          <a:p>
            <a:pPr algn="ctr">
              <a:buFont typeface="Times New Roman" pitchFamily="16" charset="0"/>
              <a:buNone/>
            </a:pPr>
            <a:r>
              <a:rPr lang="ru-RU" sz="3200" b="1" dirty="0" smtClean="0">
                <a:solidFill>
                  <a:srgbClr val="800000"/>
                </a:solidFill>
                <a:latin typeface="Arial Black" pitchFamily="34" charset="0"/>
              </a:rPr>
              <a:t>Чтоб жизнь не жгла вас сквозь года,</a:t>
            </a: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    </a:t>
            </a:r>
          </a:p>
          <a:p>
            <a:pPr algn="ctr">
              <a:buFont typeface="Times New Roman" pitchFamily="16" charset="0"/>
              <a:buNone/>
            </a:pP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 </a:t>
            </a:r>
            <a:r>
              <a:rPr lang="ru-RU" sz="3200" b="1" dirty="0" smtClean="0">
                <a:solidFill>
                  <a:srgbClr val="800000"/>
                </a:solidFill>
                <a:latin typeface="Arial Black" pitchFamily="34" charset="0"/>
              </a:rPr>
              <a:t>Чтоб от раскаянья не плакать,</a:t>
            </a:r>
            <a:endParaRPr lang="ru-RU" sz="3200" dirty="0" smtClean="0">
              <a:solidFill>
                <a:srgbClr val="800000"/>
              </a:solidFill>
              <a:latin typeface="Arial Black" pitchFamily="34" charset="0"/>
            </a:endParaRPr>
          </a:p>
          <a:p>
            <a:pPr algn="ctr">
              <a:buFont typeface="Times New Roman" pitchFamily="16" charset="0"/>
              <a:buNone/>
            </a:pPr>
            <a:r>
              <a:rPr lang="ru-RU" sz="3200" b="1" dirty="0" smtClean="0">
                <a:solidFill>
                  <a:srgbClr val="800000"/>
                </a:solidFill>
                <a:latin typeface="Arial Black" pitchFamily="34" charset="0"/>
              </a:rPr>
              <a:t>Вовек: нигде и никогда</a:t>
            </a:r>
            <a:endParaRPr lang="ru-RU" sz="3200" dirty="0" smtClean="0">
              <a:solidFill>
                <a:srgbClr val="800000"/>
              </a:solidFill>
              <a:latin typeface="Arial Black" pitchFamily="34" charset="0"/>
            </a:endParaRPr>
          </a:p>
          <a:p>
            <a:pPr algn="ctr">
              <a:buFont typeface="Times New Roman" pitchFamily="16" charset="0"/>
              <a:buNone/>
            </a:pPr>
            <a:r>
              <a:rPr lang="ru-RU" sz="3200" b="1" dirty="0" smtClean="0">
                <a:solidFill>
                  <a:srgbClr val="800000"/>
                </a:solidFill>
                <a:latin typeface="Arial Black" pitchFamily="34" charset="0"/>
              </a:rPr>
              <a:t>Не заставляйте маму плакать!</a:t>
            </a:r>
            <a:endParaRPr lang="ru-RU" sz="3200" dirty="0" smtClean="0">
              <a:solidFill>
                <a:srgbClr val="800000"/>
              </a:solidFill>
              <a:latin typeface="Arial Black" pitchFamily="34" charset="0"/>
            </a:endParaRPr>
          </a:p>
          <a:p>
            <a:endParaRPr lang="ru-RU" sz="3200" dirty="0" smtClean="0">
              <a:solidFill>
                <a:srgbClr val="8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6176" y="4067869"/>
            <a:ext cx="2892376" cy="2986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719832" y="323453"/>
            <a:ext cx="8605838" cy="560485"/>
          </a:xfrm>
        </p:spPr>
        <p:txBody>
          <a:bodyPr/>
          <a:lstStyle/>
          <a:p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Подведём  итоги  урока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7716" y="3965636"/>
            <a:ext cx="2857505" cy="2950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кругленный прямоугольник 5"/>
          <p:cNvSpPr/>
          <p:nvPr/>
        </p:nvSpPr>
        <p:spPr bwMode="auto">
          <a:xfrm>
            <a:off x="863848" y="1449341"/>
            <a:ext cx="6408712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514350" marR="0" indent="-514350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800000"/>
              </a:buClr>
              <a:buSzPct val="100000"/>
              <a:buFont typeface="Wingdings" pitchFamily="2" charset="2"/>
              <a:buChar char="Ø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Сегодня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  я  узнал(а) … 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870684" y="2650624"/>
            <a:ext cx="8778140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00" marR="0" indent="-457200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800000"/>
              </a:buClr>
              <a:buSzPct val="100000"/>
              <a:buFont typeface="Wingdings" pitchFamily="2" charset="2"/>
              <a:buChar char="Ø"/>
              <a:tabLst/>
            </a:pP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После  урока  мне  захотелось … 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847064" y="3923853"/>
            <a:ext cx="5129352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00" marR="0" indent="-457200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800000"/>
              </a:buClr>
              <a:buSzPct val="100000"/>
              <a:buFont typeface="Wingdings" pitchFamily="2" charset="2"/>
              <a:buChar char="Ø"/>
              <a:tabLst/>
            </a:pP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Я 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  </a:t>
            </a:r>
            <a:r>
              <a:rPr lang="ru-RU" sz="3200" dirty="0" smtClean="0">
                <a:solidFill>
                  <a:srgbClr val="800000"/>
                </a:solidFill>
                <a:latin typeface="Arial Black" pitchFamily="34" charset="0"/>
              </a:rPr>
              <a:t>подум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ал(а) … 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883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719832" y="323453"/>
            <a:ext cx="8605838" cy="560485"/>
          </a:xfrm>
        </p:spPr>
        <p:txBody>
          <a:bodyPr/>
          <a:lstStyle/>
          <a:p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Домашнее  задание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4488" y="3779836"/>
            <a:ext cx="3061792" cy="3161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кругленный прямоугольник 5"/>
          <p:cNvSpPr/>
          <p:nvPr/>
        </p:nvSpPr>
        <p:spPr bwMode="auto">
          <a:xfrm>
            <a:off x="863848" y="1449341"/>
            <a:ext cx="7632848" cy="648072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ru-RU" sz="3200" dirty="0">
                <a:solidFill>
                  <a:srgbClr val="800000"/>
                </a:solidFill>
                <a:latin typeface="Arial Black" pitchFamily="34" charset="0"/>
              </a:rPr>
              <a:t>с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. 116,  выразительное  чтение</a:t>
            </a: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886900" y="2411685"/>
            <a:ext cx="7914044" cy="1129213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Подготовиться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800000"/>
                </a:solidFill>
                <a:effectLst/>
                <a:latin typeface="Arial Black" pitchFamily="34" charset="0"/>
              </a:rPr>
              <a:t>  рассказать,  как  мама  заботится  о  вас.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Arial Black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838313" y="5147989"/>
            <a:ext cx="5498143" cy="1152128"/>
          </a:xfrm>
          <a:prstGeom prst="roundRect">
            <a:avLst/>
          </a:prstGeom>
          <a:solidFill>
            <a:srgbClr val="DAE08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Благодарю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  </a:t>
            </a:r>
          </a:p>
          <a:p>
            <a:pPr marR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за  работу  на  уроке!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785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791840" y="323453"/>
            <a:ext cx="8605838" cy="776510"/>
          </a:xfrm>
        </p:spPr>
        <p:txBody>
          <a:bodyPr/>
          <a:lstStyle/>
          <a:p>
            <a:pPr eaLnBrk="1"/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Список использованной   литературы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739775" y="1475582"/>
            <a:ext cx="8605838" cy="5387182"/>
          </a:xfrm>
        </p:spPr>
        <p:txBody>
          <a:bodyPr/>
          <a:lstStyle/>
          <a:p>
            <a:pPr lvl="0"/>
            <a:r>
              <a:rPr lang="ru-RU" dirty="0">
                <a:solidFill>
                  <a:srgbClr val="800000"/>
                </a:solidFill>
                <a:latin typeface="Arial Black" panose="020B0A04020102020204" pitchFamily="34" charset="0"/>
                <a:cs typeface="Times New Roman"/>
              </a:rPr>
              <a:t>Климанова Л.Ф., Горецкий  В.Г., Голованова  М.В. Литературное  чтение.      2  класс. Учеб.  для </a:t>
            </a:r>
            <a:r>
              <a:rPr lang="ru-RU" dirty="0" err="1">
                <a:solidFill>
                  <a:srgbClr val="800000"/>
                </a:solidFill>
                <a:latin typeface="Arial Black" panose="020B0A04020102020204" pitchFamily="34" charset="0"/>
                <a:cs typeface="Times New Roman"/>
              </a:rPr>
              <a:t>общеобразоват</a:t>
            </a:r>
            <a:r>
              <a:rPr lang="ru-RU" dirty="0">
                <a:solidFill>
                  <a:srgbClr val="800000"/>
                </a:solidFill>
                <a:latin typeface="Arial Black" panose="020B0A04020102020204" pitchFamily="34" charset="0"/>
                <a:cs typeface="Times New Roman"/>
              </a:rPr>
              <a:t>. организаций. Ч</a:t>
            </a:r>
            <a:r>
              <a:rPr lang="ru-RU" dirty="0" smtClean="0">
                <a:solidFill>
                  <a:srgbClr val="800000"/>
                </a:solidFill>
                <a:latin typeface="Arial Black" panose="020B0A04020102020204" pitchFamily="34" charset="0"/>
                <a:cs typeface="Times New Roman"/>
              </a:rPr>
              <a:t>. 2</a:t>
            </a:r>
            <a:r>
              <a:rPr lang="ru-RU" dirty="0">
                <a:solidFill>
                  <a:srgbClr val="800000"/>
                </a:solidFill>
                <a:latin typeface="Arial Black" panose="020B0A04020102020204" pitchFamily="34" charset="0"/>
                <a:cs typeface="Times New Roman"/>
              </a:rPr>
              <a:t>. – М.: Просвещение, 2018</a:t>
            </a:r>
          </a:p>
          <a:p>
            <a:pPr lvl="0"/>
            <a:r>
              <a:rPr lang="ru-RU" dirty="0" err="1">
                <a:solidFill>
                  <a:srgbClr val="800000"/>
                </a:solidFill>
                <a:latin typeface="Arial Black" panose="020B0A04020102020204" pitchFamily="34" charset="0"/>
                <a:cs typeface="Times New Roman"/>
              </a:rPr>
              <a:t>Кутявина</a:t>
            </a:r>
            <a:r>
              <a:rPr lang="ru-RU" dirty="0">
                <a:solidFill>
                  <a:srgbClr val="800000"/>
                </a:solidFill>
                <a:latin typeface="Arial Black" panose="020B0A04020102020204" pitchFamily="34" charset="0"/>
                <a:cs typeface="Times New Roman"/>
              </a:rPr>
              <a:t> С.В. Поурочные  разработки  по  литературному  чтению. 2 класс. – М.: ВАКО, 2015. 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3848" y="323454"/>
            <a:ext cx="8605838" cy="792088"/>
          </a:xfrm>
        </p:spPr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Интернет  источники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1840" y="1187549"/>
            <a:ext cx="8605838" cy="6192688"/>
          </a:xfrm>
        </p:spPr>
        <p:txBody>
          <a:bodyPr/>
          <a:lstStyle/>
          <a:p>
            <a:pPr fontAlgn="ctr"/>
            <a:endParaRPr lang="en-US" sz="2000" b="1" dirty="0" smtClean="0">
              <a:latin typeface="Arial Black" pitchFamily="34" charset="0"/>
              <a:hlinkClick r:id="rId2"/>
            </a:endParaRPr>
          </a:p>
          <a:p>
            <a:pPr fontAlgn="b"/>
            <a:r>
              <a:rPr lang="en-US" sz="2000" b="1" dirty="0" smtClean="0">
                <a:latin typeface="Arial Black" pitchFamily="34" charset="0"/>
                <a:hlinkClick r:id="rId2"/>
              </a:rPr>
              <a:t>obvoro.ru</a:t>
            </a:r>
          </a:p>
          <a:p>
            <a:pPr fontAlgn="ctr"/>
            <a:r>
              <a:rPr lang="en-US" sz="2000" b="1" dirty="0" smtClean="0">
                <a:latin typeface="Arial Black" pitchFamily="34" charset="0"/>
                <a:hlinkClick r:id="rId3"/>
              </a:rPr>
              <a:t>infourok.ru</a:t>
            </a:r>
          </a:p>
          <a:p>
            <a:pPr fontAlgn="b"/>
            <a:r>
              <a:rPr lang="en-US" sz="2000" b="1" dirty="0" smtClean="0">
                <a:latin typeface="Arial Black" pitchFamily="34" charset="0"/>
                <a:hlinkClick r:id="rId3"/>
              </a:rPr>
              <a:t>turkaramamotoru.com</a:t>
            </a:r>
          </a:p>
          <a:p>
            <a:pPr fontAlgn="ctr"/>
            <a:r>
              <a:rPr lang="en-US" sz="2000" b="1" dirty="0" smtClean="0">
                <a:latin typeface="Arial Black" pitchFamily="34" charset="0"/>
                <a:hlinkClick r:id="rId4"/>
              </a:rPr>
              <a:t>https://stories-of-success.ru/ivana-bunina</a:t>
            </a:r>
          </a:p>
          <a:p>
            <a:pPr fontAlgn="b"/>
            <a:r>
              <a:rPr lang="en-US" sz="2000" b="1" dirty="0" smtClean="0">
                <a:latin typeface="Arial Black" pitchFamily="34" charset="0"/>
                <a:hlinkClick r:id="rId4"/>
              </a:rPr>
              <a:t>qwizz.ru</a:t>
            </a:r>
          </a:p>
          <a:p>
            <a:pPr fontAlgn="ctr"/>
            <a:r>
              <a:rPr lang="ru-RU" sz="2000" b="1" dirty="0" smtClean="0">
                <a:solidFill>
                  <a:srgbClr val="CC0000"/>
                </a:solidFill>
                <a:latin typeface="Arial Black" panose="020B0A04020102020204" pitchFamily="34" charset="0"/>
                <a:ea typeface="Calibri"/>
                <a:cs typeface="Times New Roman"/>
                <a:hlinkClick r:id="rId5"/>
              </a:rPr>
              <a:t>napitkimira.net</a:t>
            </a:r>
            <a:endParaRPr lang="ru-RU" sz="2000" b="1" dirty="0" smtClean="0">
              <a:solidFill>
                <a:srgbClr val="CC0000"/>
              </a:solidFill>
              <a:latin typeface="Arial Black" panose="020B0A04020102020204" pitchFamily="34" charset="0"/>
              <a:ea typeface="Calibri"/>
              <a:cs typeface="Times New Roman"/>
            </a:endParaRPr>
          </a:p>
          <a:p>
            <a:pPr fontAlgn="b">
              <a:buFont typeface="Arial" pitchFamily="34" charset="0"/>
              <a:buChar char="•"/>
            </a:pPr>
            <a:r>
              <a:rPr lang="ru-RU" sz="2000" b="1" dirty="0" smtClean="0">
                <a:latin typeface="Arial Black" pitchFamily="34" charset="0"/>
                <a:hlinkClick r:id="rId6"/>
              </a:rPr>
              <a:t>реабилитация82.рф</a:t>
            </a:r>
          </a:p>
          <a:p>
            <a:pPr fontAlgn="b">
              <a:buFont typeface="Arial" pitchFamily="34" charset="0"/>
              <a:buChar char="•"/>
            </a:pPr>
            <a:r>
              <a:rPr lang="en-US" sz="2000" b="1" dirty="0" smtClean="0">
                <a:latin typeface="Arial Black" pitchFamily="34" charset="0"/>
                <a:hlinkClick r:id="rId7"/>
              </a:rPr>
              <a:t>ok.ru</a:t>
            </a:r>
          </a:p>
          <a:p>
            <a:pPr fontAlgn="b">
              <a:buFont typeface="Arial" pitchFamily="34" charset="0"/>
              <a:buChar char="•"/>
            </a:pPr>
            <a:r>
              <a:rPr lang="en-US" sz="2000" b="1" dirty="0" smtClean="0">
                <a:latin typeface="Arial Black" pitchFamily="34" charset="0"/>
                <a:hlinkClick r:id="rId8"/>
              </a:rPr>
              <a:t>24smi.org</a:t>
            </a:r>
            <a:endParaRPr lang="ru-RU" sz="2000" b="1" dirty="0" smtClean="0">
              <a:latin typeface="Arial Black" pitchFamily="34" charset="0"/>
              <a:hlinkClick r:id="rId8"/>
            </a:endParaRPr>
          </a:p>
          <a:p>
            <a:pPr fontAlgn="b">
              <a:buFont typeface="Arial" pitchFamily="34" charset="0"/>
              <a:buChar char="•"/>
            </a:pPr>
            <a:r>
              <a:rPr lang="en-US" sz="2000" b="1">
                <a:latin typeface="Arial Black" pitchFamily="34" charset="0"/>
                <a:hlinkClick r:id="rId8"/>
              </a:rPr>
              <a:t>https://mp3goo.ru/get/ewomhtU4YuP-dWTLw2OrzCZnXKpk_74IgJu1H_2TZzmr6FMY9kDRUaNuLrLT3xYoycOZYeRnQ4KPc_AVMJ_4vI8_90mTVHEX2u9k</a:t>
            </a:r>
            <a:endParaRPr lang="ru-RU" sz="2000" b="1" dirty="0" smtClean="0">
              <a:latin typeface="Arial Black" pitchFamily="34" charset="0"/>
              <a:hlinkClick r:id="rId8"/>
            </a:endParaRPr>
          </a:p>
          <a:p>
            <a:pPr fontAlgn="b">
              <a:buFont typeface="Arial" pitchFamily="34" charset="0"/>
              <a:buChar char="•"/>
            </a:pPr>
            <a:endParaRPr lang="en-US" sz="2000" b="1" dirty="0" smtClean="0">
              <a:latin typeface="Arial Black" pitchFamily="34" charset="0"/>
              <a:hlinkClick r:id="rId8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0084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msmincho"/>
        <a:cs typeface="msmincho"/>
      </a:majorFont>
      <a:minorFont>
        <a:latin typeface="Times New Roman"/>
        <a:ea typeface="msmincho"/>
        <a:cs typeface="msmincho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653</Words>
  <Application>Microsoft Office PowerPoint</Application>
  <PresentationFormat>Произвольный</PresentationFormat>
  <Paragraphs>91</Paragraphs>
  <Slides>23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2_Тема Office</vt:lpstr>
      <vt:lpstr> </vt:lpstr>
      <vt:lpstr>И. А. Бунин  «Матери» (в сокращении)</vt:lpstr>
      <vt:lpstr>Иван  Алексеевич  Бунин</vt:lpstr>
      <vt:lpstr>Иван  Алексеевич  Бунин</vt:lpstr>
      <vt:lpstr>Родители  И. А. Бунина</vt:lpstr>
      <vt:lpstr>Слайд 6</vt:lpstr>
      <vt:lpstr>Слайд 7</vt:lpstr>
      <vt:lpstr>Слайд 8</vt:lpstr>
      <vt:lpstr>Послушайте  и  постарайтесь  представить!</vt:lpstr>
      <vt:lpstr>Слайд 10</vt:lpstr>
      <vt:lpstr>И. А. Бунин «Матери» </vt:lpstr>
      <vt:lpstr>Лексическая   работа   </vt:lpstr>
      <vt:lpstr>Лексическая   работа   </vt:lpstr>
      <vt:lpstr>Лексическая   работа   </vt:lpstr>
      <vt:lpstr>Лексическая   работа   </vt:lpstr>
      <vt:lpstr>Лексическая   работа   </vt:lpstr>
      <vt:lpstr>Слайд 17</vt:lpstr>
      <vt:lpstr>Подумаем  над  пословицами   о  матери! </vt:lpstr>
      <vt:lpstr>Подарок матери</vt:lpstr>
      <vt:lpstr>Подведём  итоги  урока</vt:lpstr>
      <vt:lpstr>Домашнее  задание</vt:lpstr>
      <vt:lpstr>Список использованной   литературы</vt:lpstr>
      <vt:lpstr>Интернет  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Древние люди</dc:title>
  <cp:lastModifiedBy>Toshiba</cp:lastModifiedBy>
  <cp:revision>221</cp:revision>
  <cp:lastPrinted>1601-01-01T00:00:00Z</cp:lastPrinted>
  <dcterms:created xsi:type="dcterms:W3CDTF">2009-04-16T07:32:32Z</dcterms:created>
  <dcterms:modified xsi:type="dcterms:W3CDTF">2021-03-30T12:48:54Z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1224532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