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7A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2204864"/>
          </a:xfrm>
        </p:spPr>
        <p:txBody>
          <a:bodyPr>
            <a:noAutofit/>
          </a:bodyPr>
          <a:lstStyle/>
          <a:p>
            <a:pPr algn="ctr"/>
            <a:r>
              <a:rPr lang="en-US" sz="8000" dirty="0" smtClean="0">
                <a:solidFill>
                  <a:srgbClr val="FF0000"/>
                </a:solidFill>
                <a:latin typeface="Algerian" pitchFamily="82" charset="0"/>
              </a:rPr>
              <a:t>Famous Paintings</a:t>
            </a:r>
            <a:endParaRPr lang="ru-RU" sz="8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19147c4423fb4eebbf56c6f7ff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0888"/>
            <a:ext cx="9144000" cy="443711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Viktor </a:t>
            </a:r>
            <a:r>
              <a:rPr lang="en-US" dirty="0" err="1" smtClean="0">
                <a:solidFill>
                  <a:srgbClr val="0070C0"/>
                </a:solidFill>
                <a:latin typeface="Algerian" pitchFamily="82" charset="0"/>
              </a:rPr>
              <a:t>vasnetsov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Содержимое 3" descr="2998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20072" y="1412776"/>
            <a:ext cx="3536462" cy="4525962"/>
          </a:xfrm>
        </p:spPr>
      </p:pic>
      <p:sp>
        <p:nvSpPr>
          <p:cNvPr id="5" name="Прямоугольник 4"/>
          <p:cNvSpPr/>
          <p:nvPr/>
        </p:nvSpPr>
        <p:spPr>
          <a:xfrm>
            <a:off x="395536" y="1628800"/>
            <a:ext cx="44644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  <a:latin typeface="Bahnschrift" pitchFamily="34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Bahnschrift" pitchFamily="34" charset="0"/>
              </a:rPr>
              <a:t>Vasnetsov</a:t>
            </a:r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was born in 1848 in a small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village near Vyatka. They were 8 in the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family: his father, mother,  5 brothers and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Victor. When he was a </a:t>
            </a:r>
            <a:r>
              <a:rPr lang="en-US" b="1" i="1" dirty="0" err="1" smtClean="0">
                <a:solidFill>
                  <a:srgbClr val="0070C0"/>
                </a:solidFill>
                <a:latin typeface="Bahnschrift" pitchFamily="34" charset="0"/>
              </a:rPr>
              <a:t>boy,he</a:t>
            </a:r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liked drawing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and painting pictures.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  In 1867 </a:t>
            </a:r>
            <a:r>
              <a:rPr lang="en-US" b="1" i="1" dirty="0" err="1" smtClean="0">
                <a:solidFill>
                  <a:srgbClr val="0070C0"/>
                </a:solidFill>
                <a:latin typeface="Bahnschrift" pitchFamily="34" charset="0"/>
              </a:rPr>
              <a:t>Vasnetsov</a:t>
            </a:r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moved to St. Petersburg.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He studied at the Academy of Arts.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  We can see many paintings by </a:t>
            </a:r>
            <a:r>
              <a:rPr lang="en-US" b="1" i="1" dirty="0" err="1" smtClean="0">
                <a:solidFill>
                  <a:srgbClr val="0070C0"/>
                </a:solidFill>
                <a:latin typeface="Bahnschrift" pitchFamily="34" charset="0"/>
              </a:rPr>
              <a:t>Vasnetsov</a:t>
            </a:r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in </a:t>
            </a:r>
            <a:r>
              <a:rPr lang="en-US" b="1" i="1" dirty="0" err="1" smtClean="0">
                <a:solidFill>
                  <a:srgbClr val="0070C0"/>
                </a:solidFill>
                <a:latin typeface="Bahnschrift" pitchFamily="34" charset="0"/>
              </a:rPr>
              <a:t>Tretyakov</a:t>
            </a:r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Art Gallery in Moscow.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  He died in 1926 in his house in Moscow. </a:t>
            </a:r>
          </a:p>
          <a:p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Now it’s the </a:t>
            </a:r>
            <a:r>
              <a:rPr lang="en-US" b="1" i="1" dirty="0" err="1" smtClean="0">
                <a:solidFill>
                  <a:srgbClr val="0070C0"/>
                </a:solidFill>
                <a:latin typeface="Bahnschrift" pitchFamily="34" charset="0"/>
              </a:rPr>
              <a:t>Vasnetsov</a:t>
            </a:r>
            <a:r>
              <a:rPr lang="en-US" b="1" i="1" dirty="0" smtClean="0">
                <a:solidFill>
                  <a:srgbClr val="0070C0"/>
                </a:solidFill>
                <a:latin typeface="Bahnschrift" pitchFamily="34" charset="0"/>
              </a:rPr>
              <a:t> House Museum.</a:t>
            </a:r>
            <a:endParaRPr lang="ru-RU" dirty="0">
              <a:solidFill>
                <a:srgbClr val="0070C0"/>
              </a:solidFill>
              <a:latin typeface="Bahnschrift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rgbClr val="7030A0"/>
                </a:solidFill>
                <a:latin typeface="Algerian" pitchFamily="82" charset="0"/>
              </a:rPr>
              <a:t>Sleeping princess(1900-1926)</a:t>
            </a:r>
            <a:endParaRPr lang="ru-RU" sz="4400" dirty="0">
              <a:solidFill>
                <a:srgbClr val="7030A0"/>
              </a:solidFill>
            </a:endParaRPr>
          </a:p>
        </p:txBody>
      </p:sp>
      <p:pic>
        <p:nvPicPr>
          <p:cNvPr id="4" name="Содержимое 3" descr="280-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556792"/>
            <a:ext cx="8686800" cy="4608512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600" dirty="0" err="1" smtClean="0">
                <a:solidFill>
                  <a:srgbClr val="002060"/>
                </a:solidFill>
                <a:latin typeface="Algerian" pitchFamily="82" charset="0"/>
              </a:rPr>
              <a:t>Bogatyrs</a:t>
            </a:r>
            <a:r>
              <a:rPr lang="en-US" sz="6600" dirty="0" smtClean="0">
                <a:solidFill>
                  <a:srgbClr val="002060"/>
                </a:solidFill>
                <a:latin typeface="Algerian" pitchFamily="82" charset="0"/>
              </a:rPr>
              <a:t>(1898)</a:t>
            </a:r>
            <a:endParaRPr lang="ru-RU" sz="6600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painting-1967602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412776"/>
            <a:ext cx="7734173" cy="5027213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A7A04"/>
                </a:solidFill>
                <a:latin typeface="Algerian" pitchFamily="82" charset="0"/>
              </a:rPr>
              <a:t>Prince Ivan on the Grey </a:t>
            </a:r>
            <a:r>
              <a:rPr lang="en-US" dirty="0" smtClean="0">
                <a:solidFill>
                  <a:srgbClr val="0A7A04"/>
                </a:solidFill>
                <a:latin typeface="Algerian" pitchFamily="82" charset="0"/>
              </a:rPr>
              <a:t>Wolf(1889)</a:t>
            </a:r>
            <a:endParaRPr lang="ru-RU" dirty="0">
              <a:solidFill>
                <a:srgbClr val="0A7A04"/>
              </a:solidFill>
            </a:endParaRPr>
          </a:p>
        </p:txBody>
      </p:sp>
      <p:pic>
        <p:nvPicPr>
          <p:cNvPr id="4" name="Содержимое 3" descr="19147c4423fb4eebbf56c6f7ff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646968"/>
            <a:ext cx="8686800" cy="4340352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Даты в английском языке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Чтобы назвать по-английски год, надо сначала произнести как двузначное число две первые цифры, а потом – две последние.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in </a:t>
            </a:r>
            <a:r>
              <a:rPr lang="en-US" dirty="0" smtClean="0">
                <a:solidFill>
                  <a:srgbClr val="FF0000"/>
                </a:solidFill>
              </a:rPr>
              <a:t>18</a:t>
            </a:r>
            <a:r>
              <a:rPr lang="en-US" dirty="0" smtClean="0">
                <a:solidFill>
                  <a:srgbClr val="00B050"/>
                </a:solidFill>
              </a:rPr>
              <a:t>89</a:t>
            </a:r>
            <a:r>
              <a:rPr lang="en-US" dirty="0" smtClean="0"/>
              <a:t>– in eighteen eighty nine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in </a:t>
            </a:r>
            <a:r>
              <a:rPr lang="en-US" dirty="0" smtClean="0">
                <a:solidFill>
                  <a:srgbClr val="FF0000"/>
                </a:solidFill>
              </a:rPr>
              <a:t>18</a:t>
            </a:r>
            <a:r>
              <a:rPr lang="en-US" dirty="0" smtClean="0">
                <a:solidFill>
                  <a:srgbClr val="00B050"/>
                </a:solidFill>
              </a:rPr>
              <a:t>48</a:t>
            </a:r>
            <a:r>
              <a:rPr lang="en-US" dirty="0" smtClean="0"/>
              <a:t> – in eighteen forty eight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in </a:t>
            </a:r>
            <a:r>
              <a:rPr lang="en-US" dirty="0" smtClean="0">
                <a:solidFill>
                  <a:srgbClr val="FF0000"/>
                </a:solidFill>
              </a:rPr>
              <a:t>19</a:t>
            </a:r>
            <a:r>
              <a:rPr lang="en-US" dirty="0" smtClean="0">
                <a:solidFill>
                  <a:srgbClr val="00B050"/>
                </a:solidFill>
              </a:rPr>
              <a:t>26</a:t>
            </a:r>
            <a:r>
              <a:rPr lang="en-US" dirty="0" smtClean="0"/>
              <a:t> – in nineteen twenty six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000" dirty="0" smtClean="0"/>
              <a:t>Say these dates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in 1812</a:t>
            </a:r>
            <a:r>
              <a:rPr lang="ru-RU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in eighteen</a:t>
            </a:r>
            <a:r>
              <a:rPr lang="ru-RU" dirty="0" smtClean="0"/>
              <a:t> </a:t>
            </a:r>
            <a:r>
              <a:rPr lang="en-US" dirty="0" smtClean="0"/>
              <a:t>twelve</a:t>
            </a:r>
          </a:p>
          <a:p>
            <a:pPr>
              <a:buNone/>
            </a:pPr>
            <a:r>
              <a:rPr lang="en-US" dirty="0" smtClean="0"/>
              <a:t>in 1885 </a:t>
            </a:r>
          </a:p>
          <a:p>
            <a:pPr>
              <a:buNone/>
            </a:pPr>
            <a:r>
              <a:rPr lang="en-US" dirty="0" smtClean="0"/>
              <a:t>in eighteen eighty five</a:t>
            </a:r>
          </a:p>
          <a:p>
            <a:pPr>
              <a:buNone/>
            </a:pPr>
            <a:r>
              <a:rPr lang="en-US" dirty="0" smtClean="0"/>
              <a:t>in 1867</a:t>
            </a:r>
          </a:p>
          <a:p>
            <a:pPr>
              <a:buNone/>
            </a:pPr>
            <a:r>
              <a:rPr lang="en-US" dirty="0" smtClean="0"/>
              <a:t>in eighteen sixty seven</a:t>
            </a:r>
          </a:p>
          <a:p>
            <a:pPr>
              <a:buNone/>
            </a:pPr>
            <a:r>
              <a:rPr lang="en-US" dirty="0" smtClean="0"/>
              <a:t>in 1877</a:t>
            </a:r>
          </a:p>
          <a:p>
            <a:pPr>
              <a:buNone/>
            </a:pPr>
            <a:r>
              <a:rPr lang="en-US" dirty="0" smtClean="0"/>
              <a:t>in eighteen seventy seven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84516" y="0"/>
            <a:ext cx="9228516" cy="6921387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145</TotalTime>
  <Words>183</Words>
  <Application>Microsoft Office PowerPoint</Application>
  <PresentationFormat>Экран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Famous Paintings</vt:lpstr>
      <vt:lpstr>Viktor vasnetsov</vt:lpstr>
      <vt:lpstr>Sleeping princess(1900-1926)</vt:lpstr>
      <vt:lpstr>Bogatyrs(1898)</vt:lpstr>
      <vt:lpstr>Prince Ivan on the Grey Wolf(1889)</vt:lpstr>
      <vt:lpstr>Даты в английском языке</vt:lpstr>
      <vt:lpstr>Say these dates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Famous Paintings</dc:title>
  <cp:lastModifiedBy>User</cp:lastModifiedBy>
  <cp:revision>6</cp:revision>
  <dcterms:modified xsi:type="dcterms:W3CDTF">2021-04-25T14:50:52Z</dcterms:modified>
</cp:coreProperties>
</file>