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256" r:id="rId2"/>
    <p:sldId id="308" r:id="rId3"/>
    <p:sldId id="309" r:id="rId4"/>
    <p:sldId id="310" r:id="rId5"/>
    <p:sldId id="259" r:id="rId6"/>
    <p:sldId id="312" r:id="rId7"/>
    <p:sldId id="313" r:id="rId8"/>
    <p:sldId id="331" r:id="rId9"/>
    <p:sldId id="314" r:id="rId10"/>
    <p:sldId id="317" r:id="rId11"/>
    <p:sldId id="307" r:id="rId12"/>
    <p:sldId id="318" r:id="rId13"/>
    <p:sldId id="319" r:id="rId14"/>
    <p:sldId id="323" r:id="rId15"/>
    <p:sldId id="269" r:id="rId16"/>
    <p:sldId id="320" r:id="rId17"/>
    <p:sldId id="315" r:id="rId18"/>
    <p:sldId id="321" r:id="rId19"/>
    <p:sldId id="322" r:id="rId20"/>
    <p:sldId id="267" r:id="rId21"/>
    <p:sldId id="324" r:id="rId22"/>
    <p:sldId id="325" r:id="rId23"/>
    <p:sldId id="326" r:id="rId24"/>
    <p:sldId id="360" r:id="rId25"/>
    <p:sldId id="327" r:id="rId26"/>
    <p:sldId id="288" r:id="rId27"/>
    <p:sldId id="328" r:id="rId28"/>
    <p:sldId id="329" r:id="rId29"/>
    <p:sldId id="330" r:id="rId30"/>
    <p:sldId id="303" r:id="rId31"/>
    <p:sldId id="358" r:id="rId32"/>
    <p:sldId id="335" r:id="rId33"/>
    <p:sldId id="337" r:id="rId34"/>
    <p:sldId id="338" r:id="rId35"/>
    <p:sldId id="339" r:id="rId36"/>
    <p:sldId id="356" r:id="rId37"/>
    <p:sldId id="357" r:id="rId38"/>
    <p:sldId id="342" r:id="rId39"/>
    <p:sldId id="343" r:id="rId40"/>
    <p:sldId id="346" r:id="rId41"/>
    <p:sldId id="340" r:id="rId42"/>
    <p:sldId id="341" r:id="rId43"/>
    <p:sldId id="344" r:id="rId44"/>
    <p:sldId id="347" r:id="rId45"/>
    <p:sldId id="355" r:id="rId46"/>
    <p:sldId id="351" r:id="rId47"/>
    <p:sldId id="352" r:id="rId48"/>
    <p:sldId id="353" r:id="rId49"/>
    <p:sldId id="354" r:id="rId50"/>
    <p:sldId id="350" r:id="rId51"/>
    <p:sldId id="349" r:id="rId52"/>
    <p:sldId id="348" r:id="rId53"/>
    <p:sldId id="359" r:id="rId5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800000"/>
    <a:srgbClr val="5F5F5F"/>
    <a:srgbClr val="993300"/>
    <a:srgbClr val="969696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7" autoAdjust="0"/>
    <p:restoredTop sz="92430" autoAdjust="0"/>
  </p:normalViewPr>
  <p:slideViewPr>
    <p:cSldViewPr>
      <p:cViewPr varScale="1">
        <p:scale>
          <a:sx n="108" d="100"/>
          <a:sy n="108" d="100"/>
        </p:scale>
        <p:origin x="-17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EC2798-1951-4B78-9FA4-55FAB31E90A1}" type="datetimeFigureOut">
              <a:rPr lang="ru-RU" smtClean="0"/>
              <a:pPr/>
              <a:t>18.02.2026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C2328D-31FE-4C13-AD24-DD026B5799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900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2CDF78-7501-477B-A2B4-48060615B65B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2CDF78-7501-477B-A2B4-48060615B65B}" type="slidenum">
              <a:rPr lang="ru-RU" smtClean="0"/>
              <a:pPr/>
              <a:t>38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22619-B853-4629-88C5-3F6B3CD559CB}" type="datetimeFigureOut">
              <a:rPr lang="ru-RU"/>
              <a:pPr>
                <a:defRPr/>
              </a:pPr>
              <a:t>18.02.2026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572C7-D38B-4E93-B790-A5001B950E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E7A28-18AE-4139-92EA-F968D5C7188D}" type="datetimeFigureOut">
              <a:rPr lang="ru-RU"/>
              <a:pPr>
                <a:defRPr/>
              </a:pPr>
              <a:t>18.02.2026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7876F-F64F-4458-9441-DE83B2F8B6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376D2-B565-408B-BA39-310D70088C5D}" type="datetimeFigureOut">
              <a:rPr lang="ru-RU"/>
              <a:pPr>
                <a:defRPr/>
              </a:pPr>
              <a:t>18.02.2026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5AB47-EEA4-438F-A1C2-19E8E8D0A8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70C9C-1AE7-4017-B2E2-D0F4E863354D}" type="datetimeFigureOut">
              <a:rPr lang="ru-RU"/>
              <a:pPr>
                <a:defRPr/>
              </a:pPr>
              <a:t>18.02.2026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02154-7E27-4C28-8606-4E68662A19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2C74C-E087-4E18-87DD-27BF0D70C2D0}" type="datetimeFigureOut">
              <a:rPr lang="ru-RU"/>
              <a:pPr>
                <a:defRPr/>
              </a:pPr>
              <a:t>18.02.2026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3415C-DC6A-4ECA-AFA2-38FDE484A1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FF6AD-66D7-40CF-AC12-464F810C14D4}" type="datetimeFigureOut">
              <a:rPr lang="ru-RU"/>
              <a:pPr>
                <a:defRPr/>
              </a:pPr>
              <a:t>18.02.2026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DA161-B4D9-408A-B53F-7724E4F183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D631C-AC0D-430F-B490-0805AE51508E}" type="datetimeFigureOut">
              <a:rPr lang="ru-RU"/>
              <a:pPr>
                <a:defRPr/>
              </a:pPr>
              <a:t>18.02.2026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0E816-E7D8-49AA-9087-7646CE8842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7DA73-9836-47FB-9AA7-E8EB6E3C7A10}" type="datetimeFigureOut">
              <a:rPr lang="ru-RU"/>
              <a:pPr>
                <a:defRPr/>
              </a:pPr>
              <a:t>18.02.2026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66746-421A-4FBB-AF92-3D1CE67024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2E2E9-6D78-4E40-8098-7458738D1B45}" type="datetimeFigureOut">
              <a:rPr lang="ru-RU"/>
              <a:pPr>
                <a:defRPr/>
              </a:pPr>
              <a:t>18.02.2026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7D15E-A4D9-4ACA-9070-8757224092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95F96-E7E4-461A-AC3E-D8731AF4BAB4}" type="datetimeFigureOut">
              <a:rPr lang="ru-RU"/>
              <a:pPr>
                <a:defRPr/>
              </a:pPr>
              <a:t>18.02.2026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9BA3F-B353-43A6-B0CA-E639F7E122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5A9C7-9A6D-469D-A6A7-25BBA62E7A56}" type="datetimeFigureOut">
              <a:rPr lang="ru-RU"/>
              <a:pPr>
                <a:defRPr/>
              </a:pPr>
              <a:t>18.02.2026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E415A-A135-4B21-8029-91CCF8963C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17B9AD-A35D-418D-95CA-B544AAE9BD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30ADBA-29C9-4D21-BCF9-FF4E2F6C78BB}" type="datetimeFigureOut">
              <a:rPr lang="ru-RU"/>
              <a:pPr>
                <a:defRPr/>
              </a:pPr>
              <a:t>18.02.2026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6B4592-0117-4A03-A069-67FD350F24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&#1052;&#1099;-&#1075;&#1088;&#1072;&#1078;&#1076;&#1072;&#1085;&#1077;%20&#1056;&#1086;&#1089;&#1089;&#1080;&#1080;%20&#1086;&#1088;&#1080;&#1075;\&#1052;&#1091;&#1079;&#1099;&#1082;&#1072;%20-%20&#1041;&#1077;&#1079;%20&#1057;&#1083;&#1086;&#1074;%20(&#1056;&#1086;&#1103;&#1083;&#1100;)%20%5b&#1089;%20&#1089;&#1072;&#1081;&#1090;&#1072;%20www.ololo.fm%5d.mp3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15.gi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6.jpeg"/><Relationship Id="rId5" Type="http://schemas.openxmlformats.org/officeDocument/2006/relationships/image" Target="../media/image35.png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&#1052;&#1099;-&#1075;&#1088;&#1072;&#1078;&#1076;&#1072;&#1085;&#1077;%20&#1056;&#1086;&#1089;&#1089;&#1080;&#1080;%20&#1086;&#1088;&#1080;&#1075;\&#1075;&#1080;&#1084;&#1085;%20&#1056;&#1086;&#1089;&#1089;&#1080;&#1080;.wmv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&#1052;&#1099;-&#1075;&#1088;&#1072;&#1078;&#1076;&#1072;&#1085;&#1077;%20&#1056;&#1086;&#1089;&#1089;&#1080;&#1080;%20&#1086;&#1088;&#1080;&#1075;\&#1075;&#1080;&#1084;&#1085;%20&#1057;&#1072;&#1088;&#1072;&#1090;&#1086;&#1074;&#1072;.wmv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11" Type="http://schemas.openxmlformats.org/officeDocument/2006/relationships/image" Target="../media/image61.gif"/><Relationship Id="rId5" Type="http://schemas.openxmlformats.org/officeDocument/2006/relationships/image" Target="../media/image55.jpeg"/><Relationship Id="rId10" Type="http://schemas.openxmlformats.org/officeDocument/2006/relationships/image" Target="../media/image60.jpeg"/><Relationship Id="rId4" Type="http://schemas.openxmlformats.org/officeDocument/2006/relationships/image" Target="../media/image54.jpeg"/><Relationship Id="rId9" Type="http://schemas.openxmlformats.org/officeDocument/2006/relationships/image" Target="../media/image5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&#1052;&#1099;-&#1075;&#1088;&#1072;&#1078;&#1076;&#1072;&#1085;&#1077;%20&#1056;&#1086;&#1089;&#1089;&#1080;&#1080;%20&#1086;&#1088;&#1080;&#1075;\&#1042;&#1086;&#1083;&#1100;&#1089;&#1082;%20&#1074;&#1072;&#1083;&#1100;&#1089;.wmv" TargetMode="External"/><Relationship Id="rId4" Type="http://schemas.openxmlformats.org/officeDocument/2006/relationships/image" Target="../media/image6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1.uralpress.ru/show_image_photoset.php?id=23231" TargetMode="External"/><Relationship Id="rId7" Type="http://schemas.openxmlformats.org/officeDocument/2006/relationships/image" Target="../media/image71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jpeg"/><Relationship Id="rId5" Type="http://schemas.openxmlformats.org/officeDocument/2006/relationships/hyperlink" Target="http://www.trip-guide.ru/zk.htm" TargetMode="External"/><Relationship Id="rId4" Type="http://schemas.openxmlformats.org/officeDocument/2006/relationships/image" Target="../media/image6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hyperlink" Target="//commons.wikimedia.org/wiki/File:Vladimir_Putin_12015.jpg?uselang=ru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5.gif"/><Relationship Id="rId4" Type="http://schemas.openxmlformats.org/officeDocument/2006/relationships/image" Target="../media/image74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10" Type="http://schemas.openxmlformats.org/officeDocument/2006/relationships/image" Target="../media/image83.jpeg"/><Relationship Id="rId4" Type="http://schemas.openxmlformats.org/officeDocument/2006/relationships/image" Target="../media/image77.jpeg"/><Relationship Id="rId9" Type="http://schemas.openxmlformats.org/officeDocument/2006/relationships/image" Target="../media/image8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5.gif"/><Relationship Id="rId4" Type="http://schemas.openxmlformats.org/officeDocument/2006/relationships/image" Target="../media/image15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gif"/><Relationship Id="rId3" Type="http://schemas.openxmlformats.org/officeDocument/2006/relationships/image" Target="../media/image43.jpeg"/><Relationship Id="rId7" Type="http://schemas.openxmlformats.org/officeDocument/2006/relationships/image" Target="../media/image8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2.png"/><Relationship Id="rId4" Type="http://schemas.openxmlformats.org/officeDocument/2006/relationships/slide" Target="slide3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png"/><Relationship Id="rId5" Type="http://schemas.openxmlformats.org/officeDocument/2006/relationships/slide" Target="slide38.xml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5.xml"/><Relationship Id="rId5" Type="http://schemas.openxmlformats.org/officeDocument/2006/relationships/slide" Target="slide34.xml"/><Relationship Id="rId4" Type="http://schemas.openxmlformats.org/officeDocument/2006/relationships/image" Target="../media/image94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4.xml"/><Relationship Id="rId5" Type="http://schemas.openxmlformats.org/officeDocument/2006/relationships/slide" Target="slide35.xml"/><Relationship Id="rId4" Type="http://schemas.openxmlformats.org/officeDocument/2006/relationships/image" Target="../media/image94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slide" Target="slide48.xml"/><Relationship Id="rId13" Type="http://schemas.openxmlformats.org/officeDocument/2006/relationships/slide" Target="slide45.xml"/><Relationship Id="rId3" Type="http://schemas.openxmlformats.org/officeDocument/2006/relationships/slide" Target="slide42.xml"/><Relationship Id="rId7" Type="http://schemas.openxmlformats.org/officeDocument/2006/relationships/slide" Target="slide49.xml"/><Relationship Id="rId12" Type="http://schemas.openxmlformats.org/officeDocument/2006/relationships/slide" Target="slide40.xml"/><Relationship Id="rId2" Type="http://schemas.openxmlformats.org/officeDocument/2006/relationships/image" Target="../media/image43.jpeg"/><Relationship Id="rId16" Type="http://schemas.openxmlformats.org/officeDocument/2006/relationships/image" Target="../media/image95.gif"/><Relationship Id="rId1" Type="http://schemas.openxmlformats.org/officeDocument/2006/relationships/slideLayout" Target="../slideLayouts/slideLayout7.xml"/><Relationship Id="rId6" Type="http://schemas.openxmlformats.org/officeDocument/2006/relationships/slide" Target="slide44.xml"/><Relationship Id="rId11" Type="http://schemas.openxmlformats.org/officeDocument/2006/relationships/slide" Target="slide41.xml"/><Relationship Id="rId5" Type="http://schemas.openxmlformats.org/officeDocument/2006/relationships/slide" Target="slide43.xml"/><Relationship Id="rId15" Type="http://schemas.openxmlformats.org/officeDocument/2006/relationships/slide" Target="slide52.xml"/><Relationship Id="rId10" Type="http://schemas.openxmlformats.org/officeDocument/2006/relationships/slide" Target="slide46.xml"/><Relationship Id="rId4" Type="http://schemas.openxmlformats.org/officeDocument/2006/relationships/slide" Target="slide50.xml"/><Relationship Id="rId9" Type="http://schemas.openxmlformats.org/officeDocument/2006/relationships/slide" Target="slide47.xml"/><Relationship Id="rId14" Type="http://schemas.openxmlformats.org/officeDocument/2006/relationships/slide" Target="slide5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9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9.xml"/><Relationship Id="rId5" Type="http://schemas.openxmlformats.org/officeDocument/2006/relationships/image" Target="../media/image94.gif"/><Relationship Id="rId4" Type="http://schemas.openxmlformats.org/officeDocument/2006/relationships/image" Target="../media/image100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er3ed.qrz.ru/mihalkov/mihalkov17.jpg" TargetMode="Externa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9.xml"/><Relationship Id="rId4" Type="http://schemas.openxmlformats.org/officeDocument/2006/relationships/image" Target="../media/image101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9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&#1052;&#1099;-&#1075;&#1088;&#1072;&#1078;&#1076;&#1072;&#1085;&#1077;%20&#1056;&#1086;&#1089;&#1089;&#1080;&#1080;%20&#1086;&#1088;&#1080;&#1075;\&#1052;&#1091;&#1079;&#1099;&#1082;&#1072;%20-%20&#1041;&#1077;&#1079;%20&#1057;&#1083;&#1086;&#1074;%20(&#1056;&#1086;&#1103;&#1083;&#1100;)%20%5b&#1089;%20&#1089;&#1072;&#1081;&#1090;&#1072;%20www.ololo.fm%5d.mp3" TargetMode="External"/><Relationship Id="rId6" Type="http://schemas.openxmlformats.org/officeDocument/2006/relationships/image" Target="../media/image102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75856" y="3645024"/>
            <a:ext cx="5184576" cy="1080120"/>
          </a:xfrm>
        </p:spPr>
        <p:txBody>
          <a:bodyPr rtlCol="0">
            <a:normAutofit fontScale="92500" lnSpcReduction="1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Библиотечный урок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  32-летию Конституции РФ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39752" y="1412776"/>
            <a:ext cx="6480720" cy="171541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40" tIns="45720" rIns="91440" bIns="45720">
            <a:prstTxWarp prst="textPlain">
              <a:avLst>
                <a:gd name="adj" fmla="val 46654"/>
              </a:avLst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Мы -  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граждане России!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63888" y="501317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 педагог-библиотекарь</a:t>
            </a:r>
          </a:p>
          <a:p>
            <a:pPr algn="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МАОУ «Образовательный центр № 2 «Сфера» р. п. Сенной»</a:t>
            </a:r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Фомина Альбина Николаевна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76256" y="6453336"/>
            <a:ext cx="1944216" cy="369332"/>
          </a:xfrm>
          <a:prstGeom prst="rect">
            <a:avLst/>
          </a:prstGeom>
          <a:solidFill>
            <a:srgbClr val="5F5F5F"/>
          </a:solidFill>
          <a:effectLst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8" name="Picture 15" descr="тв ф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3284984"/>
            <a:ext cx="582607" cy="582607"/>
          </a:xfrm>
          <a:prstGeom prst="rect">
            <a:avLst/>
          </a:prstGeom>
          <a:noFill/>
        </p:spPr>
      </p:pic>
      <p:pic>
        <p:nvPicPr>
          <p:cNvPr id="9" name="Picture 15" descr="тв ф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908720"/>
            <a:ext cx="582607" cy="582607"/>
          </a:xfrm>
          <a:prstGeom prst="rect">
            <a:avLst/>
          </a:prstGeom>
          <a:noFill/>
        </p:spPr>
      </p:pic>
      <p:pic>
        <p:nvPicPr>
          <p:cNvPr id="10" name="Picture 15" descr="тв ф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1124744"/>
            <a:ext cx="582607" cy="582607"/>
          </a:xfrm>
          <a:prstGeom prst="rect">
            <a:avLst/>
          </a:prstGeom>
          <a:noFill/>
        </p:spPr>
      </p:pic>
      <p:pic>
        <p:nvPicPr>
          <p:cNvPr id="11" name="Picture 15" descr="тв ф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941168"/>
            <a:ext cx="582607" cy="582607"/>
          </a:xfrm>
          <a:prstGeom prst="rect">
            <a:avLst/>
          </a:prstGeom>
          <a:noFill/>
        </p:spPr>
      </p:pic>
      <p:pic>
        <p:nvPicPr>
          <p:cNvPr id="12" name="Picture 15" descr="тв ф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124744"/>
            <a:ext cx="582607" cy="582607"/>
          </a:xfrm>
          <a:prstGeom prst="rect">
            <a:avLst/>
          </a:prstGeom>
          <a:noFill/>
        </p:spPr>
      </p:pic>
      <p:pic>
        <p:nvPicPr>
          <p:cNvPr id="13" name="Picture 15" descr="тв ф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988840"/>
            <a:ext cx="582607" cy="582607"/>
          </a:xfrm>
          <a:prstGeom prst="rect">
            <a:avLst/>
          </a:prstGeom>
          <a:noFill/>
        </p:spPr>
      </p:pic>
      <p:pic>
        <p:nvPicPr>
          <p:cNvPr id="15" name="Музыка - Без Слов (Рояль) [с сайта www.ololo.fm]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483768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3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 descr="bfoto_ru_4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4429" t="2936" r="1479" b="3119"/>
          <a:stretch>
            <a:fillRect/>
          </a:stretch>
        </p:blipFill>
        <p:spPr bwMode="auto">
          <a:xfrm>
            <a:off x="0" y="3356992"/>
            <a:ext cx="4572000" cy="3501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photo11913371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4" descr="S500083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F:\смотр\дом и подсолнухи.jpg"/>
          <p:cNvPicPr>
            <a:picLocks noChangeAspect="1" noChangeArrowheads="1"/>
          </p:cNvPicPr>
          <p:nvPr/>
        </p:nvPicPr>
        <p:blipFill>
          <a:blip r:embed="rId5" cstate="print"/>
          <a:srcRect b="8432"/>
          <a:stretch>
            <a:fillRect/>
          </a:stretch>
        </p:blipFill>
        <p:spPr bwMode="auto">
          <a:xfrm>
            <a:off x="4355976" y="3212976"/>
            <a:ext cx="5112568" cy="3645024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tb49294"/>
          <p:cNvPicPr>
            <a:picLocks noChangeAspect="1" noChangeArrowheads="1"/>
          </p:cNvPicPr>
          <p:nvPr/>
        </p:nvPicPr>
        <p:blipFill>
          <a:blip r:embed="rId2" cstate="print"/>
          <a:srcRect r="5739" b="6807"/>
          <a:stretch>
            <a:fillRect/>
          </a:stretch>
        </p:blipFill>
        <p:spPr bwMode="auto">
          <a:xfrm>
            <a:off x="-71542" y="0"/>
            <a:ext cx="4755216" cy="3573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Documents and Settings\Учитель\Рабочий стол\картинки о космосе\570e59de0ad4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392997"/>
            <a:ext cx="4764021" cy="34650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6" descr="DSCN3278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b="15379"/>
          <a:stretch>
            <a:fillRect/>
          </a:stretch>
        </p:blipFill>
        <p:spPr bwMode="auto">
          <a:xfrm>
            <a:off x="-180528" y="3356992"/>
            <a:ext cx="4773068" cy="3501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F:\смотр\девушки на лугу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82102" y="0"/>
            <a:ext cx="4661898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1844824"/>
            <a:ext cx="4184485" cy="3002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oscow_001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3352" y="665312"/>
            <a:ext cx="5318230" cy="5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6876256" y="6453336"/>
            <a:ext cx="2088232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3"/>
          <p:cNvSpPr>
            <a:spLocks noChangeArrowheads="1" noChangeShapeType="1" noTextEdit="1"/>
          </p:cNvSpPr>
          <p:nvPr/>
        </p:nvSpPr>
        <p:spPr bwMode="auto">
          <a:xfrm>
            <a:off x="1115616" y="188640"/>
            <a:ext cx="6948264" cy="76470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fromWordArt="1">
            <a:prstTxWarp prst="textPlain">
              <a:avLst>
                <a:gd name="adj" fmla="val 49425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C00000"/>
                </a:solidFill>
                <a:latin typeface="Arial"/>
                <a:cs typeface="Arial"/>
              </a:rPr>
              <a:t>Наша Родина - Россия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5733256"/>
            <a:ext cx="9144000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Picture 8" descr="G:\конституция\194660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05064"/>
            <a:ext cx="7363866" cy="3009934"/>
          </a:xfrm>
          <a:prstGeom prst="rect">
            <a:avLst/>
          </a:prstGeom>
          <a:noFill/>
        </p:spPr>
      </p:pic>
      <p:pic>
        <p:nvPicPr>
          <p:cNvPr id="6" name="Picture 5" descr="G:\конституция\194655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08720"/>
            <a:ext cx="2268252" cy="1512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bfoto_ru_132"/>
          <p:cNvPicPr>
            <a:picLocks noChangeAspect="1" noChangeArrowheads="1"/>
          </p:cNvPicPr>
          <p:nvPr/>
        </p:nvPicPr>
        <p:blipFill>
          <a:blip r:embed="rId2" cstate="print"/>
          <a:srcRect l="6480" t="2754" r="10994" b="4991"/>
          <a:stretch>
            <a:fillRect/>
          </a:stretch>
        </p:blipFill>
        <p:spPr bwMode="auto">
          <a:xfrm>
            <a:off x="0" y="1"/>
            <a:ext cx="9144000" cy="6873874"/>
          </a:xfrm>
          <a:prstGeom prst="rect">
            <a:avLst/>
          </a:prstGeom>
          <a:noFill/>
        </p:spPr>
      </p:pic>
      <p:pic>
        <p:nvPicPr>
          <p:cNvPr id="3" name="Picture 4" descr="bfoto_ru_772"/>
          <p:cNvPicPr>
            <a:picLocks noChangeAspect="1" noChangeArrowheads="1"/>
          </p:cNvPicPr>
          <p:nvPr/>
        </p:nvPicPr>
        <p:blipFill>
          <a:blip r:embed="rId3" cstate="print"/>
          <a:srcRect l="4237" t="5661" r="7288" b="4906"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4" name="Picture 4" descr="22_sverxu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56578" cy="6892102"/>
          </a:xfrm>
          <a:prstGeom prst="rect">
            <a:avLst/>
          </a:prstGeom>
          <a:noFill/>
        </p:spPr>
      </p:pic>
      <p:pic>
        <p:nvPicPr>
          <p:cNvPr id="5" name="Picture 4" descr="F:\смотр\хлебное поле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 descr="bfoto_ru_1797"/>
          <p:cNvPicPr>
            <a:picLocks noChangeAspect="1" noChangeArrowheads="1"/>
          </p:cNvPicPr>
          <p:nvPr/>
        </p:nvPicPr>
        <p:blipFill>
          <a:blip r:embed="rId6" cstate="print"/>
          <a:srcRect l="1515" t="2150" r="16684" b="514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5" descr="bfoto_ru_51"/>
          <p:cNvPicPr>
            <a:picLocks noChangeAspect="1" noChangeArrowheads="1"/>
          </p:cNvPicPr>
          <p:nvPr/>
        </p:nvPicPr>
        <p:blipFill>
          <a:blip r:embed="rId7" cstate="print"/>
          <a:srcRect l="7195" t="1181" r="4324" b="3615"/>
          <a:stretch>
            <a:fillRect/>
          </a:stretch>
        </p:blipFill>
        <p:spPr bwMode="auto">
          <a:xfrm>
            <a:off x="1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moscow_000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герб Москв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0"/>
            <a:ext cx="166528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700744" y="260648"/>
            <a:ext cx="744325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Москва-столица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нашей Родины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51617720_1914"/>
          <p:cNvPicPr>
            <a:picLocks noChangeAspect="1" noChangeArrowheads="1"/>
          </p:cNvPicPr>
          <p:nvPr/>
        </p:nvPicPr>
        <p:blipFill>
          <a:blip r:embed="rId2" cstate="print"/>
          <a:srcRect l="11290" r="6451"/>
          <a:stretch>
            <a:fillRect/>
          </a:stretch>
        </p:blipFill>
        <p:spPr bwMode="auto">
          <a:xfrm>
            <a:off x="2339752" y="0"/>
            <a:ext cx="4080480" cy="3212976"/>
          </a:xfrm>
          <a:prstGeom prst="rect">
            <a:avLst/>
          </a:prstGeom>
          <a:noFill/>
          <a:ln w="57150" cmpd="thinThick" algn="ctr">
            <a:noFill/>
            <a:miter lim="800000"/>
            <a:headEnd/>
            <a:tailEnd/>
          </a:ln>
          <a:effectLst/>
        </p:spPr>
      </p:pic>
      <p:pic>
        <p:nvPicPr>
          <p:cNvPr id="6" name="Picture 6" descr="casedr"/>
          <p:cNvPicPr>
            <a:picLocks noChangeAspect="1" noChangeArrowheads="1"/>
          </p:cNvPicPr>
          <p:nvPr/>
        </p:nvPicPr>
        <p:blipFill>
          <a:blip r:embed="rId3" cstate="print"/>
          <a:srcRect b="2693"/>
          <a:stretch>
            <a:fillRect/>
          </a:stretch>
        </p:blipFill>
        <p:spPr bwMode="auto">
          <a:xfrm>
            <a:off x="0" y="1"/>
            <a:ext cx="2483768" cy="304644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pic>
        <p:nvPicPr>
          <p:cNvPr id="7" name="Picture 5" descr="зезд кр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0"/>
            <a:ext cx="2699792" cy="3312369"/>
          </a:xfrm>
          <a:prstGeom prst="rect">
            <a:avLst/>
          </a:prstGeom>
          <a:noFill/>
          <a:ln w="57150" cmpd="thinThick" algn="ctr">
            <a:noFill/>
            <a:miter lim="800000"/>
            <a:headEnd/>
            <a:tailEnd/>
          </a:ln>
          <a:effectLst/>
        </p:spPr>
      </p:pic>
      <p:pic>
        <p:nvPicPr>
          <p:cNvPr id="4" name="Picture 8" descr="35655a375eabbcbfb6ae9ef53a49a3f6_big"/>
          <p:cNvPicPr>
            <a:picLocks noChangeAspect="1" noChangeArrowheads="1"/>
          </p:cNvPicPr>
          <p:nvPr/>
        </p:nvPicPr>
        <p:blipFill>
          <a:blip r:embed="rId5" cstate="print"/>
          <a:srcRect l="1450" b="3456"/>
          <a:stretch>
            <a:fillRect/>
          </a:stretch>
        </p:blipFill>
        <p:spPr bwMode="auto">
          <a:xfrm>
            <a:off x="4644008" y="3212976"/>
            <a:ext cx="4499992" cy="3645025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/>
        </p:spPr>
      </p:pic>
      <p:pic>
        <p:nvPicPr>
          <p:cNvPr id="3" name="Picture 5" descr="other_0029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212976"/>
            <a:ext cx="4860032" cy="3645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547664" y="3284984"/>
            <a:ext cx="56886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Arial Narrow" pitchFamily="34" charset="0"/>
              </a:rPr>
              <a:t>                            </a:t>
            </a:r>
            <a:r>
              <a:rPr lang="ru-RU" sz="2400" b="1" dirty="0" smtClean="0">
                <a:solidFill>
                  <a:srgbClr val="C00000"/>
                </a:solidFill>
                <a:latin typeface="Arial Narrow" pitchFamily="34" charset="0"/>
              </a:rPr>
              <a:t>Москва – это Красная площадь.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Arial Narrow" pitchFamily="34" charset="0"/>
              </a:rPr>
              <a:t>                     Москва – это башни Кремля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Arial Narrow" pitchFamily="34" charset="0"/>
              </a:rPr>
              <a:t>                     Москва – это сердце России</a:t>
            </a:r>
          </a:p>
          <a:p>
            <a:r>
              <a:rPr lang="ru-RU" sz="2400" b="1" dirty="0" smtClean="0">
                <a:solidFill>
                  <a:srgbClr val="C00000"/>
                </a:solidFill>
                <a:latin typeface="Arial Narrow" pitchFamily="34" charset="0"/>
              </a:rPr>
              <a:t>                     Которое любит тебя.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1840" y="692696"/>
            <a:ext cx="5445914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Государственные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символы: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491880" y="2996952"/>
            <a:ext cx="1780296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лаг 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32240" y="2996952"/>
            <a:ext cx="1728192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герб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48064" y="4725144"/>
            <a:ext cx="1712328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гимн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04248" y="6453336"/>
            <a:ext cx="2160240" cy="369332"/>
          </a:xfrm>
          <a:prstGeom prst="rect">
            <a:avLst/>
          </a:prstGeom>
          <a:solidFill>
            <a:srgbClr val="969696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 rot="10800000" flipV="1">
            <a:off x="827584" y="4277996"/>
            <a:ext cx="417646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Белый цвет – берёзка.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Синий - неба цвет.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Красная полоска-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Солнечный рассвет.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4" descr="G:\конституция\19398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933056"/>
            <a:ext cx="3672408" cy="244827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979712" y="1412776"/>
            <a:ext cx="64807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99"/>
                </a:solidFill>
              </a:rPr>
              <a:t>В России существует праздник, который торжественно отмечается </a:t>
            </a:r>
            <a:r>
              <a:rPr lang="ru-RU" sz="3200" b="1" dirty="0" smtClean="0">
                <a:solidFill>
                  <a:srgbClr val="C00000"/>
                </a:solidFill>
              </a:rPr>
              <a:t>22 августа –</a:t>
            </a:r>
            <a:r>
              <a:rPr lang="ru-RU" sz="3200" b="1" dirty="0" smtClean="0">
                <a:solidFill>
                  <a:srgbClr val="000099"/>
                </a:solidFill>
              </a:rPr>
              <a:t> </a:t>
            </a:r>
          </a:p>
          <a:p>
            <a:pPr algn="ctr"/>
            <a:r>
              <a:rPr lang="ru-RU" sz="3200" b="1" dirty="0" smtClean="0">
                <a:solidFill>
                  <a:srgbClr val="000099"/>
                </a:solidFill>
              </a:rPr>
              <a:t>День  ГОСУДАРСТВЕННОГО ФЛАГА.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211960" y="332656"/>
            <a:ext cx="1655517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ФЛАГ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611188" y="1052513"/>
            <a:ext cx="80645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3200" b="1"/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971550" y="692150"/>
            <a:ext cx="7489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dirty="0">
                <a:solidFill>
                  <a:srgbClr val="FF0000"/>
                </a:solidFill>
                <a:latin typeface="Impact" pitchFamily="34" charset="0"/>
              </a:rPr>
              <a:t>Белый – мир и чистота совести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539552" y="2636838"/>
            <a:ext cx="80648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dirty="0">
                <a:solidFill>
                  <a:schemeClr val="bg1"/>
                </a:solidFill>
                <a:latin typeface="Impact" pitchFamily="34" charset="0"/>
              </a:rPr>
              <a:t>Синий – цвет неба, верность и правда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116013" y="4941888"/>
            <a:ext cx="70564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dirty="0">
                <a:solidFill>
                  <a:srgbClr val="003399"/>
                </a:solidFill>
                <a:latin typeface="Impact" pitchFamily="34" charset="0"/>
              </a:rPr>
              <a:t>Красный – огонь и отвага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390" grpId="0"/>
      <p:bldP spid="163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герб Рос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32656"/>
            <a:ext cx="2232248" cy="276154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707904" y="404664"/>
            <a:ext cx="1728192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герб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3969" name="Rectangle 1"/>
          <p:cNvSpPr>
            <a:spLocks noChangeArrowheads="1"/>
          </p:cNvSpPr>
          <p:nvPr/>
        </p:nvSpPr>
        <p:spPr bwMode="auto">
          <a:xfrm>
            <a:off x="1979712" y="3356992"/>
            <a:ext cx="612068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 России величавой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 гербе орёл двуглавый,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Чтоб на запад на восток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Он смотреть бы сразу мог.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Сильный, мудрый он и гордый.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Он – России дух свободный.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332656"/>
            <a:ext cx="2214321" cy="2612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3848" y="404664"/>
            <a:ext cx="1872208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гимн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84994" name="Object 2"/>
          <p:cNvGraphicFramePr>
            <a:graphicFrameLocks noChangeAspect="1"/>
          </p:cNvGraphicFramePr>
          <p:nvPr/>
        </p:nvGraphicFramePr>
        <p:xfrm>
          <a:off x="5364088" y="404664"/>
          <a:ext cx="2894789" cy="2448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995" name="Photo Editor Photo" r:id="rId4" imgW="6485714" imgH="3877216" progId="">
                  <p:embed/>
                </p:oleObj>
              </mc:Choice>
              <mc:Fallback>
                <p:oleObj name="Photo Editor Photo" r:id="rId4" imgW="6485714" imgH="3877216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088" y="404664"/>
                        <a:ext cx="2894789" cy="244827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7" descr="гимн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404664"/>
            <a:ext cx="1944216" cy="2610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827584" y="3284984"/>
            <a:ext cx="7488832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 smtClean="0">
                <a:solidFill>
                  <a:srgbClr val="CC0000"/>
                </a:solidFill>
                <a:latin typeface="Arial Black" pitchFamily="34" charset="0"/>
              </a:rPr>
              <a:t>Гимн</a:t>
            </a:r>
            <a:r>
              <a:rPr lang="ru-RU" sz="2200" dirty="0" smtClean="0">
                <a:latin typeface="Arial Black" pitchFamily="34" charset="0"/>
              </a:rPr>
              <a:t> – </a:t>
            </a:r>
            <a:r>
              <a:rPr lang="ru-RU" sz="2200" dirty="0" smtClean="0">
                <a:solidFill>
                  <a:srgbClr val="000099"/>
                </a:solidFill>
                <a:latin typeface="Arial Black" pitchFamily="34" charset="0"/>
              </a:rPr>
              <a:t>это главная песня страны. Торжественная песня,</a:t>
            </a:r>
          </a:p>
          <a:p>
            <a:pPr algn="ctr"/>
            <a:r>
              <a:rPr lang="ru-RU" sz="2200" dirty="0" smtClean="0">
                <a:solidFill>
                  <a:srgbClr val="000099"/>
                </a:solidFill>
                <a:latin typeface="Arial Black" pitchFamily="34" charset="0"/>
              </a:rPr>
              <a:t>   исполняемая в особо    важных случаях.</a:t>
            </a:r>
          </a:p>
          <a:p>
            <a:pPr algn="ctr"/>
            <a:r>
              <a:rPr lang="ru-RU" sz="2200" dirty="0" smtClean="0">
                <a:solidFill>
                  <a:srgbClr val="000099"/>
                </a:solidFill>
                <a:latin typeface="Arial Black" pitchFamily="34" charset="0"/>
              </a:rPr>
              <a:t>Слово  «гимн»  греческое и означает</a:t>
            </a:r>
            <a:r>
              <a:rPr lang="ru-RU" sz="2200" dirty="0" smtClean="0">
                <a:latin typeface="Arial Black" pitchFamily="34" charset="0"/>
              </a:rPr>
              <a:t>  </a:t>
            </a:r>
          </a:p>
          <a:p>
            <a:pPr algn="ctr"/>
            <a:r>
              <a:rPr lang="ru-RU" sz="2200" dirty="0" smtClean="0">
                <a:solidFill>
                  <a:srgbClr val="CC0000"/>
                </a:solidFill>
                <a:latin typeface="Arial Black" pitchFamily="34" charset="0"/>
              </a:rPr>
              <a:t>ВОСХВАЛЕНИЕ</a:t>
            </a:r>
            <a:r>
              <a:rPr lang="ru-RU" sz="2200" dirty="0" smtClean="0">
                <a:latin typeface="Arial Black" pitchFamily="34" charset="0"/>
              </a:rPr>
              <a:t>.</a:t>
            </a:r>
          </a:p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Arial Black" pitchFamily="34" charset="0"/>
              </a:rPr>
              <a:t>С 1 января 2001 года российские политики  окончательно  утвердили  государственный   гимн   России  на  слова  С. В. Михалкова  и  музыку А.В. Александрова.</a:t>
            </a:r>
            <a:endParaRPr lang="ru-RU" sz="2000" b="1" dirty="0">
              <a:solidFill>
                <a:srgbClr val="000099"/>
              </a:solidFill>
              <a:latin typeface="Arial Black" pitchFamily="34" charset="0"/>
            </a:endParaRPr>
          </a:p>
        </p:txBody>
      </p:sp>
      <p:pic>
        <p:nvPicPr>
          <p:cNvPr id="6" name="Picture 8" descr="G:\конституция\194660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1772816"/>
            <a:ext cx="2133617" cy="12801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гимн России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79512" y="134633"/>
            <a:ext cx="8784976" cy="65347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9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3" name="Picture 3" descr="I:\sdg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357563"/>
            <a:ext cx="4881563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42" name="Picture 2" descr="I:\getImagволькe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0" y="3286124"/>
            <a:ext cx="4762500" cy="3571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EBEB88-6BBE-4A14-8937-59E0E949064A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pic>
        <p:nvPicPr>
          <p:cNvPr id="5" name="Picture 7" descr="DSC006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5185317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7" descr="ромашковое пол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0117" y="0"/>
            <a:ext cx="4473883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5" descr="сосны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36536" y="1714488"/>
            <a:ext cx="3727624" cy="34107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7" name="Picture 1" descr="G:\конституция\саратов\сар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0"/>
            <a:ext cx="4427984" cy="3429000"/>
          </a:xfrm>
          <a:prstGeom prst="rect">
            <a:avLst/>
          </a:prstGeom>
          <a:noFill/>
        </p:spPr>
      </p:pic>
      <p:pic>
        <p:nvPicPr>
          <p:cNvPr id="162819" name="Picture 3" descr="G:\конституция\саратов\сар8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429001"/>
            <a:ext cx="4427984" cy="3429000"/>
          </a:xfrm>
          <a:prstGeom prst="rect">
            <a:avLst/>
          </a:prstGeom>
          <a:noFill/>
        </p:spPr>
      </p:pic>
      <p:pic>
        <p:nvPicPr>
          <p:cNvPr id="162820" name="Picture 4" descr="G:\конституция\саратов\саратов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716016" cy="3501008"/>
          </a:xfrm>
          <a:prstGeom prst="rect">
            <a:avLst/>
          </a:prstGeom>
          <a:noFill/>
        </p:spPr>
      </p:pic>
      <p:pic>
        <p:nvPicPr>
          <p:cNvPr id="162818" name="Picture 2" descr="G:\конституция\саратов\сар6.jpg"/>
          <p:cNvPicPr>
            <a:picLocks noChangeAspect="1" noChangeArrowheads="1"/>
          </p:cNvPicPr>
          <p:nvPr/>
        </p:nvPicPr>
        <p:blipFill>
          <a:blip r:embed="rId6" cstate="print"/>
          <a:srcRect b="5388"/>
          <a:stretch>
            <a:fillRect/>
          </a:stretch>
        </p:blipFill>
        <p:spPr bwMode="auto">
          <a:xfrm>
            <a:off x="0" y="3429000"/>
            <a:ext cx="4716016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1763688" y="0"/>
            <a:ext cx="580949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2411760" y="260648"/>
            <a:ext cx="4248472" cy="40318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Саратов – Волга плещет волной,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Саратов – расцветает весной,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Саратов – с Соколовой горы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+mj-lt"/>
                <a:cs typeface="Times New Roman" pitchFamily="18" charset="0"/>
              </a:rPr>
              <a:t>Голос предков летит над тобой.</a:t>
            </a:r>
            <a:endParaRPr lang="ru-RU" sz="3200" b="1" dirty="0">
              <a:solidFill>
                <a:srgbClr val="C00000"/>
              </a:solidFill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" descr="G:\конституция\Coat_of_Arms_of_Saratov_oblast_(with_ribbon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44824"/>
            <a:ext cx="3796786" cy="4176464"/>
          </a:xfrm>
          <a:prstGeom prst="rect">
            <a:avLst/>
          </a:prstGeom>
          <a:noFill/>
        </p:spPr>
      </p:pic>
      <p:sp>
        <p:nvSpPr>
          <p:cNvPr id="161793" name="Rectangle 1"/>
          <p:cNvSpPr>
            <a:spLocks noChangeArrowheads="1"/>
          </p:cNvSpPr>
          <p:nvPr/>
        </p:nvSpPr>
        <p:spPr bwMode="auto">
          <a:xfrm>
            <a:off x="3563888" y="2024844"/>
            <a:ext cx="536408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Любимый город — волжская судьба.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Цвет голубой старинного герба,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Щит голубой, три стерляди на нем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Нам говорят о промысле твоем.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692696"/>
            <a:ext cx="81358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Герб Саратовской области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764704"/>
            <a:ext cx="8352928" cy="5735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гимн Саратова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4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F:\Флешка Е.Г\Шадура Е.Г\г.Вольск\1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0"/>
            <a:ext cx="2952328" cy="2351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6BADA2-3F20-40FC-89B4-536DA5489650}" type="datetime1">
              <a:rPr lang="ru-RU" smtClean="0"/>
              <a:pPr>
                <a:defRPr/>
              </a:pPr>
              <a:t>18.02.2026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http://aida.ucoz.ru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EBEB88-6BBE-4A14-8937-59E0E949064A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  <p:pic>
        <p:nvPicPr>
          <p:cNvPr id="8" name="Picture 2" descr="F:\рррр\Новарръя папка\661614mor6.jpg"/>
          <p:cNvPicPr>
            <a:picLocks noChangeAspect="1" noChangeArrowheads="1"/>
          </p:cNvPicPr>
          <p:nvPr/>
        </p:nvPicPr>
        <p:blipFill>
          <a:blip r:embed="rId3" cstate="print"/>
          <a:srcRect l="5781" r="17619"/>
          <a:stretch>
            <a:fillRect/>
          </a:stretch>
        </p:blipFill>
        <p:spPr bwMode="auto">
          <a:xfrm>
            <a:off x="2987824" y="4022006"/>
            <a:ext cx="3419872" cy="2835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6" descr="F:\Флешка Е.Г\Шадура Е.Г\г.Вольск\5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4367" y="2060848"/>
            <a:ext cx="3349633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2" descr="F:\Река Терешка, Волга\Изображение 0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4272956"/>
            <a:ext cx="3203848" cy="2585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1618" name="Picture 2" descr="G:\конституция\саратов\78736541_volsk0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56355" y="4149081"/>
            <a:ext cx="3404219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1620" name="Picture 4" descr="G:\конституция\саратов\volsk0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132856"/>
            <a:ext cx="3420740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1621" name="Picture 5" descr="G:\конституция\саратов\479406319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-113796"/>
            <a:ext cx="3275856" cy="2588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1622" name="Picture 6" descr="G:\конституция\саратов\25249301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8144" y="0"/>
            <a:ext cx="3275856" cy="2456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1619" name="Picture 3" descr="G:\конституция\саратов\1253592786_den-goroda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03848" y="2060848"/>
            <a:ext cx="2808312" cy="2580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TextBox 18"/>
          <p:cNvSpPr txBox="1"/>
          <p:nvPr/>
        </p:nvSpPr>
        <p:spPr>
          <a:xfrm>
            <a:off x="2714612" y="2143116"/>
            <a:ext cx="3744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cs typeface="Calibri" pitchFamily="34" charset="0"/>
              </a:rPr>
              <a:t>Есть на Волге городок – Петербурга уголок!</a:t>
            </a:r>
            <a:endParaRPr lang="ru-RU" sz="3200" b="1" dirty="0">
              <a:solidFill>
                <a:srgbClr val="C00000"/>
              </a:solidFill>
              <a:cs typeface="Calibri" pitchFamily="34" charset="0"/>
            </a:endParaRPr>
          </a:p>
        </p:txBody>
      </p:sp>
      <p:pic>
        <p:nvPicPr>
          <p:cNvPr id="20" name="Picture 4" descr="G:\конституция\volsk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071802" y="1500174"/>
            <a:ext cx="2930920" cy="37394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Вольск вальс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55576" y="764704"/>
            <a:ext cx="7656850" cy="57426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9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2_12%20jiqvyjmkqhztasek%205%20+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283968" y="2852936"/>
            <a:ext cx="4190999" cy="3166128"/>
          </a:xfrm>
          <a:prstGeom prst="rect">
            <a:avLst/>
          </a:prstGeom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131839" y="836712"/>
            <a:ext cx="540060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Конституция – 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основной закон 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04248" y="6453336"/>
            <a:ext cx="2160240" cy="369332"/>
          </a:xfrm>
          <a:prstGeom prst="rect">
            <a:avLst/>
          </a:prstGeom>
          <a:solidFill>
            <a:srgbClr val="5F5F5F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Konst_3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4342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СОШ №47\Рабочий стол\конституция\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42" name="Picture 2" descr="C:\Users\СОШ №47\Рабочий стол\конституция\image (2).jpg"/>
          <p:cNvPicPr>
            <a:picLocks noChangeAspect="1" noChangeArrowheads="1"/>
          </p:cNvPicPr>
          <p:nvPr/>
        </p:nvPicPr>
        <p:blipFill>
          <a:blip r:embed="rId3" cstate="print"/>
          <a:srcRect r="14793"/>
          <a:stretch>
            <a:fillRect/>
          </a:stretch>
        </p:blipFill>
        <p:spPr bwMode="auto">
          <a:xfrm>
            <a:off x="251520" y="2708920"/>
            <a:ext cx="2304256" cy="152117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275856" y="404664"/>
            <a:ext cx="1296144" cy="1200329"/>
          </a:xfrm>
          <a:prstGeom prst="rect">
            <a:avLst/>
          </a:prstGeom>
          <a:solidFill>
            <a:srgbClr val="000099"/>
          </a:solidFill>
        </p:spPr>
        <p:txBody>
          <a:bodyPr wrap="square" rtlCol="0">
            <a:spAutoFit/>
          </a:bodyPr>
          <a:lstStyle/>
          <a:p>
            <a:pPr algn="r"/>
            <a:r>
              <a:rPr lang="ru-RU" sz="7200" b="1" dirty="0" smtClean="0">
                <a:solidFill>
                  <a:schemeClr val="bg1"/>
                </a:solidFill>
              </a:rPr>
              <a:t>32</a:t>
            </a:r>
            <a:endParaRPr lang="ru-RU" sz="7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мы россияне4"/>
          <p:cNvPicPr>
            <a:picLocks noChangeAspect="1" noChangeArrowheads="1"/>
          </p:cNvPicPr>
          <p:nvPr/>
        </p:nvPicPr>
        <p:blipFill>
          <a:blip r:embed="rId2" cstate="print"/>
          <a:srcRect b="6305"/>
          <a:stretch>
            <a:fillRect/>
          </a:stretch>
        </p:blipFill>
        <p:spPr bwMode="auto">
          <a:xfrm>
            <a:off x="4427984" y="2996952"/>
            <a:ext cx="365760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771800" y="764704"/>
            <a:ext cx="637220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Федерация-</a:t>
            </a:r>
          </a:p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союз, объединение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04248" y="6488668"/>
            <a:ext cx="2088232" cy="369332"/>
          </a:xfrm>
          <a:prstGeom prst="rect">
            <a:avLst/>
          </a:prstGeom>
          <a:solidFill>
            <a:srgbClr val="5F5F5F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3212976"/>
            <a:ext cx="4435277" cy="3645025"/>
          </a:xfrm>
          <a:ln w="57150" cmpd="thinThick">
            <a:noFill/>
          </a:ln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Picture 11" descr="В Екатеринбурге на Российском фестивале единства народов встретились фольклористы со всей России (фото Юлии Кочкиной)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4427984" cy="3428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фото | Олег Иванов | Оленевод Бельдыев">
            <a:hlinkClick r:id="rId5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3429000"/>
            <a:ext cx="4716016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7" cstate="print"/>
          <a:srcRect r="3806"/>
          <a:stretch>
            <a:fillRect/>
          </a:stretch>
        </p:blipFill>
        <p:spPr>
          <a:xfrm>
            <a:off x="4427984" y="0"/>
            <a:ext cx="4716016" cy="3429000"/>
          </a:xfrm>
          <a:ln w="57150" cmpd="thinThick"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1331640" y="2132856"/>
            <a:ext cx="6102424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Россия - «братских народов союз вековой».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9512" y="5534561"/>
            <a:ext cx="8784976" cy="131112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180 наций и народов живут 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</a:rPr>
              <a:t>на территории России.</a:t>
            </a:r>
            <a:endParaRPr lang="ru-RU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899592" y="4509120"/>
            <a:ext cx="76328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993300"/>
                </a:solidFill>
              </a:rPr>
              <a:t>  Мужчины и женщины имеют равные права. </a:t>
            </a:r>
            <a:endParaRPr lang="ru-RU" sz="2800" b="1" dirty="0">
              <a:solidFill>
                <a:srgbClr val="9933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71600" y="2060848"/>
            <a:ext cx="6912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993300"/>
                </a:solidFill>
              </a:rPr>
              <a:t>  Все равны перед законом и судом.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971600" y="2924944"/>
            <a:ext cx="77048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993300"/>
                </a:solidFill>
              </a:rPr>
              <a:t>  Государство гарантирует равенство прав и свобод человека независимо от пола, национальности, происхождения.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1052736"/>
            <a:ext cx="84249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Мы – граждане Российской Федерации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sz="quarter" idx="1"/>
          </p:nvPr>
        </p:nvGraphicFramePr>
        <p:xfrm>
          <a:off x="179512" y="764704"/>
          <a:ext cx="8784976" cy="564236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546611"/>
                <a:gridCol w="4238365"/>
              </a:tblGrid>
              <a:tr h="2778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Права и свободы граждан</a:t>
                      </a:r>
                      <a:endParaRPr lang="ru-RU" sz="1600" dirty="0">
                        <a:solidFill>
                          <a:srgbClr val="C00000"/>
                        </a:solidFill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Обязанности граждан</a:t>
                      </a:r>
                      <a:endParaRPr lang="ru-RU" sz="1600" dirty="0">
                        <a:solidFill>
                          <a:srgbClr val="C00000"/>
                        </a:solidFill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545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Право на жизнь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Право на личную неприкосновенность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Право на свободное передвижение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Право на жилище и его неприкосновенность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Право на труд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Право на отдых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Право на образование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Право на охрану здоровья и медицинскую помощь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Свобода мысли и слова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Свобода творчества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Свобода информации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Свобода совести, свобода вероисповеданий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Право на получение юридической помощи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Право на получение социальной помощи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Право избирать и быть избранным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Равенство прав и свобод</a:t>
                      </a:r>
                      <a:endParaRPr lang="ru-RU" sz="1600" dirty="0">
                        <a:solidFill>
                          <a:srgbClr val="000099"/>
                        </a:solidFill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Обязанность защищать Родину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Обязанность соблюдать законы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Обязанность сохранять природу и окружающую среду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99"/>
                          </a:solidFill>
                          <a:latin typeface="Arial Black" pitchFamily="34" charset="0"/>
                        </a:rPr>
                        <a:t>Обязанность платить налоги</a:t>
                      </a:r>
                      <a:endParaRPr lang="ru-RU" sz="1600" dirty="0">
                        <a:solidFill>
                          <a:srgbClr val="000099"/>
                        </a:solidFill>
                        <a:latin typeface="Arial Black" pitchFamily="34" charset="0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419872" y="836712"/>
            <a:ext cx="525658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Президент России</a:t>
            </a:r>
          </a:p>
        </p:txBody>
      </p:sp>
      <p:pic>
        <p:nvPicPr>
          <p:cNvPr id="9" name="Picture 6" descr="Vladimir Putin 1201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644008" y="1628800"/>
            <a:ext cx="3241931" cy="42484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6804248" y="6453336"/>
            <a:ext cx="2160240" cy="369332"/>
          </a:xfrm>
          <a:prstGeom prst="rect">
            <a:avLst/>
          </a:prstGeom>
          <a:solidFill>
            <a:srgbClr val="5F5F5F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1" name="Picture 3" descr="G:\конституция\1036269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1" y="764704"/>
            <a:ext cx="1512168" cy="2016224"/>
          </a:xfrm>
          <a:prstGeom prst="rect">
            <a:avLst/>
          </a:prstGeom>
          <a:noFill/>
        </p:spPr>
      </p:pic>
      <p:pic>
        <p:nvPicPr>
          <p:cNvPr id="12" name="Picture 6" descr="G:\конституция\194658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432170">
            <a:off x="392718" y="3845587"/>
            <a:ext cx="3656179" cy="2924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G:\конституция\Символика рф\img8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980728"/>
            <a:ext cx="1885850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5" name="Picture 5" descr="G:\конституция\Символика рф\img8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72127">
            <a:off x="104456" y="3581102"/>
            <a:ext cx="1907703" cy="3217250"/>
          </a:xfrm>
          <a:prstGeom prst="rect">
            <a:avLst/>
          </a:prstGeom>
          <a:noFill/>
        </p:spPr>
      </p:pic>
      <p:pic>
        <p:nvPicPr>
          <p:cNvPr id="5126" name="Picture 6" descr="G:\конституция\Символика рф\img88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465192">
            <a:off x="7104093" y="3596747"/>
            <a:ext cx="1835696" cy="3151836"/>
          </a:xfrm>
          <a:prstGeom prst="rect">
            <a:avLst/>
          </a:prstGeom>
          <a:noFill/>
        </p:spPr>
      </p:pic>
      <p:pic>
        <p:nvPicPr>
          <p:cNvPr id="7" name="Picture 7" descr="ирири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28926" y="4143380"/>
            <a:ext cx="3096344" cy="2320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3668" name="Picture 4" descr="G:\конституция\Символика рф\обл3 (1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963118">
            <a:off x="261921" y="826160"/>
            <a:ext cx="1728192" cy="3004369"/>
          </a:xfrm>
          <a:prstGeom prst="rect">
            <a:avLst/>
          </a:prstGeom>
          <a:noFill/>
        </p:spPr>
      </p:pic>
      <p:pic>
        <p:nvPicPr>
          <p:cNvPr id="113669" name="Picture 5" descr="G:\конституция\Символика рф\обл3 (2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669051">
            <a:off x="7076454" y="694354"/>
            <a:ext cx="1796880" cy="29745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2" name="Picture 2" descr="G:\конституция\Символика рф\img88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1146521">
            <a:off x="1730112" y="1734206"/>
            <a:ext cx="1675079" cy="2884901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403648" y="332656"/>
            <a:ext cx="69094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Наша Родина - Россия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3667" name="Picture 3" descr="G:\конституция\Символика рф\обл1 (2)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465863">
            <a:off x="5751237" y="2008748"/>
            <a:ext cx="1539717" cy="26378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13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1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1000"/>
                                        <p:tgtEl>
                                          <p:spTgt spid="11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Студент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643182"/>
            <a:ext cx="2549525" cy="37846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1857364"/>
            <a:ext cx="924881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«Что мы знаем о России?»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71670" y="928670"/>
            <a:ext cx="50792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Игра-викторина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8" descr="G:\конституция\194660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3143248"/>
            <a:ext cx="6286544" cy="2708030"/>
          </a:xfrm>
          <a:prstGeom prst="rect">
            <a:avLst/>
          </a:prstGeom>
          <a:noFill/>
        </p:spPr>
      </p:pic>
      <p:pic>
        <p:nvPicPr>
          <p:cNvPr id="6" name="Picture 4" descr="вОПРос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2857496"/>
            <a:ext cx="4953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Netherlands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908720"/>
            <a:ext cx="3733800" cy="2482850"/>
          </a:xfrm>
          <a:prstGeom prst="rect">
            <a:avLst/>
          </a:prstGeom>
          <a:noFill/>
        </p:spPr>
      </p:pic>
      <p:pic>
        <p:nvPicPr>
          <p:cNvPr id="27654" name="Picture 6" descr="флаг Чехи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908720"/>
            <a:ext cx="3810000" cy="2540000"/>
          </a:xfrm>
          <a:prstGeom prst="rect">
            <a:avLst/>
          </a:prstGeom>
          <a:noFill/>
        </p:spPr>
      </p:pic>
      <p:pic>
        <p:nvPicPr>
          <p:cNvPr id="27655" name="Picture 7" descr="france-c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3861048"/>
            <a:ext cx="3810000" cy="2551113"/>
          </a:xfrm>
          <a:prstGeom prst="rect">
            <a:avLst/>
          </a:prstGeom>
          <a:noFill/>
        </p:spPr>
      </p:pic>
      <p:pic>
        <p:nvPicPr>
          <p:cNvPr id="27656" name="Picture 8" descr="flagru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3886200"/>
            <a:ext cx="3733800" cy="2536825"/>
          </a:xfrm>
          <a:prstGeom prst="rect">
            <a:avLst/>
          </a:prstGeom>
          <a:noFill/>
        </p:spPr>
      </p:pic>
      <p:sp>
        <p:nvSpPr>
          <p:cNvPr id="27657" name="WordArt 9"/>
          <p:cNvSpPr>
            <a:spLocks noChangeArrowheads="1" noChangeShapeType="1" noTextEdit="1"/>
          </p:cNvSpPr>
          <p:nvPr/>
        </p:nvSpPr>
        <p:spPr bwMode="auto">
          <a:xfrm>
            <a:off x="251520" y="2852936"/>
            <a:ext cx="25717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1</a:t>
            </a:r>
          </a:p>
        </p:txBody>
      </p:sp>
      <p:sp>
        <p:nvSpPr>
          <p:cNvPr id="27658" name="WordArt 10"/>
          <p:cNvSpPr>
            <a:spLocks noChangeArrowheads="1" noChangeShapeType="1" noTextEdit="1"/>
          </p:cNvSpPr>
          <p:nvPr/>
        </p:nvSpPr>
        <p:spPr bwMode="auto">
          <a:xfrm>
            <a:off x="4572000" y="2996952"/>
            <a:ext cx="25717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2</a:t>
            </a:r>
          </a:p>
        </p:txBody>
      </p:sp>
      <p:sp>
        <p:nvSpPr>
          <p:cNvPr id="27659" name="WordArt 11"/>
          <p:cNvSpPr>
            <a:spLocks noChangeArrowheads="1" noChangeShapeType="1" noTextEdit="1"/>
          </p:cNvSpPr>
          <p:nvPr/>
        </p:nvSpPr>
        <p:spPr bwMode="auto">
          <a:xfrm>
            <a:off x="4648200" y="6019800"/>
            <a:ext cx="25717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4</a:t>
            </a:r>
          </a:p>
        </p:txBody>
      </p:sp>
      <p:sp>
        <p:nvSpPr>
          <p:cNvPr id="27660" name="WordArt 12"/>
          <p:cNvSpPr>
            <a:spLocks noChangeArrowheads="1" noChangeShapeType="1" noTextEdit="1"/>
          </p:cNvSpPr>
          <p:nvPr/>
        </p:nvSpPr>
        <p:spPr bwMode="auto">
          <a:xfrm>
            <a:off x="304800" y="6019800"/>
            <a:ext cx="25717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3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475656" y="0"/>
            <a:ext cx="60453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Найди флаг России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Picture 7" descr="G:\конституция\194659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21075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771800" y="0"/>
            <a:ext cx="39153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Флаг России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7" grpId="0"/>
      <p:bldP spid="27658" grpId="0"/>
      <p:bldP spid="2765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1912938" y="990600"/>
            <a:ext cx="53197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</a:t>
            </a:r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1579563" y="1676400"/>
            <a:ext cx="59864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</a:t>
            </a:r>
            <a:endParaRPr lang="ru-RU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990600" y="3124200"/>
            <a:ext cx="24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i="1">
                <a:solidFill>
                  <a:srgbClr val="9900CC"/>
                </a:solidFill>
              </a:rPr>
              <a:t> </a:t>
            </a:r>
          </a:p>
        </p:txBody>
      </p:sp>
      <p:pic>
        <p:nvPicPr>
          <p:cNvPr id="25609" name="Picture 6" descr="http://img0.liveinternet.ru/images/attach/c/0/35/755/35755320_t2441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052736"/>
            <a:ext cx="5429250" cy="5291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786182" y="3143248"/>
            <a:ext cx="1792288" cy="10943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5214942" y="3357562"/>
            <a:ext cx="1714500" cy="16954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3643306" y="1500174"/>
            <a:ext cx="2016224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95536" y="-171400"/>
            <a:ext cx="822167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Определи , что спрятано…</a:t>
            </a:r>
          </a:p>
        </p:txBody>
      </p:sp>
      <p:sp>
        <p:nvSpPr>
          <p:cNvPr id="9" name="Овал 8"/>
          <p:cNvSpPr/>
          <p:nvPr/>
        </p:nvSpPr>
        <p:spPr>
          <a:xfrm>
            <a:off x="2357422" y="3286124"/>
            <a:ext cx="1785938" cy="17668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3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034" y="-171400"/>
            <a:ext cx="80010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Блиц-опрос 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92696"/>
            <a:ext cx="74523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1. Какое дерево является символом России? </a:t>
            </a:r>
          </a:p>
          <a:p>
            <a:pPr marL="342900" indent="-342900"/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а) клён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б) дуб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в) берёза 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г) ива</a:t>
            </a:r>
            <a:endParaRPr lang="ru-RU" sz="24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2564904"/>
            <a:ext cx="59401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2. Денежная единица России </a:t>
            </a: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а) франк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б) рубль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в) доллар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г) евро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4653136"/>
            <a:ext cx="69837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3. Какое животное не встречается в России? </a:t>
            </a: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а) рысь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б) кабан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в) жираф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г) волк</a:t>
            </a:r>
            <a:endParaRPr lang="ru-RU" sz="24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 descr="002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7429519" y="3571876"/>
            <a:ext cx="1348132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36712"/>
            <a:ext cx="78843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4. Какой  цветок является символом России? </a:t>
            </a: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а) роза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б) ромашка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в) гвоздика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г) ландыш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2780928"/>
            <a:ext cx="60841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5. Самая главная река в России? </a:t>
            </a: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а) Волга 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б) Кама  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в) Обь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г) Лена</a:t>
            </a:r>
            <a:endParaRPr lang="ru-RU" sz="24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4797152"/>
            <a:ext cx="53640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6. Какого моря нет в России? </a:t>
            </a: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а) Средиземное  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б) Чёрное</a:t>
            </a:r>
            <a:endParaRPr lang="ru-RU" sz="24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в) Каспийское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15816" y="-171400"/>
            <a:ext cx="33843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Выбери 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трелка вправо с вырезом 6">
            <a:hlinkClick r:id="rId5" action="ppaction://hlinksldjump"/>
          </p:cNvPr>
          <p:cNvSpPr/>
          <p:nvPr/>
        </p:nvSpPr>
        <p:spPr>
          <a:xfrm>
            <a:off x="4429124" y="5786454"/>
            <a:ext cx="1285884" cy="64294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5" descr="aa0a79f17c1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15206" y="3304665"/>
            <a:ext cx="1636063" cy="305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2285992"/>
            <a:ext cx="9143999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Молодец! </a:t>
            </a:r>
          </a:p>
          <a:p>
            <a:pPr algn="ctr"/>
            <a:r>
              <a:rPr lang="ru-RU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Так держать!</a:t>
            </a:r>
            <a:endParaRPr lang="ru-RU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8" descr="G:\конституция\194660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4929198"/>
            <a:ext cx="3357586" cy="1446335"/>
          </a:xfrm>
          <a:prstGeom prst="rect">
            <a:avLst/>
          </a:prstGeom>
          <a:noFill/>
        </p:spPr>
      </p:pic>
      <p:pic>
        <p:nvPicPr>
          <p:cNvPr id="4" name="Picture 4" descr="G:\конституция\19398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785794"/>
            <a:ext cx="2071702" cy="1381135"/>
          </a:xfrm>
          <a:prstGeom prst="rect">
            <a:avLst/>
          </a:prstGeom>
          <a:noFill/>
        </p:spPr>
      </p:pic>
      <p:sp>
        <p:nvSpPr>
          <p:cNvPr id="6" name="Выгнутая вправо стрелка 5">
            <a:hlinkClick r:id="rId5" action="ppaction://hlinksldjump"/>
          </p:cNvPr>
          <p:cNvSpPr/>
          <p:nvPr/>
        </p:nvSpPr>
        <p:spPr>
          <a:xfrm>
            <a:off x="214282" y="785794"/>
            <a:ext cx="714380" cy="78581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Выгнутая вправо стрелка 6">
            <a:hlinkClick r:id="rId6" action="ppaction://hlinksldjump"/>
          </p:cNvPr>
          <p:cNvSpPr/>
          <p:nvPr/>
        </p:nvSpPr>
        <p:spPr>
          <a:xfrm>
            <a:off x="8215338" y="857232"/>
            <a:ext cx="714380" cy="78581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2500306"/>
            <a:ext cx="9001156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Будь внимательней!</a:t>
            </a:r>
          </a:p>
          <a:p>
            <a:pPr algn="ctr"/>
            <a:r>
              <a:rPr lang="ru-RU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Подумай ещё!</a:t>
            </a:r>
            <a:endParaRPr lang="ru-RU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8" descr="G:\конституция\194660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4929198"/>
            <a:ext cx="3357586" cy="1446335"/>
          </a:xfrm>
          <a:prstGeom prst="rect">
            <a:avLst/>
          </a:prstGeom>
          <a:noFill/>
        </p:spPr>
      </p:pic>
      <p:pic>
        <p:nvPicPr>
          <p:cNvPr id="4" name="Picture 4" descr="G:\конституция\19398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928670"/>
            <a:ext cx="2071702" cy="1381135"/>
          </a:xfrm>
          <a:prstGeom prst="rect">
            <a:avLst/>
          </a:prstGeom>
          <a:noFill/>
        </p:spPr>
      </p:pic>
      <p:sp>
        <p:nvSpPr>
          <p:cNvPr id="7" name="Выгнутая вправо стрелка 6">
            <a:hlinkClick r:id="rId5" action="ppaction://hlinksldjump"/>
          </p:cNvPr>
          <p:cNvSpPr/>
          <p:nvPr/>
        </p:nvSpPr>
        <p:spPr>
          <a:xfrm>
            <a:off x="8215338" y="857232"/>
            <a:ext cx="642942" cy="78581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Выгнутая вправо стрелка 7">
            <a:hlinkClick r:id="rId6" action="ppaction://hlinksldjump"/>
          </p:cNvPr>
          <p:cNvSpPr/>
          <p:nvPr/>
        </p:nvSpPr>
        <p:spPr>
          <a:xfrm>
            <a:off x="357158" y="857232"/>
            <a:ext cx="642942" cy="78581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35"/>
          <p:cNvGraphicFramePr>
            <a:graphicFrameLocks/>
          </p:cNvGraphicFramePr>
          <p:nvPr/>
        </p:nvGraphicFramePr>
        <p:xfrm>
          <a:off x="395536" y="764704"/>
          <a:ext cx="8496944" cy="5699760"/>
        </p:xfrm>
        <a:graphic>
          <a:graphicData uri="http://schemas.openxmlformats.org/drawingml/2006/table">
            <a:tbl>
              <a:tblPr/>
              <a:tblGrid>
                <a:gridCol w="531060"/>
                <a:gridCol w="531058"/>
                <a:gridCol w="531060"/>
                <a:gridCol w="531058"/>
                <a:gridCol w="531060"/>
                <a:gridCol w="531058"/>
                <a:gridCol w="531060"/>
                <a:gridCol w="478181"/>
                <a:gridCol w="583937"/>
                <a:gridCol w="531058"/>
                <a:gridCol w="531060"/>
                <a:gridCol w="531058"/>
                <a:gridCol w="531060"/>
                <a:gridCol w="513056"/>
                <a:gridCol w="549062"/>
                <a:gridCol w="531058"/>
              </a:tblGrid>
              <a:tr h="5085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5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5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5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5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5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</a:tr>
              <a:tr h="5085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5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5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691680" y="-171400"/>
            <a:ext cx="62049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Отгадай к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россворд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35896" y="692696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з</a:t>
            </a:r>
            <a:endParaRPr lang="ru-RU" sz="3600" b="1" i="1" dirty="0">
              <a:solidFill>
                <a:schemeClr val="bg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39952" y="692696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</a:rPr>
              <a:t>а</a:t>
            </a:r>
            <a:endParaRPr lang="ru-RU" sz="3600" b="1" i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4008" y="692696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692696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</a:rPr>
              <a:t>о</a:t>
            </a:r>
            <a:endParaRPr lang="ru-RU" sz="3600" b="1" i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96136" y="692696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</a:rPr>
              <a:t>н</a:t>
            </a:r>
            <a:endParaRPr lang="ru-RU" sz="3600" b="1" i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27784" y="1196752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</a:rPr>
              <a:t>с</a:t>
            </a:r>
            <a:endParaRPr lang="ru-RU" sz="3600" b="1" i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31840" y="119675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</a:rPr>
              <a:t>и</a:t>
            </a:r>
            <a:endParaRPr lang="ru-RU" sz="3600" b="1" i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63888" y="1196752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</a:rPr>
              <a:t>м</a:t>
            </a:r>
            <a:endParaRPr lang="ru-RU" sz="3600" b="1" i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39952" y="119675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</a:rPr>
              <a:t>в</a:t>
            </a:r>
            <a:endParaRPr lang="ru-RU" sz="3600" b="1" i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44008" y="119675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220072" y="1196752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</a:rPr>
              <a:t>л</a:t>
            </a:r>
            <a:endParaRPr lang="ru-RU" sz="3600" b="1" i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35896" y="1700808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</a:rPr>
              <a:t>с</a:t>
            </a:r>
            <a:endParaRPr lang="ru-RU" sz="3600" b="1" i="1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39952" y="1700808"/>
            <a:ext cx="432048" cy="648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</a:rPr>
              <a:t>и</a:t>
            </a:r>
            <a:endParaRPr lang="ru-RU" sz="3600" b="1" i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170080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44008" y="220486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2000" y="2780928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644008" y="328498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72000" y="3789040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644008" y="4293096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644008" y="479715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644008" y="530120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44008" y="5877272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  <a:endParaRPr lang="ru-RU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220072" y="170080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724128" y="170080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71600" y="2204864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547664" y="220486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2204864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555776" y="2204864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059832" y="220486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635896" y="2204864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39952" y="2204864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148064" y="220486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724128" y="220486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300192" y="2204864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635896" y="2780928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139952" y="2780928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139952" y="479715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</a:rPr>
              <a:t>а</a:t>
            </a:r>
            <a:endParaRPr lang="ru-RU" sz="3600" b="1" i="1" dirty="0">
              <a:solidFill>
                <a:schemeClr val="bg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724128" y="5301208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</a:rPr>
              <a:t>а</a:t>
            </a:r>
            <a:endParaRPr lang="ru-RU" sz="3600" b="1" i="1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300192" y="4293096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220072" y="2780928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635896" y="479715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059832" y="530120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051720" y="587727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139952" y="5877272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24128" y="278092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220072" y="4797152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300192" y="2780928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388424" y="3789040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635896" y="5301208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555776" y="5877272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732240" y="2780928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308304" y="3789040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724128" y="4293096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139952" y="3789040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067944" y="328498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220072" y="3284984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796136" y="3284984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220072" y="3789040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228184" y="3789040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724128" y="3789040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804248" y="3789040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131840" y="587727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635896" y="587727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884368" y="3789040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220072" y="4293096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6804248" y="4293096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1475656" y="4797152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979712" y="4797152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555776" y="479715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059832" y="4797152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724128" y="479715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  <a:endParaRPr lang="ru-RU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067944" y="5301208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220072" y="5301208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endParaRPr lang="ru-RU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9"/>
          <p:cNvSpPr>
            <a:spLocks noChangeArrowheads="1"/>
          </p:cNvSpPr>
          <p:nvPr/>
        </p:nvSpPr>
        <p:spPr bwMode="auto">
          <a:xfrm>
            <a:off x="3143240" y="1857364"/>
            <a:ext cx="1357322" cy="1435104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  <a:hlinkClick r:id="rId3" action="ppaction://hlinksldjump"/>
              </a:rPr>
              <a:t>3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auto">
          <a:xfrm>
            <a:off x="5929322" y="3786190"/>
            <a:ext cx="1357322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  <a:hlinkClick r:id="rId4" action="ppaction://hlinksldjump"/>
              </a:rPr>
              <a:t>11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14" name="AutoShape 9"/>
          <p:cNvSpPr>
            <a:spLocks noChangeArrowheads="1"/>
          </p:cNvSpPr>
          <p:nvPr/>
        </p:nvSpPr>
        <p:spPr bwMode="auto">
          <a:xfrm>
            <a:off x="4500562" y="1857364"/>
            <a:ext cx="1428760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  <a:hlinkClick r:id="rId5" action="ppaction://hlinksldjump"/>
              </a:rPr>
              <a:t>4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15" name="AutoShape 9"/>
          <p:cNvSpPr>
            <a:spLocks noChangeArrowheads="1"/>
          </p:cNvSpPr>
          <p:nvPr/>
        </p:nvSpPr>
        <p:spPr bwMode="auto">
          <a:xfrm>
            <a:off x="5929322" y="1857364"/>
            <a:ext cx="1357322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  <a:hlinkClick r:id="rId6" action="ppaction://hlinksldjump"/>
              </a:rPr>
              <a:t>5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16" name="AutoShape 9"/>
          <p:cNvSpPr>
            <a:spLocks noChangeArrowheads="1"/>
          </p:cNvSpPr>
          <p:nvPr/>
        </p:nvSpPr>
        <p:spPr bwMode="auto">
          <a:xfrm>
            <a:off x="4572000" y="3786190"/>
            <a:ext cx="1357322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  <a:hlinkClick r:id="rId7" action="ppaction://hlinksldjump"/>
              </a:rPr>
              <a:t>10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17" name="AutoShape 9"/>
          <p:cNvSpPr>
            <a:spLocks noChangeArrowheads="1"/>
          </p:cNvSpPr>
          <p:nvPr/>
        </p:nvSpPr>
        <p:spPr bwMode="auto">
          <a:xfrm>
            <a:off x="3143240" y="3786190"/>
            <a:ext cx="1428760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  <a:hlinkClick r:id="rId8" action="ppaction://hlinksldjump"/>
              </a:rPr>
              <a:t>9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18" name="AutoShape 9"/>
          <p:cNvSpPr>
            <a:spLocks noChangeArrowheads="1"/>
          </p:cNvSpPr>
          <p:nvPr/>
        </p:nvSpPr>
        <p:spPr bwMode="auto">
          <a:xfrm>
            <a:off x="1785918" y="3786190"/>
            <a:ext cx="1357322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  <a:hlinkClick r:id="rId9" action="ppaction://hlinksldjump"/>
              </a:rPr>
              <a:t>8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19" name="AutoShape 9"/>
          <p:cNvSpPr>
            <a:spLocks noChangeArrowheads="1"/>
          </p:cNvSpPr>
          <p:nvPr/>
        </p:nvSpPr>
        <p:spPr bwMode="auto">
          <a:xfrm>
            <a:off x="357159" y="3786190"/>
            <a:ext cx="1428760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  <a:hlinkClick r:id="rId10" action="ppaction://hlinksldjump"/>
              </a:rPr>
              <a:t>7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20" name="AutoShape 9"/>
          <p:cNvSpPr>
            <a:spLocks noChangeArrowheads="1"/>
          </p:cNvSpPr>
          <p:nvPr/>
        </p:nvSpPr>
        <p:spPr bwMode="auto">
          <a:xfrm>
            <a:off x="1785918" y="1857364"/>
            <a:ext cx="1357322" cy="1435104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  <a:hlinkClick r:id="rId11" action="ppaction://hlinksldjump"/>
              </a:rPr>
              <a:t>2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auto">
          <a:xfrm>
            <a:off x="357158" y="1857364"/>
            <a:ext cx="1428728" cy="1435104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  <a:hlinkClick r:id="rId12" action="ppaction://hlinksldjump"/>
              </a:rPr>
              <a:t>1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22" name="AutoShape 5"/>
          <p:cNvSpPr>
            <a:spLocks noChangeArrowheads="1"/>
          </p:cNvSpPr>
          <p:nvPr/>
        </p:nvSpPr>
        <p:spPr bwMode="auto">
          <a:xfrm>
            <a:off x="357158" y="714356"/>
            <a:ext cx="8286808" cy="857256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5400" b="1" dirty="0">
              <a:ln w="1905"/>
              <a:solidFill>
                <a:srgbClr val="8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auto">
          <a:xfrm>
            <a:off x="7286644" y="1857364"/>
            <a:ext cx="1428760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  <a:hlinkClick r:id="rId13" action="ppaction://hlinksldjump"/>
              </a:rPr>
              <a:t>6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25" name="AutoShape 9"/>
          <p:cNvSpPr>
            <a:spLocks noChangeArrowheads="1"/>
          </p:cNvSpPr>
          <p:nvPr/>
        </p:nvSpPr>
        <p:spPr bwMode="auto">
          <a:xfrm>
            <a:off x="7286645" y="3786190"/>
            <a:ext cx="1428760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  <a:hlinkClick r:id="rId14" action="ppaction://hlinksldjump"/>
              </a:rPr>
              <a:t>12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928794" y="714356"/>
            <a:ext cx="60332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«Что? Где? 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Когда?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»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Стрелка вправо 28">
            <a:hlinkClick r:id="rId15" action="ppaction://hlinksldjump"/>
          </p:cNvPr>
          <p:cNvSpPr/>
          <p:nvPr/>
        </p:nvSpPr>
        <p:spPr>
          <a:xfrm>
            <a:off x="7786710" y="5786454"/>
            <a:ext cx="1000132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Picture 2" descr="knigi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071934" y="5072074"/>
            <a:ext cx="1500198" cy="1345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5"/>
          <p:cNvSpPr>
            <a:spLocks noChangeArrowheads="1"/>
          </p:cNvSpPr>
          <p:nvPr/>
        </p:nvSpPr>
        <p:spPr bwMode="auto">
          <a:xfrm>
            <a:off x="2285984" y="1643050"/>
            <a:ext cx="4286280" cy="2000264"/>
          </a:xfrm>
          <a:prstGeom prst="wedgeRoundRectCallout">
            <a:avLst>
              <a:gd name="adj1" fmla="val 48468"/>
              <a:gd name="adj2" fmla="val -68106"/>
              <a:gd name="adj3" fmla="val 16667"/>
            </a:avLst>
          </a:prstGeom>
          <a:gradFill rotWithShape="1">
            <a:gsLst>
              <a:gs pos="0">
                <a:srgbClr val="005CBF"/>
              </a:gs>
              <a:gs pos="25000">
                <a:srgbClr val="0087E6"/>
              </a:gs>
              <a:gs pos="75000">
                <a:srgbClr val="21D6E0"/>
              </a:gs>
              <a:gs pos="100000">
                <a:srgbClr val="03D4A8"/>
              </a:gs>
            </a:gsLst>
            <a:path path="rect">
              <a:fillToRect l="50000" t="50000" r="50000" b="50000"/>
            </a:path>
          </a:gra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3200" dirty="0" smtClean="0"/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Наша Родина — Российская Федерация. Что означает слово «Федерация»? 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571604" y="5857892"/>
            <a:ext cx="5572164" cy="523220"/>
          </a:xfrm>
          <a:prstGeom prst="rect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Союз, объединение.</a:t>
            </a:r>
            <a:endParaRPr lang="ru-RU" sz="2800" b="1" dirty="0">
              <a:solidFill>
                <a:srgbClr val="C00000"/>
              </a:solidFill>
              <a:latin typeface="Arial" pitchFamily="34" charset="0"/>
            </a:endParaRPr>
          </a:p>
        </p:txBody>
      </p:sp>
      <p:pic>
        <p:nvPicPr>
          <p:cNvPr id="6" name="Picture 8" descr="G:\конституция\194660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3786190"/>
            <a:ext cx="4643470" cy="2000250"/>
          </a:xfrm>
          <a:prstGeom prst="rect">
            <a:avLst/>
          </a:prstGeom>
          <a:noFill/>
        </p:spPr>
      </p:pic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7358082" y="1000108"/>
            <a:ext cx="1428728" cy="1435104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</a:rPr>
              <a:t>1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8" name="Стрелка влево 7">
            <a:hlinkClick r:id="rId4" action="ppaction://hlinksldjump"/>
          </p:cNvPr>
          <p:cNvSpPr/>
          <p:nvPr/>
        </p:nvSpPr>
        <p:spPr>
          <a:xfrm>
            <a:off x="7786710" y="5786454"/>
            <a:ext cx="1000132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9"/>
          <p:cNvSpPr>
            <a:spLocks noChangeArrowheads="1"/>
          </p:cNvSpPr>
          <p:nvPr/>
        </p:nvSpPr>
        <p:spPr bwMode="auto">
          <a:xfrm>
            <a:off x="7572396" y="928670"/>
            <a:ext cx="1357322" cy="1435104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</a:rPr>
              <a:t>2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1785918" y="1500174"/>
            <a:ext cx="4857784" cy="1285884"/>
          </a:xfrm>
          <a:prstGeom prst="wedgeRoundRectCallout">
            <a:avLst>
              <a:gd name="adj1" fmla="val 48468"/>
              <a:gd name="adj2" fmla="val -68106"/>
              <a:gd name="adj3" fmla="val 16667"/>
            </a:avLst>
          </a:prstGeom>
          <a:gradFill rotWithShape="1">
            <a:gsLst>
              <a:gs pos="0">
                <a:srgbClr val="005CBF"/>
              </a:gs>
              <a:gs pos="25000">
                <a:srgbClr val="0087E6"/>
              </a:gs>
              <a:gs pos="75000">
                <a:srgbClr val="21D6E0"/>
              </a:gs>
              <a:gs pos="100000">
                <a:srgbClr val="03D4A8"/>
              </a:gs>
            </a:gsLst>
            <a:path path="rect">
              <a:fillToRect l="50000" t="50000" r="50000" b="50000"/>
            </a:path>
          </a:gra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Как называется основной закон страны? 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571604" y="5857892"/>
            <a:ext cx="5572164" cy="523220"/>
          </a:xfrm>
          <a:prstGeom prst="rect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</a:rPr>
              <a:t>Конституция</a:t>
            </a:r>
            <a:endParaRPr lang="ru-RU" sz="2800" b="1" dirty="0">
              <a:solidFill>
                <a:srgbClr val="C00000"/>
              </a:solidFill>
              <a:latin typeface="Arial" pitchFamily="34" charset="0"/>
            </a:endParaRPr>
          </a:p>
        </p:txBody>
      </p:sp>
      <p:pic>
        <p:nvPicPr>
          <p:cNvPr id="8" name="Рисунок 7" descr="12352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8992" y="3000372"/>
            <a:ext cx="1928826" cy="2663617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Стрелка влево 8">
            <a:hlinkClick r:id="rId4" action="ppaction://hlinksldjump"/>
          </p:cNvPr>
          <p:cNvSpPr/>
          <p:nvPr/>
        </p:nvSpPr>
        <p:spPr>
          <a:xfrm>
            <a:off x="7786710" y="5786454"/>
            <a:ext cx="1000132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5"/>
          <p:cNvSpPr>
            <a:spLocks noChangeArrowheads="1"/>
          </p:cNvSpPr>
          <p:nvPr/>
        </p:nvSpPr>
        <p:spPr bwMode="auto">
          <a:xfrm>
            <a:off x="2214546" y="1714488"/>
            <a:ext cx="4429156" cy="1143008"/>
          </a:xfrm>
          <a:prstGeom prst="wedgeRoundRectCallout">
            <a:avLst>
              <a:gd name="adj1" fmla="val 48468"/>
              <a:gd name="adj2" fmla="val -68106"/>
              <a:gd name="adj3" fmla="val 16667"/>
            </a:avLst>
          </a:prstGeom>
          <a:gradFill rotWithShape="1">
            <a:gsLst>
              <a:gs pos="0">
                <a:srgbClr val="005CBF"/>
              </a:gs>
              <a:gs pos="25000">
                <a:srgbClr val="0087E6"/>
              </a:gs>
              <a:gs pos="75000">
                <a:srgbClr val="21D6E0"/>
              </a:gs>
              <a:gs pos="100000">
                <a:srgbClr val="03D4A8"/>
              </a:gs>
            </a:gsLst>
            <a:path path="rect">
              <a:fillToRect l="50000" t="50000" r="50000" b="50000"/>
            </a:path>
          </a:gra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Кто является гарантом Конституции РФ? </a:t>
            </a:r>
          </a:p>
        </p:txBody>
      </p:sp>
      <p:sp>
        <p:nvSpPr>
          <p:cNvPr id="4" name="AutoShape 9"/>
          <p:cNvSpPr>
            <a:spLocks noChangeArrowheads="1"/>
          </p:cNvSpPr>
          <p:nvPr/>
        </p:nvSpPr>
        <p:spPr bwMode="auto">
          <a:xfrm>
            <a:off x="7358082" y="1000108"/>
            <a:ext cx="1357322" cy="1435104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</a:rPr>
              <a:t>3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785918" y="5857892"/>
            <a:ext cx="5572164" cy="523220"/>
          </a:xfrm>
          <a:prstGeom prst="rect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</a:rPr>
              <a:t>Президент</a:t>
            </a:r>
            <a:endParaRPr lang="ru-RU" sz="2800" b="1" dirty="0">
              <a:solidFill>
                <a:srgbClr val="C00000"/>
              </a:solidFill>
              <a:latin typeface="Arial" pitchFamily="34" charset="0"/>
            </a:endParaRPr>
          </a:p>
        </p:txBody>
      </p:sp>
      <p:pic>
        <p:nvPicPr>
          <p:cNvPr id="112642" name="Picture 2" descr="C:\Users\user\Рабочий стол\Символика рф\putin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3000372"/>
            <a:ext cx="3434712" cy="2571748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Стрелка влево 5">
            <a:hlinkClick r:id="rId4" action="ppaction://hlinksldjump"/>
          </p:cNvPr>
          <p:cNvSpPr/>
          <p:nvPr/>
        </p:nvSpPr>
        <p:spPr>
          <a:xfrm>
            <a:off x="7786710" y="5786454"/>
            <a:ext cx="1000132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714480" y="5929330"/>
            <a:ext cx="5572164" cy="461665"/>
          </a:xfrm>
          <a:prstGeom prst="rect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</a:rPr>
              <a:t>12 декабря 1993года</a:t>
            </a:r>
            <a:endParaRPr lang="ru-RU" sz="2400" b="1" dirty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auto">
          <a:xfrm>
            <a:off x="1285852" y="1857364"/>
            <a:ext cx="5715040" cy="1643074"/>
          </a:xfrm>
          <a:prstGeom prst="wedgeRoundRectCallout">
            <a:avLst>
              <a:gd name="adj1" fmla="val 48468"/>
              <a:gd name="adj2" fmla="val -68106"/>
              <a:gd name="adj3" fmla="val 16667"/>
            </a:avLst>
          </a:prstGeom>
          <a:gradFill rotWithShape="1">
            <a:gsLst>
              <a:gs pos="0">
                <a:srgbClr val="005CBF"/>
              </a:gs>
              <a:gs pos="25000">
                <a:srgbClr val="0087E6"/>
              </a:gs>
              <a:gs pos="75000">
                <a:srgbClr val="21D6E0"/>
              </a:gs>
              <a:gs pos="100000">
                <a:srgbClr val="03D4A8"/>
              </a:gs>
            </a:gsLst>
            <a:path path="rect">
              <a:fillToRect l="50000" t="50000" r="50000" b="50000"/>
            </a:path>
          </a:gra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Когда была принята  Конституция Российской Федерации? </a:t>
            </a:r>
            <a:endParaRPr lang="ru-RU" sz="2800" b="1" dirty="0" smtClean="0">
              <a:solidFill>
                <a:srgbClr val="C00000"/>
              </a:solidFill>
            </a:endParaRPr>
          </a:p>
        </p:txBody>
      </p:sp>
      <p:sp>
        <p:nvSpPr>
          <p:cNvPr id="6" name="AutoShape 9"/>
          <p:cNvSpPr>
            <a:spLocks noChangeArrowheads="1"/>
          </p:cNvSpPr>
          <p:nvPr/>
        </p:nvSpPr>
        <p:spPr bwMode="auto">
          <a:xfrm>
            <a:off x="7500958" y="928670"/>
            <a:ext cx="1428760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</a:rPr>
              <a:t>4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pic>
        <p:nvPicPr>
          <p:cNvPr id="8" name="Picture 2" descr="G:\конституция\d_konst.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714751"/>
            <a:ext cx="4000528" cy="2012767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</p:pic>
      <p:sp>
        <p:nvSpPr>
          <p:cNvPr id="9" name="Стрелка влево 8">
            <a:hlinkClick r:id="rId4" action="ppaction://hlinksldjump"/>
          </p:cNvPr>
          <p:cNvSpPr/>
          <p:nvPr/>
        </p:nvSpPr>
        <p:spPr>
          <a:xfrm>
            <a:off x="7786710" y="5786454"/>
            <a:ext cx="1000132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9"/>
          <p:cNvSpPr>
            <a:spLocks noChangeArrowheads="1"/>
          </p:cNvSpPr>
          <p:nvPr/>
        </p:nvSpPr>
        <p:spPr bwMode="auto">
          <a:xfrm>
            <a:off x="7572396" y="928670"/>
            <a:ext cx="1357322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</a:rPr>
              <a:t>5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3" name="AutoShape 5"/>
          <p:cNvSpPr>
            <a:spLocks noChangeArrowheads="1"/>
          </p:cNvSpPr>
          <p:nvPr/>
        </p:nvSpPr>
        <p:spPr bwMode="auto">
          <a:xfrm>
            <a:off x="2214546" y="1857364"/>
            <a:ext cx="5000660" cy="1071570"/>
          </a:xfrm>
          <a:prstGeom prst="wedgeRoundRectCallout">
            <a:avLst>
              <a:gd name="adj1" fmla="val 48468"/>
              <a:gd name="adj2" fmla="val -68106"/>
              <a:gd name="adj3" fmla="val 16667"/>
            </a:avLst>
          </a:prstGeom>
          <a:gradFill rotWithShape="1">
            <a:gsLst>
              <a:gs pos="0">
                <a:srgbClr val="005CBF"/>
              </a:gs>
              <a:gs pos="25000">
                <a:srgbClr val="0087E6"/>
              </a:gs>
              <a:gs pos="75000">
                <a:srgbClr val="21D6E0"/>
              </a:gs>
              <a:gs pos="100000">
                <a:srgbClr val="03D4A8"/>
              </a:gs>
            </a:gsLst>
            <a:path path="rect">
              <a:fillToRect l="50000" t="50000" r="50000" b="50000"/>
            </a:path>
          </a:gra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Сколько лет исполняется последней Конституции ? </a:t>
            </a:r>
            <a:endParaRPr lang="ru-RU" sz="2800" b="1" dirty="0" smtClean="0">
              <a:solidFill>
                <a:srgbClr val="C00000"/>
              </a:solidFill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714480" y="5929330"/>
            <a:ext cx="5572164" cy="523220"/>
          </a:xfrm>
          <a:prstGeom prst="rect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</a:rPr>
              <a:t>25лет</a:t>
            </a:r>
            <a:endParaRPr lang="ru-RU" sz="2800" b="1" dirty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6" name="Стрелка влево 5">
            <a:hlinkClick r:id="rId3" action="ppaction://hlinksldjump"/>
          </p:cNvPr>
          <p:cNvSpPr/>
          <p:nvPr/>
        </p:nvSpPr>
        <p:spPr>
          <a:xfrm>
            <a:off x="7786710" y="5786454"/>
            <a:ext cx="1000132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3666" name="Picture 2" descr="C:\Users\СОШ №47\Рабочий стол\конституция\ima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3284984"/>
            <a:ext cx="3240360" cy="2327583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9"/>
          <p:cNvSpPr>
            <a:spLocks noChangeArrowheads="1"/>
          </p:cNvSpPr>
          <p:nvPr/>
        </p:nvSpPr>
        <p:spPr bwMode="auto">
          <a:xfrm>
            <a:off x="7500958" y="928670"/>
            <a:ext cx="1357322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</a:rPr>
              <a:t>6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auto">
          <a:xfrm>
            <a:off x="2357422" y="2071678"/>
            <a:ext cx="4286280" cy="2000264"/>
          </a:xfrm>
          <a:prstGeom prst="wedgeRoundRectCallout">
            <a:avLst>
              <a:gd name="adj1" fmla="val 48468"/>
              <a:gd name="adj2" fmla="val -68106"/>
              <a:gd name="adj3" fmla="val 16667"/>
            </a:avLst>
          </a:prstGeom>
          <a:gradFill rotWithShape="1">
            <a:gsLst>
              <a:gs pos="0">
                <a:srgbClr val="005CBF"/>
              </a:gs>
              <a:gs pos="25000">
                <a:srgbClr val="0087E6"/>
              </a:gs>
              <a:gs pos="75000">
                <a:srgbClr val="21D6E0"/>
              </a:gs>
              <a:gs pos="100000">
                <a:srgbClr val="03D4A8"/>
              </a:gs>
            </a:gsLst>
            <a:path path="rect">
              <a:fillToRect l="50000" t="50000" r="50000" b="50000"/>
            </a:path>
          </a:gra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Житель нашего государства, который имеет права и выполняет обязанности</a:t>
            </a:r>
            <a:r>
              <a:rPr lang="ru-RU" sz="3200" dirty="0" smtClean="0"/>
              <a:t>.</a:t>
            </a:r>
            <a:endParaRPr lang="ru-RU" sz="2800" b="1" dirty="0" smtClean="0">
              <a:solidFill>
                <a:srgbClr val="C00000"/>
              </a:solidFill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571604" y="5643578"/>
            <a:ext cx="5572164" cy="523220"/>
          </a:xfrm>
          <a:prstGeom prst="rect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</a:rPr>
              <a:t>Гражданин</a:t>
            </a:r>
            <a:endParaRPr lang="ru-RU" sz="2800" b="1" dirty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6" name="Стрелка влево 5">
            <a:hlinkClick r:id="rId3" action="ppaction://hlinksldjump"/>
          </p:cNvPr>
          <p:cNvSpPr/>
          <p:nvPr/>
        </p:nvSpPr>
        <p:spPr>
          <a:xfrm>
            <a:off x="7786710" y="5786454"/>
            <a:ext cx="1000132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9"/>
          <p:cNvSpPr>
            <a:spLocks noChangeArrowheads="1"/>
          </p:cNvSpPr>
          <p:nvPr/>
        </p:nvSpPr>
        <p:spPr bwMode="auto">
          <a:xfrm>
            <a:off x="7429520" y="928670"/>
            <a:ext cx="1428760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</a:rPr>
              <a:t>7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3" name="AutoShape 5"/>
          <p:cNvSpPr>
            <a:spLocks noChangeArrowheads="1"/>
          </p:cNvSpPr>
          <p:nvPr/>
        </p:nvSpPr>
        <p:spPr bwMode="auto">
          <a:xfrm>
            <a:off x="2285984" y="1500174"/>
            <a:ext cx="4286280" cy="1643074"/>
          </a:xfrm>
          <a:prstGeom prst="wedgeRoundRectCallout">
            <a:avLst>
              <a:gd name="adj1" fmla="val 48468"/>
              <a:gd name="adj2" fmla="val -68106"/>
              <a:gd name="adj3" fmla="val 16667"/>
            </a:avLst>
          </a:prstGeom>
          <a:gradFill rotWithShape="1">
            <a:gsLst>
              <a:gs pos="0">
                <a:srgbClr val="005CBF"/>
              </a:gs>
              <a:gs pos="25000">
                <a:srgbClr val="0087E6"/>
              </a:gs>
              <a:gs pos="75000">
                <a:srgbClr val="21D6E0"/>
              </a:gs>
              <a:gs pos="100000">
                <a:srgbClr val="03D4A8"/>
              </a:gs>
            </a:gsLst>
            <a:path path="rect">
              <a:fillToRect l="50000" t="50000" r="50000" b="50000"/>
            </a:path>
          </a:gra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Какие символы государства вы знаете? </a:t>
            </a:r>
            <a:endParaRPr lang="ru-RU" sz="2800" b="1" dirty="0" smtClean="0">
              <a:solidFill>
                <a:srgbClr val="C00000"/>
              </a:solidFill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928794" y="5786454"/>
            <a:ext cx="5572164" cy="461665"/>
          </a:xfrm>
          <a:prstGeom prst="rect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</a:rPr>
              <a:t>Флаг, герб, гимн</a:t>
            </a:r>
            <a:endParaRPr lang="ru-RU" sz="2400" b="1" dirty="0">
              <a:solidFill>
                <a:srgbClr val="C00000"/>
              </a:solidFill>
              <a:latin typeface="Arial" pitchFamily="34" charset="0"/>
            </a:endParaRPr>
          </a:p>
        </p:txBody>
      </p:sp>
      <p:pic>
        <p:nvPicPr>
          <p:cNvPr id="5" name="Picture 3" descr="G:\конституция\103626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3714752"/>
            <a:ext cx="1357322" cy="18097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7" descr="гимн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3714752"/>
            <a:ext cx="1322347" cy="17754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Picture 4" descr="G:\конституция\19398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4000504"/>
            <a:ext cx="2071702" cy="1381135"/>
          </a:xfrm>
          <a:prstGeom prst="rect">
            <a:avLst/>
          </a:prstGeom>
          <a:noFill/>
        </p:spPr>
      </p:pic>
      <p:sp>
        <p:nvSpPr>
          <p:cNvPr id="8" name="Стрелка влево 7">
            <a:hlinkClick r:id="rId6" action="ppaction://hlinksldjump"/>
          </p:cNvPr>
          <p:cNvSpPr/>
          <p:nvPr/>
        </p:nvSpPr>
        <p:spPr>
          <a:xfrm>
            <a:off x="7786710" y="5786454"/>
            <a:ext cx="1000132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9"/>
          <p:cNvSpPr>
            <a:spLocks noChangeArrowheads="1"/>
          </p:cNvSpPr>
          <p:nvPr/>
        </p:nvSpPr>
        <p:spPr bwMode="auto">
          <a:xfrm>
            <a:off x="7500958" y="1000108"/>
            <a:ext cx="1428760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</a:rPr>
              <a:t>8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3" name="AutoShape 5"/>
          <p:cNvSpPr>
            <a:spLocks noChangeArrowheads="1"/>
          </p:cNvSpPr>
          <p:nvPr/>
        </p:nvSpPr>
        <p:spPr bwMode="auto">
          <a:xfrm>
            <a:off x="2571736" y="1785926"/>
            <a:ext cx="4000528" cy="1214446"/>
          </a:xfrm>
          <a:prstGeom prst="wedgeRoundRectCallout">
            <a:avLst>
              <a:gd name="adj1" fmla="val 48468"/>
              <a:gd name="adj2" fmla="val -68106"/>
              <a:gd name="adj3" fmla="val 16667"/>
            </a:avLst>
          </a:prstGeom>
          <a:gradFill rotWithShape="1">
            <a:gsLst>
              <a:gs pos="0">
                <a:srgbClr val="005CBF"/>
              </a:gs>
              <a:gs pos="25000">
                <a:srgbClr val="0087E6"/>
              </a:gs>
              <a:gs pos="75000">
                <a:srgbClr val="21D6E0"/>
              </a:gs>
              <a:gs pos="100000">
                <a:srgbClr val="03D4A8"/>
              </a:gs>
            </a:gsLst>
            <a:path path="rect">
              <a:fillToRect l="50000" t="50000" r="50000" b="50000"/>
            </a:path>
          </a:gra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Где можно увидеть герб?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14282" y="5929330"/>
            <a:ext cx="8929718" cy="400110"/>
          </a:xfrm>
          <a:prstGeom prst="rect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Его можно увидеть на флагах, монетах, печатях и официальных документах </a:t>
            </a:r>
            <a:endParaRPr lang="ru-RU" sz="2000" b="1" dirty="0">
              <a:solidFill>
                <a:srgbClr val="C00000"/>
              </a:solidFill>
              <a:latin typeface="Arial" pitchFamily="34" charset="0"/>
            </a:endParaRPr>
          </a:p>
        </p:txBody>
      </p:sp>
      <p:pic>
        <p:nvPicPr>
          <p:cNvPr id="5" name="Picture 6" descr="G:\конституция\194658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432170">
            <a:off x="3404730" y="3488639"/>
            <a:ext cx="2492893" cy="1994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трелка влево 5">
            <a:hlinkClick r:id="rId4" action="ppaction://hlinksldjump"/>
          </p:cNvPr>
          <p:cNvSpPr/>
          <p:nvPr/>
        </p:nvSpPr>
        <p:spPr>
          <a:xfrm>
            <a:off x="7786710" y="5357826"/>
            <a:ext cx="1000132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9"/>
          <p:cNvSpPr>
            <a:spLocks noChangeArrowheads="1"/>
          </p:cNvSpPr>
          <p:nvPr/>
        </p:nvSpPr>
        <p:spPr bwMode="auto">
          <a:xfrm>
            <a:off x="7500958" y="928670"/>
            <a:ext cx="1428760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</a:rPr>
              <a:t>9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3" name="AutoShape 5"/>
          <p:cNvSpPr>
            <a:spLocks noChangeArrowheads="1"/>
          </p:cNvSpPr>
          <p:nvPr/>
        </p:nvSpPr>
        <p:spPr bwMode="auto">
          <a:xfrm>
            <a:off x="2285984" y="1714488"/>
            <a:ext cx="4286280" cy="1214446"/>
          </a:xfrm>
          <a:prstGeom prst="wedgeRoundRectCallout">
            <a:avLst>
              <a:gd name="adj1" fmla="val 48468"/>
              <a:gd name="adj2" fmla="val -68106"/>
              <a:gd name="adj3" fmla="val 16667"/>
            </a:avLst>
          </a:prstGeom>
          <a:gradFill rotWithShape="1">
            <a:gsLst>
              <a:gs pos="0">
                <a:srgbClr val="005CBF"/>
              </a:gs>
              <a:gs pos="25000">
                <a:srgbClr val="0087E6"/>
              </a:gs>
              <a:gs pos="75000">
                <a:srgbClr val="21D6E0"/>
              </a:gs>
              <a:gs pos="100000">
                <a:srgbClr val="03D4A8"/>
              </a:gs>
            </a:gsLst>
            <a:path path="rect">
              <a:fillToRect l="50000" t="50000" r="50000" b="50000"/>
            </a:path>
          </a:gra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Автор слов гимна России? 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785918" y="5786454"/>
            <a:ext cx="5572164" cy="523220"/>
          </a:xfrm>
          <a:prstGeom prst="rect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</a:rPr>
              <a:t>Михалков С.В</a:t>
            </a:r>
            <a:endParaRPr lang="ru-RU" sz="2800" b="1" dirty="0">
              <a:solidFill>
                <a:srgbClr val="C00000"/>
              </a:solidFill>
              <a:latin typeface="Arial" pitchFamily="34" charset="0"/>
            </a:endParaRPr>
          </a:p>
        </p:txBody>
      </p:sp>
      <p:pic>
        <p:nvPicPr>
          <p:cNvPr id="5" name="Picture 7" descr="Картинка 116 из 13359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3214686"/>
            <a:ext cx="2000264" cy="23929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трелка влево 5">
            <a:hlinkClick r:id="rId5" action="ppaction://hlinksldjump"/>
          </p:cNvPr>
          <p:cNvSpPr/>
          <p:nvPr/>
        </p:nvSpPr>
        <p:spPr>
          <a:xfrm>
            <a:off x="7786710" y="5786454"/>
            <a:ext cx="1000132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9"/>
          <p:cNvSpPr>
            <a:spLocks noChangeArrowheads="1"/>
          </p:cNvSpPr>
          <p:nvPr/>
        </p:nvSpPr>
        <p:spPr bwMode="auto">
          <a:xfrm>
            <a:off x="7500958" y="928670"/>
            <a:ext cx="1428760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</a:rPr>
              <a:t>10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3" name="AutoShape 5"/>
          <p:cNvSpPr>
            <a:spLocks noChangeArrowheads="1"/>
          </p:cNvSpPr>
          <p:nvPr/>
        </p:nvSpPr>
        <p:spPr bwMode="auto">
          <a:xfrm>
            <a:off x="2285984" y="1500174"/>
            <a:ext cx="4286280" cy="1643074"/>
          </a:xfrm>
          <a:prstGeom prst="wedgeRoundRectCallout">
            <a:avLst>
              <a:gd name="adj1" fmla="val 48468"/>
              <a:gd name="adj2" fmla="val -68106"/>
              <a:gd name="adj3" fmla="val 16667"/>
            </a:avLst>
          </a:prstGeom>
          <a:gradFill rotWithShape="1">
            <a:gsLst>
              <a:gs pos="0">
                <a:srgbClr val="005CBF"/>
              </a:gs>
              <a:gs pos="25000">
                <a:srgbClr val="0087E6"/>
              </a:gs>
              <a:gs pos="75000">
                <a:srgbClr val="21D6E0"/>
              </a:gs>
              <a:gs pos="100000">
                <a:srgbClr val="03D4A8"/>
              </a:gs>
            </a:gsLst>
            <a:path path="rect">
              <a:fillToRect l="50000" t="50000" r="50000" b="50000"/>
            </a:path>
          </a:gra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Что обозначают три цвета российского флага? </a:t>
            </a:r>
            <a:endParaRPr lang="ru-RU" sz="2800" b="1" dirty="0" smtClean="0">
              <a:solidFill>
                <a:srgbClr val="C00000"/>
              </a:solidFill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0" y="5572140"/>
            <a:ext cx="9144000" cy="830997"/>
          </a:xfrm>
          <a:prstGeom prst="rect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Белый цвет обозначает мир и чистоту совести, синий — небо, верность и правду, красный — огонь и отвагу.</a:t>
            </a:r>
            <a:endParaRPr lang="ru-RU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3429000"/>
            <a:ext cx="2500298" cy="1875224"/>
          </a:xfrm>
          <a:prstGeom prst="rect">
            <a:avLst/>
          </a:prstGeom>
          <a:noFill/>
        </p:spPr>
      </p:pic>
      <p:sp>
        <p:nvSpPr>
          <p:cNvPr id="9" name="Стрелка влево 8">
            <a:hlinkClick r:id="rId4" action="ppaction://hlinksldjump"/>
          </p:cNvPr>
          <p:cNvSpPr/>
          <p:nvPr/>
        </p:nvSpPr>
        <p:spPr>
          <a:xfrm>
            <a:off x="7929586" y="5000636"/>
            <a:ext cx="1000132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9"/>
          <p:cNvSpPr>
            <a:spLocks noChangeArrowheads="1"/>
          </p:cNvSpPr>
          <p:nvPr/>
        </p:nvSpPr>
        <p:spPr bwMode="auto">
          <a:xfrm>
            <a:off x="7500958" y="857232"/>
            <a:ext cx="1428760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</a:rPr>
              <a:t>11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3" name="AutoShape 5"/>
          <p:cNvSpPr>
            <a:spLocks noChangeArrowheads="1"/>
          </p:cNvSpPr>
          <p:nvPr/>
        </p:nvSpPr>
        <p:spPr bwMode="auto">
          <a:xfrm>
            <a:off x="1428728" y="1857364"/>
            <a:ext cx="5929354" cy="2214578"/>
          </a:xfrm>
          <a:prstGeom prst="wedgeRoundRectCallout">
            <a:avLst>
              <a:gd name="adj1" fmla="val 48468"/>
              <a:gd name="adj2" fmla="val -68106"/>
              <a:gd name="adj3" fmla="val 16667"/>
            </a:avLst>
          </a:prstGeom>
          <a:gradFill rotWithShape="1">
            <a:gsLst>
              <a:gs pos="0">
                <a:srgbClr val="005CBF"/>
              </a:gs>
              <a:gs pos="25000">
                <a:srgbClr val="0087E6"/>
              </a:gs>
              <a:gs pos="75000">
                <a:srgbClr val="21D6E0"/>
              </a:gs>
              <a:gs pos="100000">
                <a:srgbClr val="03D4A8"/>
              </a:gs>
            </a:gsLst>
            <a:path path="rect">
              <a:fillToRect l="50000" t="50000" r="50000" b="50000"/>
            </a:path>
          </a:gra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Как называется изображение–символ, которое показывает историю, исторические традиции государства, города</a:t>
            </a:r>
            <a:r>
              <a:rPr lang="ru-RU" sz="3200" dirty="0" smtClean="0"/>
              <a:t>.</a:t>
            </a:r>
            <a:endParaRPr lang="ru-RU" sz="2800" b="1" dirty="0" smtClean="0">
              <a:solidFill>
                <a:srgbClr val="C00000"/>
              </a:solidFill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643042" y="5857892"/>
            <a:ext cx="5572164" cy="523220"/>
          </a:xfrm>
          <a:prstGeom prst="rect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</a:rPr>
              <a:t>Герб</a:t>
            </a:r>
            <a:endParaRPr lang="ru-RU" sz="2800" b="1" dirty="0">
              <a:solidFill>
                <a:srgbClr val="C00000"/>
              </a:solidFill>
              <a:latin typeface="Arial" pitchFamily="34" charset="0"/>
            </a:endParaRPr>
          </a:p>
        </p:txBody>
      </p:sp>
      <p:pic>
        <p:nvPicPr>
          <p:cNvPr id="5" name="Picture 3" descr="G:\конституция\103626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4214818"/>
            <a:ext cx="1357322" cy="15161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Стрелка влево 5">
            <a:hlinkClick r:id="rId4" action="ppaction://hlinksldjump"/>
          </p:cNvPr>
          <p:cNvSpPr/>
          <p:nvPr/>
        </p:nvSpPr>
        <p:spPr>
          <a:xfrm>
            <a:off x="7858148" y="5786454"/>
            <a:ext cx="1000132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9"/>
          <p:cNvSpPr>
            <a:spLocks noChangeArrowheads="1"/>
          </p:cNvSpPr>
          <p:nvPr/>
        </p:nvSpPr>
        <p:spPr bwMode="auto">
          <a:xfrm>
            <a:off x="7429520" y="1000108"/>
            <a:ext cx="1428760" cy="14287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rect">
              <a:fillToRect l="50000" t="50000" r="50000" b="50000"/>
            </a:path>
          </a:gradFill>
          <a:ln w="254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Bookman Old Style" pitchFamily="18" charset="0"/>
              </a:rPr>
              <a:t>12</a:t>
            </a:r>
            <a:endParaRPr lang="ru-RU" sz="3200" b="1" dirty="0">
              <a:solidFill>
                <a:srgbClr val="800000"/>
              </a:solidFill>
              <a:latin typeface="Bookman Old Style" pitchFamily="18" charset="0"/>
            </a:endParaRPr>
          </a:p>
        </p:txBody>
      </p:sp>
      <p:sp>
        <p:nvSpPr>
          <p:cNvPr id="3" name="AutoShape 5"/>
          <p:cNvSpPr>
            <a:spLocks noChangeArrowheads="1"/>
          </p:cNvSpPr>
          <p:nvPr/>
        </p:nvSpPr>
        <p:spPr bwMode="auto">
          <a:xfrm>
            <a:off x="1928794" y="1857364"/>
            <a:ext cx="4572032" cy="1214446"/>
          </a:xfrm>
          <a:prstGeom prst="wedgeRoundRectCallout">
            <a:avLst>
              <a:gd name="adj1" fmla="val 48468"/>
              <a:gd name="adj2" fmla="val -68106"/>
              <a:gd name="adj3" fmla="val 16667"/>
            </a:avLst>
          </a:prstGeom>
          <a:gradFill rotWithShape="1">
            <a:gsLst>
              <a:gs pos="0">
                <a:srgbClr val="005CBF"/>
              </a:gs>
              <a:gs pos="25000">
                <a:srgbClr val="0087E6"/>
              </a:gs>
              <a:gs pos="75000">
                <a:srgbClr val="21D6E0"/>
              </a:gs>
              <a:gs pos="100000">
                <a:srgbClr val="03D4A8"/>
              </a:gs>
            </a:gsLst>
            <a:path path="rect">
              <a:fillToRect l="50000" t="50000" r="50000" b="50000"/>
            </a:path>
          </a:gra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Человек, любящий свою Родину?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785918" y="5786454"/>
            <a:ext cx="5572164" cy="523220"/>
          </a:xfrm>
          <a:prstGeom prst="rect">
            <a:avLst/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</a:rPr>
              <a:t>Патриот</a:t>
            </a:r>
            <a:endParaRPr lang="ru-RU" sz="2800" b="1" dirty="0">
              <a:solidFill>
                <a:srgbClr val="C00000"/>
              </a:solidFill>
              <a:latin typeface="Arial" pitchFamily="34" charset="0"/>
            </a:endParaRPr>
          </a:p>
        </p:txBody>
      </p:sp>
      <p:pic>
        <p:nvPicPr>
          <p:cNvPr id="5" name="Picture 7" descr="ирир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3429000"/>
            <a:ext cx="2668801" cy="2000264"/>
          </a:xfrm>
          <a:prstGeom prst="roundRect">
            <a:avLst>
              <a:gd name="adj" fmla="val 16667"/>
            </a:avLst>
          </a:prstGeom>
          <a:ln w="381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Стрелка влево 5">
            <a:hlinkClick r:id="rId4" action="ppaction://hlinksldjump"/>
          </p:cNvPr>
          <p:cNvSpPr/>
          <p:nvPr/>
        </p:nvSpPr>
        <p:spPr>
          <a:xfrm>
            <a:off x="7786710" y="5786454"/>
            <a:ext cx="1000132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857232"/>
            <a:ext cx="90011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+mj-lt"/>
              </a:rPr>
              <a:t>Какие ждут вас в будущем дела?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+mj-lt"/>
              </a:rPr>
              <a:t>Об этом думать вы должны всё чаще.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+mj-lt"/>
              </a:rPr>
              <a:t>И если гражданин вы настоящий,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+mj-lt"/>
              </a:rPr>
              <a:t>Большой отдачи ждет от вас страна.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+mj-lt"/>
              </a:rPr>
              <a:t>И подымай безумья вопреки,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+mj-lt"/>
              </a:rPr>
              <a:t>Свою решимость до конца бороться.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+mj-lt"/>
              </a:rPr>
              <a:t>И может, от одной твоей руки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+mj-lt"/>
              </a:rPr>
              <a:t>Зависит всё, что будущим зовётся.</a:t>
            </a:r>
            <a:endParaRPr lang="ru-RU" sz="3600" b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6" name="Picture 7" descr="002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714884"/>
            <a:ext cx="898751" cy="185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aa0a79f17c1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50879" y="4725144"/>
            <a:ext cx="993121" cy="185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Музыка - Без Слов (Рояль) [с сайта www.ololo.fm]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643438" y="607220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тв ф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857232"/>
            <a:ext cx="582607" cy="582607"/>
          </a:xfrm>
          <a:prstGeom prst="rect">
            <a:avLst/>
          </a:prstGeom>
          <a:noFill/>
        </p:spPr>
      </p:pic>
      <p:pic>
        <p:nvPicPr>
          <p:cNvPr id="5" name="Picture 15" descr="тв ф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1000108"/>
            <a:ext cx="582607" cy="582607"/>
          </a:xfrm>
          <a:prstGeom prst="rect">
            <a:avLst/>
          </a:prstGeom>
          <a:noFill/>
        </p:spPr>
      </p:pic>
      <p:pic>
        <p:nvPicPr>
          <p:cNvPr id="6" name="Picture 15" descr="тв ф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2396" y="2285992"/>
            <a:ext cx="582607" cy="582607"/>
          </a:xfrm>
          <a:prstGeom prst="rect">
            <a:avLst/>
          </a:prstGeom>
          <a:noFill/>
        </p:spPr>
      </p:pic>
      <p:pic>
        <p:nvPicPr>
          <p:cNvPr id="7" name="Picture 15" descr="тв ф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3357562"/>
            <a:ext cx="582607" cy="582607"/>
          </a:xfrm>
          <a:prstGeom prst="rect">
            <a:avLst/>
          </a:prstGeom>
          <a:noFill/>
        </p:spPr>
      </p:pic>
      <p:pic>
        <p:nvPicPr>
          <p:cNvPr id="8" name="Picture 15" descr="тв ф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3000372"/>
            <a:ext cx="582607" cy="582607"/>
          </a:xfrm>
          <a:prstGeom prst="rect">
            <a:avLst/>
          </a:prstGeom>
          <a:noFill/>
        </p:spPr>
      </p:pic>
      <p:pic>
        <p:nvPicPr>
          <p:cNvPr id="9" name="Picture 15" descr="тв ф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785794"/>
            <a:ext cx="582607" cy="571504"/>
          </a:xfrm>
          <a:prstGeom prst="rect">
            <a:avLst/>
          </a:prstGeom>
          <a:noFill/>
        </p:spPr>
      </p:pic>
      <p:sp>
        <p:nvSpPr>
          <p:cNvPr id="112641" name="Rectangle 1"/>
          <p:cNvSpPr>
            <a:spLocks noChangeArrowheads="1"/>
          </p:cNvSpPr>
          <p:nvPr/>
        </p:nvSpPr>
        <p:spPr bwMode="auto">
          <a:xfrm>
            <a:off x="323528" y="1196752"/>
            <a:ext cx="8643998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buBlip>
                <a:blip r:embed="rId4"/>
              </a:buBlip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Конституция</a:t>
            </a:r>
            <a:r>
              <a:rPr kumimoji="0" lang="ru-RU" sz="2200" b="1" i="0" u="none" strike="noStrike" cap="none" spc="50" normalizeH="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Российской Федерации. – </a:t>
            </a:r>
            <a:r>
              <a:rPr lang="ru-RU" sz="2200" b="1" dirty="0" err="1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СПб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:ООО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«Полиграфуслуги»,2007.</a:t>
            </a:r>
            <a:endParaRPr lang="ru-RU" sz="2200" b="1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hangingPunct="0">
              <a:buBlip>
                <a:blip r:embed="rId4"/>
              </a:buBlip>
            </a:pPr>
            <a:r>
              <a:rPr kumimoji="0" lang="ru-RU" sz="2200" b="1" i="0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Пчелов Е.В. Государственные символы России – герб, флаг, гимн: Учебное пособие. – М.: «ТИД» Русское слово – РС», 2002.</a:t>
            </a:r>
            <a:endParaRPr lang="ru-RU" sz="2200" b="1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hangingPunct="0">
              <a:buBlip>
                <a:blip r:embed="rId4"/>
              </a:buBlip>
            </a:pPr>
            <a:r>
              <a:rPr kumimoji="0" lang="ru-RU" sz="2200" b="1" i="0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Синова И.В. Герб, гимн, флаг России. – Издательский дом «Литера», 2006.</a:t>
            </a:r>
            <a:endParaRPr lang="ru-RU" sz="2200" b="1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hangingPunct="0">
              <a:buBlip>
                <a:blip r:embed="rId4"/>
              </a:buBlip>
            </a:pPr>
            <a:r>
              <a:rPr kumimoji="0" lang="ru-RU" sz="2200" b="1" i="0" u="none" strike="noStrike" cap="none" normalizeH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Павлова О.В. Тематические классные часы в начальной школе. – Волгоград: Учитель, 2007.</a:t>
            </a:r>
            <a:endParaRPr lang="ru-RU" sz="2200" b="1" dirty="0" smtClean="0">
              <a:solidFill>
                <a:srgbClr val="000099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eaLnBrk="0" hangingPunct="0">
              <a:buBlip>
                <a:blip r:embed="rId4"/>
              </a:buBlip>
            </a:pPr>
            <a:r>
              <a:rPr lang="ru-RU" sz="2200" b="1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Романовский В.К. Символы российской государственности. Герб. Флаг. Гимн. Пособие для учителя.- М.: Русское издательство, 2002.</a:t>
            </a:r>
          </a:p>
          <a:p>
            <a:pPr eaLnBrk="0" hangingPunct="0">
              <a:buBlip>
                <a:blip r:embed="rId4"/>
              </a:buBlip>
            </a:pPr>
            <a:r>
              <a:rPr lang="ru-RU" sz="2200" b="1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Алексеев Ю.А., Зуев М.Н., Ковалев В.Е. Государственные символы России. – М.: «Триада-фарм»,2002.</a:t>
            </a:r>
          </a:p>
          <a:p>
            <a:pPr eaLnBrk="0" hangingPunct="0">
              <a:buBlip>
                <a:blip r:embed="rId4"/>
              </a:buBlip>
            </a:pPr>
            <a:r>
              <a:rPr lang="ru-RU" sz="2200" b="1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Интернет-ресурсы</a:t>
            </a:r>
          </a:p>
          <a:p>
            <a:pPr eaLnBrk="0" hangingPunct="0">
              <a:buBlip>
                <a:blip r:embed="rId4"/>
              </a:buBlip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28662" y="214290"/>
            <a:ext cx="71216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Использованная литература: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осси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россия</Template>
  <TotalTime>1213</TotalTime>
  <Words>1054</Words>
  <Application>Microsoft Office PowerPoint</Application>
  <PresentationFormat>Экран (4:3)</PresentationFormat>
  <Paragraphs>291</Paragraphs>
  <Slides>53</Slides>
  <Notes>2</Notes>
  <HiddenSlides>0</HiddenSlides>
  <MMClips>5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55" baseType="lpstr">
      <vt:lpstr>россия</vt:lpstr>
      <vt:lpstr>Photo Editor Photo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СОШ №47</dc:creator>
  <cp:lastModifiedBy>user</cp:lastModifiedBy>
  <cp:revision>127</cp:revision>
  <dcterms:created xsi:type="dcterms:W3CDTF">2013-10-18T09:54:50Z</dcterms:created>
  <dcterms:modified xsi:type="dcterms:W3CDTF">2026-02-18T11:01:38Z</dcterms:modified>
</cp:coreProperties>
</file>