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72" r:id="rId4"/>
    <p:sldId id="271" r:id="rId5"/>
    <p:sldId id="258" r:id="rId6"/>
    <p:sldId id="273" r:id="rId7"/>
    <p:sldId id="259" r:id="rId8"/>
    <p:sldId id="274" r:id="rId9"/>
    <p:sldId id="287" r:id="rId10"/>
    <p:sldId id="291" r:id="rId11"/>
    <p:sldId id="260" r:id="rId12"/>
    <p:sldId id="275" r:id="rId13"/>
    <p:sldId id="276" r:id="rId14"/>
    <p:sldId id="277" r:id="rId15"/>
    <p:sldId id="278" r:id="rId16"/>
    <p:sldId id="263" r:id="rId17"/>
    <p:sldId id="294" r:id="rId18"/>
    <p:sldId id="279" r:id="rId19"/>
    <p:sldId id="267" r:id="rId20"/>
    <p:sldId id="282" r:id="rId21"/>
    <p:sldId id="269" r:id="rId22"/>
    <p:sldId id="283" r:id="rId23"/>
    <p:sldId id="292" r:id="rId24"/>
    <p:sldId id="29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1" d="100"/>
          <a:sy n="61" d="100"/>
        </p:scale>
        <p:origin x="-154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D1B57-7E8C-4836-9BC3-07179D2EEB86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2EFAB-718D-41BF-9EA4-8E02000AE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Перечислить части тела цыпленка</a:t>
            </a:r>
            <a:r>
              <a:rPr lang="ru-RU" baseline="0" dirty="0" smtClean="0"/>
              <a:t>. Игра на словообразование (клюв – клювик и т.д.)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Сравнение: у цыпленка клюв острый, а у утенка нос тупой. У цыпленка лапки тонкие, а у</a:t>
            </a:r>
            <a:r>
              <a:rPr lang="ru-RU" baseline="0" dirty="0" smtClean="0"/>
              <a:t> утенка лапки с перегородками и т.д. Словесная игра: носик утенка – утиный нос, лапки гусенка – гусиные лапки и т.д.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 пути попадание на эту клетку.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Подвижная игра «Найди маму»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Сравнить</a:t>
            </a:r>
            <a:r>
              <a:rPr lang="ru-RU" baseline="0" dirty="0" smtClean="0"/>
              <a:t> яйца по размеру. Можно по командам собрать разрезные картинки.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2EFAB-718D-41BF-9EA4-8E02000AE16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9E3333C-E070-4AD3-B560-2A3FB985EBBC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9DC1E2-B271-4524-8506-868015173A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3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5" Type="http://schemas.openxmlformats.org/officeDocument/2006/relationships/image" Target="../media/image16.jpeg"/><Relationship Id="rId10" Type="http://schemas.openxmlformats.org/officeDocument/2006/relationships/image" Target="../media/image25.jpeg"/><Relationship Id="rId4" Type="http://schemas.openxmlformats.org/officeDocument/2006/relationships/image" Target="../media/image4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24.jpeg"/><Relationship Id="rId18" Type="http://schemas.openxmlformats.org/officeDocument/2006/relationships/image" Target="../media/image32.jpeg"/><Relationship Id="rId3" Type="http://schemas.openxmlformats.org/officeDocument/2006/relationships/image" Target="../media/image3.jpeg"/><Relationship Id="rId7" Type="http://schemas.openxmlformats.org/officeDocument/2006/relationships/slide" Target="slide12.xml"/><Relationship Id="rId12" Type="http://schemas.openxmlformats.org/officeDocument/2006/relationships/image" Target="../media/image23.jpeg"/><Relationship Id="rId17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2.jpeg"/><Relationship Id="rId5" Type="http://schemas.openxmlformats.org/officeDocument/2006/relationships/image" Target="../media/image20.jpeg"/><Relationship Id="rId15" Type="http://schemas.openxmlformats.org/officeDocument/2006/relationships/image" Target="../media/image26.jpeg"/><Relationship Id="rId10" Type="http://schemas.openxmlformats.org/officeDocument/2006/relationships/slide" Target="slide15.xml"/><Relationship Id="rId19" Type="http://schemas.openxmlformats.org/officeDocument/2006/relationships/image" Target="../media/image33.jpeg"/><Relationship Id="rId4" Type="http://schemas.openxmlformats.org/officeDocument/2006/relationships/image" Target="../media/image4.jpeg"/><Relationship Id="rId9" Type="http://schemas.openxmlformats.org/officeDocument/2006/relationships/slide" Target="slide14.xml"/><Relationship Id="rId1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comp\Desktop\&#1084;&#1077;&#1090;%20&#1088;&#1072;%202016-2017\&#1090;&#1088;&#1080;&#1079;\&#1084;&#1077;&#1090;&#1086;&#1076;&#1099;%20&#1090;&#1088;&#1080;&#1079;\&#1089;&#1080;&#1089;&#1090;&#1077;&#1084;&#1085;&#1099;&#1081;%20&#1086;&#1087;&#1077;&#1088;&#1072;&#1090;&#1086;&#1088;\&#1091;&#1090;&#1082;&#1072;.mp3" TargetMode="Externa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comp\Desktop\&#1084;&#1077;&#1090;%20&#1088;&#1072;%202016-2017\&#1090;&#1088;&#1080;&#1079;\&#1084;&#1077;&#1090;&#1086;&#1076;&#1099;%20&#1090;&#1088;&#1080;&#1079;\&#1089;&#1080;&#1089;&#1090;&#1077;&#1084;&#1085;&#1099;&#1081;%20&#1086;&#1087;&#1077;&#1088;&#1072;&#1090;&#1086;&#1088;\&#1075;&#1091;&#1089;&#1100;.mp3" TargetMode="Externa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jpeg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comp\Desktop\&#1084;&#1077;&#1090;%20&#1088;&#1072;%202016-2017\&#1090;&#1088;&#1080;&#1079;\&#1084;&#1077;&#1090;&#1086;&#1076;&#1099;%20&#1090;&#1088;&#1080;&#1079;\&#1089;&#1080;&#1089;&#1090;&#1077;&#1084;&#1085;&#1099;&#1081;%20&#1086;&#1087;&#1077;&#1088;&#1072;&#1090;&#1086;&#1088;\&#1089;&#1090;&#1088;&#1072;&#1091;&#1089;2.mp3" TargetMode="Externa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audio" Target="../media/audio1.wav"/><Relationship Id="rId7" Type="http://schemas.openxmlformats.org/officeDocument/2006/relationships/image" Target="../media/image37.jpeg"/><Relationship Id="rId2" Type="http://schemas.openxmlformats.org/officeDocument/2006/relationships/audio" Target="file:///C:\Users\comp\Desktop\&#1084;&#1077;&#1090;%20&#1088;&#1072;%202016-2017\&#1090;&#1088;&#1080;&#1079;\&#1084;&#1077;&#1090;&#1086;&#1076;&#1099;%20&#1090;&#1088;&#1080;&#1079;\&#1089;&#1080;&#1089;&#1090;&#1077;&#1084;&#1085;&#1099;&#1081;%20&#1086;&#1087;&#1077;&#1088;&#1072;&#1090;&#1086;&#1088;\&#1075;&#1091;&#1089;&#1100;.mp3" TargetMode="External"/><Relationship Id="rId1" Type="http://schemas.openxmlformats.org/officeDocument/2006/relationships/audio" Target="file:///C:\Users\comp\Desktop\&#1084;&#1077;&#1090;%20&#1088;&#1072;%202016-2017\&#1090;&#1088;&#1080;&#1079;\&#1084;&#1077;&#1090;&#1086;&#1076;&#1099;%20&#1090;&#1088;&#1080;&#1079;\&#1089;&#1080;&#1089;&#1090;&#1077;&#1084;&#1085;&#1099;&#1081;%20&#1086;&#1087;&#1077;&#1088;&#1072;&#1090;&#1086;&#1088;\&#1091;&#1090;&#1082;&#1072;.mp3" TargetMode="External"/><Relationship Id="rId6" Type="http://schemas.openxmlformats.org/officeDocument/2006/relationships/image" Target="../media/image34.jpeg"/><Relationship Id="rId11" Type="http://schemas.openxmlformats.org/officeDocument/2006/relationships/image" Target="../media/image48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7.png"/><Relationship Id="rId4" Type="http://schemas.openxmlformats.org/officeDocument/2006/relationships/audio" Target="file:///C:\Users\comp\Desktop\&#1084;&#1077;&#1090;%20&#1088;&#1072;%202016-2017\&#1090;&#1088;&#1080;&#1079;\&#1084;&#1077;&#1090;&#1086;&#1076;&#1099;%20&#1090;&#1088;&#1080;&#1079;\&#1089;&#1080;&#1089;&#1090;&#1077;&#1084;&#1085;&#1099;&#1081;%20&#1086;&#1087;&#1077;&#1088;&#1072;&#1090;&#1086;&#1088;\&#1089;&#1090;&#1088;&#1072;&#1091;&#1089;2.mp3" TargetMode="External"/><Relationship Id="rId9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49.jpeg"/><Relationship Id="rId7" Type="http://schemas.openxmlformats.org/officeDocument/2006/relationships/image" Target="../media/image50.jpeg"/><Relationship Id="rId12" Type="http://schemas.openxmlformats.org/officeDocument/2006/relationships/image" Target="../media/image5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3.jpeg"/><Relationship Id="rId5" Type="http://schemas.openxmlformats.org/officeDocument/2006/relationships/image" Target="../media/image5.jpeg"/><Relationship Id="rId10" Type="http://schemas.openxmlformats.org/officeDocument/2006/relationships/image" Target="../media/image41.jpeg"/><Relationship Id="rId4" Type="http://schemas.openxmlformats.org/officeDocument/2006/relationships/image" Target="../media/image45.jpeg"/><Relationship Id="rId9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54.jpeg"/><Relationship Id="rId18" Type="http://schemas.openxmlformats.org/officeDocument/2006/relationships/image" Target="../media/image59.jpeg"/><Relationship Id="rId3" Type="http://schemas.openxmlformats.org/officeDocument/2006/relationships/image" Target="../media/image3.jpeg"/><Relationship Id="rId7" Type="http://schemas.openxmlformats.org/officeDocument/2006/relationships/image" Target="../media/image22.jpeg"/><Relationship Id="rId12" Type="http://schemas.openxmlformats.org/officeDocument/2006/relationships/image" Target="../media/image53.jpeg"/><Relationship Id="rId17" Type="http://schemas.openxmlformats.org/officeDocument/2006/relationships/image" Target="../media/image58.jpe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57.jpeg"/><Relationship Id="rId20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5" Type="http://schemas.openxmlformats.org/officeDocument/2006/relationships/image" Target="../media/image56.jpeg"/><Relationship Id="rId10" Type="http://schemas.openxmlformats.org/officeDocument/2006/relationships/image" Target="../media/image25.jpeg"/><Relationship Id="rId19" Type="http://schemas.openxmlformats.org/officeDocument/2006/relationships/image" Target="../media/image60.jpeg"/><Relationship Id="rId4" Type="http://schemas.openxmlformats.org/officeDocument/2006/relationships/image" Target="../media/image4.jpeg"/><Relationship Id="rId9" Type="http://schemas.openxmlformats.org/officeDocument/2006/relationships/image" Target="../media/image24.jpeg"/><Relationship Id="rId1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1.jpe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10" Type="http://schemas.openxmlformats.org/officeDocument/2006/relationships/image" Target="../media/image66.gif"/><Relationship Id="rId4" Type="http://schemas.openxmlformats.org/officeDocument/2006/relationships/image" Target="../media/image18.jpeg"/><Relationship Id="rId9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54.jpeg"/><Relationship Id="rId18" Type="http://schemas.openxmlformats.org/officeDocument/2006/relationships/image" Target="../media/image59.jpeg"/><Relationship Id="rId3" Type="http://schemas.openxmlformats.org/officeDocument/2006/relationships/image" Target="../media/image3.jpeg"/><Relationship Id="rId21" Type="http://schemas.openxmlformats.org/officeDocument/2006/relationships/image" Target="../media/image66.gif"/><Relationship Id="rId7" Type="http://schemas.openxmlformats.org/officeDocument/2006/relationships/image" Target="../media/image22.jpeg"/><Relationship Id="rId12" Type="http://schemas.openxmlformats.org/officeDocument/2006/relationships/image" Target="../media/image53.jpeg"/><Relationship Id="rId17" Type="http://schemas.openxmlformats.org/officeDocument/2006/relationships/image" Target="../media/image58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57.jpeg"/><Relationship Id="rId20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24" Type="http://schemas.openxmlformats.org/officeDocument/2006/relationships/slide" Target="slide21.xml"/><Relationship Id="rId5" Type="http://schemas.openxmlformats.org/officeDocument/2006/relationships/image" Target="../media/image20.jpeg"/><Relationship Id="rId15" Type="http://schemas.openxmlformats.org/officeDocument/2006/relationships/image" Target="../media/image56.jpeg"/><Relationship Id="rId23" Type="http://schemas.openxmlformats.org/officeDocument/2006/relationships/image" Target="../media/image68.jpeg"/><Relationship Id="rId10" Type="http://schemas.openxmlformats.org/officeDocument/2006/relationships/image" Target="../media/image25.jpeg"/><Relationship Id="rId19" Type="http://schemas.openxmlformats.org/officeDocument/2006/relationships/image" Target="../media/image60.jpeg"/><Relationship Id="rId4" Type="http://schemas.openxmlformats.org/officeDocument/2006/relationships/image" Target="../media/image4.jpeg"/><Relationship Id="rId9" Type="http://schemas.openxmlformats.org/officeDocument/2006/relationships/image" Target="../media/image24.jpeg"/><Relationship Id="rId14" Type="http://schemas.openxmlformats.org/officeDocument/2006/relationships/image" Target="../media/image55.jpeg"/><Relationship Id="rId22" Type="http://schemas.openxmlformats.org/officeDocument/2006/relationships/image" Target="../media/image6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54.jpeg"/><Relationship Id="rId18" Type="http://schemas.openxmlformats.org/officeDocument/2006/relationships/image" Target="../media/image59.jpeg"/><Relationship Id="rId3" Type="http://schemas.openxmlformats.org/officeDocument/2006/relationships/image" Target="../media/image3.jpeg"/><Relationship Id="rId21" Type="http://schemas.openxmlformats.org/officeDocument/2006/relationships/image" Target="../media/image66.gif"/><Relationship Id="rId7" Type="http://schemas.openxmlformats.org/officeDocument/2006/relationships/image" Target="../media/image22.jpeg"/><Relationship Id="rId12" Type="http://schemas.openxmlformats.org/officeDocument/2006/relationships/image" Target="../media/image53.jpeg"/><Relationship Id="rId17" Type="http://schemas.openxmlformats.org/officeDocument/2006/relationships/image" Target="../media/image58.jpe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57.jpeg"/><Relationship Id="rId20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24" Type="http://schemas.openxmlformats.org/officeDocument/2006/relationships/image" Target="../media/image70.jpeg"/><Relationship Id="rId5" Type="http://schemas.openxmlformats.org/officeDocument/2006/relationships/image" Target="../media/image20.jpeg"/><Relationship Id="rId15" Type="http://schemas.openxmlformats.org/officeDocument/2006/relationships/image" Target="../media/image56.jpeg"/><Relationship Id="rId23" Type="http://schemas.openxmlformats.org/officeDocument/2006/relationships/image" Target="../media/image68.jpeg"/><Relationship Id="rId10" Type="http://schemas.openxmlformats.org/officeDocument/2006/relationships/image" Target="../media/image25.jpeg"/><Relationship Id="rId19" Type="http://schemas.openxmlformats.org/officeDocument/2006/relationships/image" Target="../media/image60.jpeg"/><Relationship Id="rId4" Type="http://schemas.openxmlformats.org/officeDocument/2006/relationships/image" Target="../media/image4.jpeg"/><Relationship Id="rId9" Type="http://schemas.openxmlformats.org/officeDocument/2006/relationships/image" Target="../media/image24.jpeg"/><Relationship Id="rId14" Type="http://schemas.openxmlformats.org/officeDocument/2006/relationships/image" Target="../media/image55.jpeg"/><Relationship Id="rId22" Type="http://schemas.openxmlformats.org/officeDocument/2006/relationships/image" Target="../media/image6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54.jpeg"/><Relationship Id="rId18" Type="http://schemas.openxmlformats.org/officeDocument/2006/relationships/image" Target="../media/image59.jpeg"/><Relationship Id="rId26" Type="http://schemas.openxmlformats.org/officeDocument/2006/relationships/image" Target="../media/image6.jpeg"/><Relationship Id="rId3" Type="http://schemas.openxmlformats.org/officeDocument/2006/relationships/image" Target="../media/image3.jpeg"/><Relationship Id="rId21" Type="http://schemas.openxmlformats.org/officeDocument/2006/relationships/image" Target="../media/image66.gif"/><Relationship Id="rId7" Type="http://schemas.openxmlformats.org/officeDocument/2006/relationships/image" Target="../media/image22.jpeg"/><Relationship Id="rId12" Type="http://schemas.openxmlformats.org/officeDocument/2006/relationships/image" Target="../media/image53.jpeg"/><Relationship Id="rId17" Type="http://schemas.openxmlformats.org/officeDocument/2006/relationships/image" Target="../media/image58.jpeg"/><Relationship Id="rId25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57.jpeg"/><Relationship Id="rId20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24" Type="http://schemas.openxmlformats.org/officeDocument/2006/relationships/image" Target="../media/image70.jpeg"/><Relationship Id="rId5" Type="http://schemas.openxmlformats.org/officeDocument/2006/relationships/image" Target="../media/image20.jpeg"/><Relationship Id="rId15" Type="http://schemas.openxmlformats.org/officeDocument/2006/relationships/image" Target="../media/image56.jpeg"/><Relationship Id="rId23" Type="http://schemas.openxmlformats.org/officeDocument/2006/relationships/image" Target="../media/image68.jpeg"/><Relationship Id="rId10" Type="http://schemas.openxmlformats.org/officeDocument/2006/relationships/image" Target="../media/image25.jpeg"/><Relationship Id="rId19" Type="http://schemas.openxmlformats.org/officeDocument/2006/relationships/image" Target="../media/image60.jpeg"/><Relationship Id="rId4" Type="http://schemas.openxmlformats.org/officeDocument/2006/relationships/image" Target="../media/image4.jpeg"/><Relationship Id="rId9" Type="http://schemas.openxmlformats.org/officeDocument/2006/relationships/image" Target="../media/image24.jpeg"/><Relationship Id="rId14" Type="http://schemas.openxmlformats.org/officeDocument/2006/relationships/image" Target="../media/image55.jpeg"/><Relationship Id="rId22" Type="http://schemas.openxmlformats.org/officeDocument/2006/relationships/image" Target="../media/image6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file:///C:\Users\comp\Desktop\&#1084;&#1077;&#1090;%20&#1088;&#1072;%202016-2017\&#1090;&#1088;&#1080;&#1079;\&#1084;&#1077;&#1090;&#1086;&#1076;&#1099;%20&#1090;&#1088;&#1080;&#1079;\&#1089;&#1080;&#1089;&#1090;&#1077;&#1084;&#1085;&#1099;&#1081;%20&#1086;&#1087;&#1077;&#1088;&#1072;&#1090;&#1086;&#1088;\&#1087;&#1077;&#1090;&#1091;&#1093;.mp3" TargetMode="External"/><Relationship Id="rId1" Type="http://schemas.openxmlformats.org/officeDocument/2006/relationships/audio" Target="file:///C:\Users\comp\Desktop\&#1084;&#1077;&#1090;%20&#1088;&#1072;%202016-2017\&#1090;&#1088;&#1080;&#1079;\&#1084;&#1077;&#1090;&#1086;&#1076;&#1099;%20&#1090;&#1088;&#1080;&#1079;\&#1089;&#1080;&#1089;&#1090;&#1077;&#1084;&#1085;&#1099;&#1081;%20&#1086;&#1087;&#1077;&#1088;&#1072;&#1090;&#1086;&#1088;\&#1082;&#1091;&#1088;&#1080;&#1094;&#1072;.mp3" TargetMode="External"/><Relationship Id="rId6" Type="http://schemas.openxmlformats.org/officeDocument/2006/relationships/slide" Target="slide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comp\Desktop\&#1084;&#1077;&#1090;%20&#1088;&#1072;%202016-2017\&#1090;&#1088;&#1080;&#1079;\&#1084;&#1077;&#1090;&#1086;&#1076;&#1099;%20&#1090;&#1088;&#1080;&#1079;\&#1089;&#1080;&#1089;&#1090;&#1077;&#1084;&#1085;&#1099;&#1081;%20&#1086;&#1087;&#1077;&#1088;&#1072;&#1090;&#1086;&#1088;\&#1094;&#1099;&#1087;%20&#1094;&#1099;&#1087;%20&#1084;&#1086;&#1080;%20&#1094;&#1099;&#1087;&#1083;&#1103;&#1090;&#1082;&#1080;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29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Использование приема ТРИЗ «Системный оператор» </a:t>
            </a:r>
            <a:r>
              <a:rPr lang="ru-RU" b="1" i="1" dirty="0" smtClean="0">
                <a:solidFill>
                  <a:srgbClr val="7030A0"/>
                </a:solidFill>
                <a:latin typeface="Cambria" pitchFamily="18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Cambria" pitchFamily="18" charset="0"/>
              </a:rPr>
            </a:br>
            <a:endParaRPr lang="ru-RU" b="1" i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1423982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цыплен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428868"/>
            <a:ext cx="1741908" cy="1695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яйцо курино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571744"/>
            <a:ext cx="995991" cy="1330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куриц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2428868"/>
            <a:ext cx="1214446" cy="10001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петух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2096" y="3143248"/>
            <a:ext cx="1068481" cy="1027936"/>
          </a:xfrm>
          <a:prstGeom prst="roundRect">
            <a:avLst>
              <a:gd name="adj" fmla="val 16621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Рисунок 13" descr="схема домашние птицы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4857752" y="5357826"/>
            <a:ext cx="642942" cy="642942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схема домашние птицы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4857752" y="4429132"/>
            <a:ext cx="580434" cy="619129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схема домашние птицы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3714744" y="5429264"/>
            <a:ext cx="571504" cy="615466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схема домашние птицы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3714744" y="4429132"/>
            <a:ext cx="582494" cy="68840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схема домашние птицы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4286248" y="4929198"/>
            <a:ext cx="586812" cy="63195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Рисунок 18" descr="гусенок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786314" y="428605"/>
            <a:ext cx="571504" cy="89136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 descr="утенок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86182" y="500042"/>
            <a:ext cx="836029" cy="71438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 descr="индюшонок.jpeg"/>
          <p:cNvPicPr>
            <a:picLocks noChangeAspect="1"/>
          </p:cNvPicPr>
          <p:nvPr/>
        </p:nvPicPr>
        <p:blipFill>
          <a:blip r:embed="rId14" cstate="print"/>
          <a:srcRect r="10044" b="20000"/>
          <a:stretch>
            <a:fillRect/>
          </a:stretch>
        </p:blipFill>
        <p:spPr>
          <a:xfrm>
            <a:off x="3698868" y="1500174"/>
            <a:ext cx="1016007" cy="571504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Рисунок 21" descr="страусенок.jpg"/>
          <p:cNvPicPr>
            <a:picLocks noChangeAspect="1"/>
          </p:cNvPicPr>
          <p:nvPr/>
        </p:nvPicPr>
        <p:blipFill>
          <a:blip r:embed="rId15" cstate="print"/>
          <a:srcRect l="12500" t="19142" r="31250" b="10325"/>
          <a:stretch>
            <a:fillRect/>
          </a:stretch>
        </p:blipFill>
        <p:spPr>
          <a:xfrm>
            <a:off x="4643438" y="1428736"/>
            <a:ext cx="785818" cy="69850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Стрелка вверх 22">
            <a:hlinkClick r:id="rId16" action="ppaction://hlinksldjump"/>
          </p:cNvPr>
          <p:cNvSpPr/>
          <p:nvPr/>
        </p:nvSpPr>
        <p:spPr>
          <a:xfrm>
            <a:off x="6357950" y="1643050"/>
            <a:ext cx="484632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>
            <a:hlinkClick r:id="rId16" action="ppaction://hlinksldjump"/>
          </p:cNvPr>
          <p:cNvSpPr/>
          <p:nvPr/>
        </p:nvSpPr>
        <p:spPr>
          <a:xfrm>
            <a:off x="5643570" y="1142984"/>
            <a:ext cx="5715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071538" y="6027003"/>
            <a:ext cx="71640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цыплёнку попасть в верхнюю правую комнату,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 узнать кем станут его друзья, когда вырастут?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цыплен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428868"/>
            <a:ext cx="1741908" cy="1695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яйцо курино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571744"/>
            <a:ext cx="995991" cy="1330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куриц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2428868"/>
            <a:ext cx="1214446" cy="10001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петух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2096" y="3143248"/>
            <a:ext cx="1068481" cy="1027936"/>
          </a:xfrm>
          <a:prstGeom prst="roundRect">
            <a:avLst>
              <a:gd name="adj" fmla="val 16621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Управляющая кнопка: настраиваемая 8">
            <a:hlinkClick r:id="rId7" action="ppaction://hlinksldjump" highlightClick="1"/>
          </p:cNvPr>
          <p:cNvSpPr/>
          <p:nvPr/>
        </p:nvSpPr>
        <p:spPr>
          <a:xfrm>
            <a:off x="5715008" y="571480"/>
            <a:ext cx="714380" cy="714380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1</a:t>
            </a:r>
            <a:endParaRPr lang="ru-RU" sz="4000" dirty="0"/>
          </a:p>
        </p:txBody>
      </p:sp>
      <p:sp>
        <p:nvSpPr>
          <p:cNvPr id="10" name="Управляющая кнопка: настраиваемая 9">
            <a:hlinkClick r:id="rId8" action="ppaction://hlinksldjump" highlightClick="1"/>
          </p:cNvPr>
          <p:cNvSpPr/>
          <p:nvPr/>
        </p:nvSpPr>
        <p:spPr>
          <a:xfrm>
            <a:off x="6643702" y="500042"/>
            <a:ext cx="714380" cy="714380"/>
          </a:xfrm>
          <a:prstGeom prst="actionButtonBlank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2</a:t>
            </a:r>
            <a:endParaRPr lang="ru-RU" sz="4000" dirty="0"/>
          </a:p>
        </p:txBody>
      </p:sp>
      <p:sp>
        <p:nvSpPr>
          <p:cNvPr id="11" name="Управляющая кнопка: настраиваемая 10">
            <a:hlinkClick r:id="rId9" action="ppaction://hlinksldjump" highlightClick="1"/>
          </p:cNvPr>
          <p:cNvSpPr/>
          <p:nvPr/>
        </p:nvSpPr>
        <p:spPr>
          <a:xfrm>
            <a:off x="5929322" y="1428736"/>
            <a:ext cx="714380" cy="714380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3</a:t>
            </a:r>
            <a:endParaRPr lang="ru-RU" sz="4000" dirty="0"/>
          </a:p>
        </p:txBody>
      </p:sp>
      <p:sp>
        <p:nvSpPr>
          <p:cNvPr id="12" name="Управляющая кнопка: настраиваемая 11">
            <a:hlinkClick r:id="rId10" action="ppaction://hlinksldjump" highlightClick="1"/>
          </p:cNvPr>
          <p:cNvSpPr/>
          <p:nvPr/>
        </p:nvSpPr>
        <p:spPr>
          <a:xfrm>
            <a:off x="6786578" y="1357298"/>
            <a:ext cx="714380" cy="685226"/>
          </a:xfrm>
          <a:prstGeom prst="actionButtonBlank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4</a:t>
            </a:r>
            <a:endParaRPr lang="ru-RU" sz="4000" dirty="0"/>
          </a:p>
        </p:txBody>
      </p:sp>
      <p:pic>
        <p:nvPicPr>
          <p:cNvPr id="14" name="Рисунок 13" descr="схема домашние птицы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4857752" y="5357826"/>
            <a:ext cx="642942" cy="642942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схема домашние птицы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>
          <a:xfrm>
            <a:off x="4857752" y="4429132"/>
            <a:ext cx="580434" cy="619129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схема домашние птицы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3714744" y="5429264"/>
            <a:ext cx="571504" cy="615466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схема домашние птицы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>
          <a:xfrm>
            <a:off x="3714744" y="4429132"/>
            <a:ext cx="582494" cy="68840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схема домашние птицы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>
          <a:xfrm>
            <a:off x="4286248" y="4929198"/>
            <a:ext cx="586812" cy="63195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Рисунок 18" descr="гусенок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857752" y="500042"/>
            <a:ext cx="555452" cy="866328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 descr="индюшонок.jpeg"/>
          <p:cNvPicPr>
            <a:picLocks noChangeAspect="1"/>
          </p:cNvPicPr>
          <p:nvPr/>
        </p:nvPicPr>
        <p:blipFill>
          <a:blip r:embed="rId17" cstate="print"/>
          <a:srcRect r="10492"/>
          <a:stretch>
            <a:fillRect/>
          </a:stretch>
        </p:blipFill>
        <p:spPr>
          <a:xfrm>
            <a:off x="3643305" y="1428736"/>
            <a:ext cx="958351" cy="67721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 descr="страусенок.jpg"/>
          <p:cNvPicPr>
            <a:picLocks noChangeAspect="1"/>
          </p:cNvPicPr>
          <p:nvPr/>
        </p:nvPicPr>
        <p:blipFill>
          <a:blip r:embed="rId18" cstate="print"/>
          <a:srcRect l="6854" t="12977" r="24603"/>
          <a:stretch>
            <a:fillRect/>
          </a:stretch>
        </p:blipFill>
        <p:spPr>
          <a:xfrm>
            <a:off x="4706938" y="1428736"/>
            <a:ext cx="793756" cy="71438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Рисунок 21" descr="утенок.jpg"/>
          <p:cNvPicPr>
            <a:picLocks noChangeAspect="1"/>
          </p:cNvPicPr>
          <p:nvPr/>
        </p:nvPicPr>
        <p:blipFill>
          <a:blip r:embed="rId19" cstate="print"/>
          <a:srcRect l="11090" t="17857" r="13379" b="12500"/>
          <a:stretch>
            <a:fillRect/>
          </a:stretch>
        </p:blipFill>
        <p:spPr>
          <a:xfrm>
            <a:off x="3714744" y="500042"/>
            <a:ext cx="928694" cy="73169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1571604" y="6027003"/>
            <a:ext cx="60181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узнать, кто находится в этой комнате,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отгадайте загадки 1, 2, 3 и 4.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т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428604"/>
            <a:ext cx="4572032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Управляющая кнопка: домой 2">
            <a:hlinkClick r:id="rId4" action="ppaction://hlinksldjump" highlightClick="1"/>
          </p:cNvPr>
          <p:cNvSpPr/>
          <p:nvPr/>
        </p:nvSpPr>
        <p:spPr>
          <a:xfrm>
            <a:off x="8429652" y="6072206"/>
            <a:ext cx="542350" cy="6137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селезень.jpg"/>
          <p:cNvPicPr>
            <a:picLocks noChangeAspect="1"/>
          </p:cNvPicPr>
          <p:nvPr/>
        </p:nvPicPr>
        <p:blipFill>
          <a:blip r:embed="rId5" cstate="print"/>
          <a:srcRect l="3823" r="2083" b="9198"/>
          <a:stretch>
            <a:fillRect/>
          </a:stretch>
        </p:blipFill>
        <p:spPr>
          <a:xfrm rot="844954">
            <a:off x="4384453" y="2474353"/>
            <a:ext cx="4279613" cy="30974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857224" y="4857760"/>
            <a:ext cx="27621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Пёстрая крякуша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Ловит лягушек,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Ходит вразвалочку-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Спотыкалочку.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ут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9429784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2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усь.jpg"/>
          <p:cNvPicPr>
            <a:picLocks noChangeAspect="1"/>
          </p:cNvPicPr>
          <p:nvPr/>
        </p:nvPicPr>
        <p:blipFill>
          <a:blip r:embed="rId3" cstate="print"/>
          <a:srcRect t="6250" b="13750"/>
          <a:stretch>
            <a:fillRect/>
          </a:stretch>
        </p:blipFill>
        <p:spPr>
          <a:xfrm rot="1333261">
            <a:off x="5044332" y="2111579"/>
            <a:ext cx="3241768" cy="3890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Управляющая кнопка: домой 2">
            <a:hlinkClick r:id="rId4" action="ppaction://hlinksldjump" highlightClick="1"/>
          </p:cNvPr>
          <p:cNvSpPr/>
          <p:nvPr/>
        </p:nvSpPr>
        <p:spPr>
          <a:xfrm>
            <a:off x="8429652" y="6143644"/>
            <a:ext cx="571504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гусь папа.jpg"/>
          <p:cNvPicPr>
            <a:picLocks noChangeAspect="1"/>
          </p:cNvPicPr>
          <p:nvPr/>
        </p:nvPicPr>
        <p:blipFill>
          <a:blip r:embed="rId5" cstate="print"/>
          <a:srcRect l="39584" b="37347"/>
          <a:stretch>
            <a:fillRect/>
          </a:stretch>
        </p:blipFill>
        <p:spPr>
          <a:xfrm rot="4683907">
            <a:off x="431683" y="1123475"/>
            <a:ext cx="4240151" cy="3297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00034" y="5072074"/>
            <a:ext cx="2571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Длинная шея,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Красные лапки-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Щиплет за пятки,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Беги без оглядки.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гус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950122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33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ндюк.jpg"/>
          <p:cNvPicPr>
            <a:picLocks noChangeAspect="1"/>
          </p:cNvPicPr>
          <p:nvPr/>
        </p:nvPicPr>
        <p:blipFill>
          <a:blip r:embed="rId3" cstate="print"/>
          <a:srcRect r="16983"/>
          <a:stretch>
            <a:fillRect/>
          </a:stretch>
        </p:blipFill>
        <p:spPr>
          <a:xfrm rot="642799">
            <a:off x="4138247" y="1648867"/>
            <a:ext cx="4501364" cy="36690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Управляющая кнопка: домой 2">
            <a:hlinkClick r:id="rId4" action="ppaction://hlinksldjump" highlightClick="1"/>
          </p:cNvPr>
          <p:cNvSpPr/>
          <p:nvPr/>
        </p:nvSpPr>
        <p:spPr>
          <a:xfrm>
            <a:off x="8358214" y="6072206"/>
            <a:ext cx="642910" cy="6429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индюшка.jpg"/>
          <p:cNvPicPr>
            <a:picLocks noChangeAspect="1"/>
          </p:cNvPicPr>
          <p:nvPr/>
        </p:nvPicPr>
        <p:blipFill>
          <a:blip r:embed="rId5" cstate="print"/>
          <a:srcRect t="11687"/>
          <a:stretch>
            <a:fillRect/>
          </a:stretch>
        </p:blipFill>
        <p:spPr>
          <a:xfrm rot="20845791">
            <a:off x="619146" y="986409"/>
            <a:ext cx="2872399" cy="33804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голос индюка.wav">
            <a:hlinkClick r:id="" action="ppaction://media"/>
          </p:cNvPr>
          <p:cNvPicPr>
            <a:picLocks noRot="1" noChangeAspect="1"/>
          </p:cNvPicPr>
          <p:nvPr>
            <a:wavAudioFile r:embed="rId1" name="голос индюка.wav"/>
          </p:nvPr>
        </p:nvPicPr>
        <p:blipFill>
          <a:blip r:embed="rId6" cstate="print"/>
          <a:stretch>
            <a:fillRect/>
          </a:stretch>
        </p:blipFill>
        <p:spPr>
          <a:xfrm>
            <a:off x="9501222" y="6553200"/>
            <a:ext cx="304800" cy="304800"/>
          </a:xfrm>
          <a:prstGeom prst="rect">
            <a:avLst/>
          </a:prstGeom>
        </p:spPr>
      </p:pic>
      <p:pic>
        <p:nvPicPr>
          <p:cNvPr id="6" name="голос индюка.wav">
            <a:hlinkClick r:id="" action="ppaction://media"/>
          </p:cNvPr>
          <p:cNvPicPr>
            <a:picLocks noRot="1" noChangeAspect="1"/>
          </p:cNvPicPr>
          <p:nvPr>
            <a:wavAudioFile r:embed="rId1" name="голос индюка.wav"/>
          </p:nvPr>
        </p:nvPicPr>
        <p:blipFill>
          <a:blip r:embed="rId7" cstate="print"/>
          <a:stretch>
            <a:fillRect/>
          </a:stretch>
        </p:blipFill>
        <p:spPr>
          <a:xfrm>
            <a:off x="9501222" y="5715016"/>
            <a:ext cx="304800" cy="304800"/>
          </a:xfrm>
          <a:prstGeom prst="rect">
            <a:avLst/>
          </a:prstGeom>
        </p:spPr>
      </p:pic>
      <p:pic>
        <p:nvPicPr>
          <p:cNvPr id="7" name="голос индюка.wav">
            <a:hlinkClick r:id="" action="ppaction://media"/>
          </p:cNvPr>
          <p:cNvPicPr>
            <a:picLocks noRot="1" noChangeAspect="1"/>
          </p:cNvPicPr>
          <p:nvPr>
            <a:wavAudioFile r:embed="rId1" name="голос индюка.wav"/>
          </p:nvPr>
        </p:nvPicPr>
        <p:blipFill>
          <a:blip r:embed="rId8" cstate="print"/>
          <a:stretch>
            <a:fillRect/>
          </a:stretch>
        </p:blipFill>
        <p:spPr>
          <a:xfrm>
            <a:off x="9501222" y="6143644"/>
            <a:ext cx="304800" cy="30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20" y="5072074"/>
            <a:ext cx="39204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Распускает хвост павлином,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Ходит важным господином.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земле ногами – стук,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зовут его …?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9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89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9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78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9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раус.jpg"/>
          <p:cNvPicPr>
            <a:picLocks noChangeAspect="1"/>
          </p:cNvPicPr>
          <p:nvPr/>
        </p:nvPicPr>
        <p:blipFill>
          <a:blip r:embed="rId3" cstate="print"/>
          <a:srcRect l="10357" r="14643"/>
          <a:stretch>
            <a:fillRect/>
          </a:stretch>
        </p:blipFill>
        <p:spPr>
          <a:xfrm>
            <a:off x="1571604" y="714356"/>
            <a:ext cx="6000792" cy="5440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14282" y="5072074"/>
            <a:ext cx="41874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Хоть птица, а летать не может.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Никто ей в этом не поможет.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Ему сочувствовать напрасно,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бегает всегда прекрасно.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траус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50122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18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ут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57224" y="428604"/>
            <a:ext cx="3643338" cy="2732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гусь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793735">
            <a:off x="5616951" y="239938"/>
            <a:ext cx="2538526" cy="38077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страус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868" y="3500438"/>
            <a:ext cx="4333882" cy="2947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индюшка.jpg"/>
          <p:cNvPicPr>
            <a:picLocks noChangeAspect="1"/>
          </p:cNvPicPr>
          <p:nvPr/>
        </p:nvPicPr>
        <p:blipFill>
          <a:blip r:embed="rId9" cstate="print"/>
          <a:srcRect l="13219" t="21200" r="14819" b="6800"/>
          <a:stretch>
            <a:fillRect/>
          </a:stretch>
        </p:blipFill>
        <p:spPr>
          <a:xfrm rot="21054524">
            <a:off x="532369" y="3033360"/>
            <a:ext cx="2489956" cy="33199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077822" y="6396335"/>
            <a:ext cx="4066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«Назови одним словом»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ут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9501222" y="4929198"/>
            <a:ext cx="304800" cy="304800"/>
          </a:xfrm>
          <a:prstGeom prst="rect">
            <a:avLst/>
          </a:prstGeom>
        </p:spPr>
      </p:pic>
      <p:pic>
        <p:nvPicPr>
          <p:cNvPr id="16" name="гусь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9501222" y="5357826"/>
            <a:ext cx="304800" cy="304800"/>
          </a:xfrm>
          <a:prstGeom prst="rect">
            <a:avLst/>
          </a:prstGeom>
        </p:spPr>
      </p:pic>
      <p:pic>
        <p:nvPicPr>
          <p:cNvPr id="17" name="голос индюка.wav">
            <a:hlinkClick r:id="" action="ppaction://media"/>
          </p:cNvPr>
          <p:cNvPicPr>
            <a:picLocks noRot="1" noChangeAspect="1"/>
          </p:cNvPicPr>
          <p:nvPr>
            <a:wavAudioFile r:embed="rId3" name="голос индюка.wav"/>
          </p:nvPr>
        </p:nvPicPr>
        <p:blipFill>
          <a:blip r:embed="rId10"/>
          <a:stretch>
            <a:fillRect/>
          </a:stretch>
        </p:blipFill>
        <p:spPr>
          <a:xfrm>
            <a:off x="9501222" y="5786454"/>
            <a:ext cx="304800" cy="304800"/>
          </a:xfrm>
          <a:prstGeom prst="rect">
            <a:avLst/>
          </a:prstGeom>
        </p:spPr>
      </p:pic>
      <p:pic>
        <p:nvPicPr>
          <p:cNvPr id="18" name="страус2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/>
          <a:stretch>
            <a:fillRect/>
          </a:stretch>
        </p:blipFill>
        <p:spPr>
          <a:xfrm>
            <a:off x="950122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22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228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633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64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98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564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18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752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утка.jpg"/>
          <p:cNvPicPr>
            <a:picLocks noChangeAspect="1"/>
          </p:cNvPicPr>
          <p:nvPr/>
        </p:nvPicPr>
        <p:blipFill>
          <a:blip r:embed="rId3" cstate="print"/>
          <a:srcRect l="6054" t="7031" r="13379" b="8984"/>
          <a:stretch>
            <a:fillRect/>
          </a:stretch>
        </p:blipFill>
        <p:spPr>
          <a:xfrm>
            <a:off x="6786578" y="1000108"/>
            <a:ext cx="2101607" cy="1643074"/>
          </a:xfrm>
          <a:prstGeom prst="rect">
            <a:avLst/>
          </a:prstGeom>
        </p:spPr>
      </p:pic>
      <p:pic>
        <p:nvPicPr>
          <p:cNvPr id="8" name="Рисунок 7" descr="страус.jpg"/>
          <p:cNvPicPr>
            <a:picLocks noChangeAspect="1"/>
          </p:cNvPicPr>
          <p:nvPr/>
        </p:nvPicPr>
        <p:blipFill>
          <a:blip r:embed="rId4" cstate="print"/>
          <a:srcRect l="28341" t="15336" r="33393" b="5882"/>
          <a:stretch>
            <a:fillRect/>
          </a:stretch>
        </p:blipFill>
        <p:spPr>
          <a:xfrm>
            <a:off x="214282" y="2143116"/>
            <a:ext cx="1785950" cy="2500330"/>
          </a:xfrm>
          <a:prstGeom prst="rect">
            <a:avLst/>
          </a:prstGeom>
        </p:spPr>
      </p:pic>
      <p:pic>
        <p:nvPicPr>
          <p:cNvPr id="4" name="Рисунок 3" descr="куриц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285728"/>
            <a:ext cx="1714512" cy="1714512"/>
          </a:xfrm>
          <a:prstGeom prst="rect">
            <a:avLst/>
          </a:prstGeom>
        </p:spPr>
      </p:pic>
      <p:pic>
        <p:nvPicPr>
          <p:cNvPr id="5" name="Рисунок 4" descr="гусь.jpg"/>
          <p:cNvPicPr>
            <a:picLocks noChangeAspect="1"/>
          </p:cNvPicPr>
          <p:nvPr/>
        </p:nvPicPr>
        <p:blipFill>
          <a:blip r:embed="rId6" cstate="print"/>
          <a:srcRect l="10625" t="10000" r="5000" b="18750"/>
          <a:stretch>
            <a:fillRect/>
          </a:stretch>
        </p:blipFill>
        <p:spPr>
          <a:xfrm>
            <a:off x="7358082" y="4786322"/>
            <a:ext cx="1428760" cy="1809764"/>
          </a:xfrm>
          <a:prstGeom prst="rect">
            <a:avLst/>
          </a:prstGeom>
        </p:spPr>
      </p:pic>
      <p:pic>
        <p:nvPicPr>
          <p:cNvPr id="11" name="Рисунок 10" descr="индюшонок.jpeg"/>
          <p:cNvPicPr>
            <a:picLocks noChangeAspect="1"/>
          </p:cNvPicPr>
          <p:nvPr/>
        </p:nvPicPr>
        <p:blipFill>
          <a:blip r:embed="rId7" cstate="print"/>
          <a:srcRect r="9628" b="9509"/>
          <a:stretch>
            <a:fillRect/>
          </a:stretch>
        </p:blipFill>
        <p:spPr>
          <a:xfrm>
            <a:off x="3857620" y="285728"/>
            <a:ext cx="1691953" cy="1071570"/>
          </a:xfrm>
          <a:prstGeom prst="rect">
            <a:avLst/>
          </a:prstGeom>
        </p:spPr>
      </p:pic>
      <p:pic>
        <p:nvPicPr>
          <p:cNvPr id="12" name="Рисунок 11" descr="страусенок.jpg"/>
          <p:cNvPicPr>
            <a:picLocks noChangeAspect="1"/>
          </p:cNvPicPr>
          <p:nvPr/>
        </p:nvPicPr>
        <p:blipFill>
          <a:blip r:embed="rId8" cstate="print"/>
          <a:srcRect l="11852" t="20095" r="25924" b="9008"/>
          <a:stretch>
            <a:fillRect/>
          </a:stretch>
        </p:blipFill>
        <p:spPr>
          <a:xfrm>
            <a:off x="4572000" y="3429000"/>
            <a:ext cx="1857388" cy="1500198"/>
          </a:xfrm>
          <a:prstGeom prst="rect">
            <a:avLst/>
          </a:prstGeom>
        </p:spPr>
      </p:pic>
      <p:pic>
        <p:nvPicPr>
          <p:cNvPr id="13" name="Рисунок 12" descr="утенок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43372" y="1643050"/>
            <a:ext cx="1504851" cy="1285884"/>
          </a:xfrm>
          <a:prstGeom prst="rect">
            <a:avLst/>
          </a:prstGeom>
        </p:spPr>
      </p:pic>
      <p:pic>
        <p:nvPicPr>
          <p:cNvPr id="14" name="Рисунок 13" descr="индюшка.jpg"/>
          <p:cNvPicPr>
            <a:picLocks noChangeAspect="1"/>
          </p:cNvPicPr>
          <p:nvPr/>
        </p:nvPicPr>
        <p:blipFill>
          <a:blip r:embed="rId10" cstate="print"/>
          <a:srcRect l="13223" t="17829" b="773"/>
          <a:stretch>
            <a:fillRect/>
          </a:stretch>
        </p:blipFill>
        <p:spPr>
          <a:xfrm>
            <a:off x="571472" y="4786322"/>
            <a:ext cx="1500198" cy="1875248"/>
          </a:xfrm>
          <a:prstGeom prst="rect">
            <a:avLst/>
          </a:prstGeom>
        </p:spPr>
      </p:pic>
      <p:pic>
        <p:nvPicPr>
          <p:cNvPr id="9" name="Рисунок 8" descr="цыпленок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143240" y="2928934"/>
            <a:ext cx="1357321" cy="1321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гусенок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143372" y="5072074"/>
            <a:ext cx="1270839" cy="150019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29454" y="-18574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143108" y="28572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429388" y="100010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000892" y="478632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071670" y="478632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000232" y="235743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286512" y="285728"/>
            <a:ext cx="2564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«Чья мама?»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72 -0.11745 L -0.12257 -0.295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26 -0.07592 L 0.18212 -0.4432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77 0.06157 L 0.16962 0.575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23 0.08634 L -0.18767 0.73726 " pathEditMode="relative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74 -0.00417 L -0.25903 -0.056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цыплен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428868"/>
            <a:ext cx="1741908" cy="1695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яйцо курино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571744"/>
            <a:ext cx="995991" cy="1330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куриц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2428868"/>
            <a:ext cx="1214446" cy="1000132"/>
          </a:xfrm>
          <a:prstGeom prst="roundRect">
            <a:avLst>
              <a:gd name="adj" fmla="val 12396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петух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2096" y="3143248"/>
            <a:ext cx="1068481" cy="1027936"/>
          </a:xfrm>
          <a:prstGeom prst="roundRect">
            <a:avLst>
              <a:gd name="adj" fmla="val 16621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Рисунок 13" descr="схема домашние птицы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4857752" y="5357826"/>
            <a:ext cx="642942" cy="642942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схема домашние птицы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4857752" y="4429132"/>
            <a:ext cx="580434" cy="619129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схема домашние птицы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3714744" y="5429264"/>
            <a:ext cx="571504" cy="615466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схема домашние птицы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3714744" y="4429132"/>
            <a:ext cx="582494" cy="68840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схема домашние птицы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4286248" y="4929198"/>
            <a:ext cx="586812" cy="63195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 descr="гусенок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714876" y="500042"/>
            <a:ext cx="642942" cy="85725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 descr="индюшонок.jpeg"/>
          <p:cNvPicPr>
            <a:picLocks noChangeAspect="1"/>
          </p:cNvPicPr>
          <p:nvPr/>
        </p:nvPicPr>
        <p:blipFill>
          <a:blip r:embed="rId13" cstate="print"/>
          <a:srcRect r="12500" b="20949"/>
          <a:stretch>
            <a:fillRect/>
          </a:stretch>
        </p:blipFill>
        <p:spPr>
          <a:xfrm>
            <a:off x="3714745" y="1428736"/>
            <a:ext cx="714380" cy="51027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Рисунок 21" descr="страусенок.jpg"/>
          <p:cNvPicPr>
            <a:picLocks noChangeAspect="1"/>
          </p:cNvPicPr>
          <p:nvPr/>
        </p:nvPicPr>
        <p:blipFill>
          <a:blip r:embed="rId14" cstate="print"/>
          <a:srcRect l="8141" t="14024" r="24817" b="8597"/>
          <a:stretch>
            <a:fillRect/>
          </a:stretch>
        </p:blipFill>
        <p:spPr>
          <a:xfrm>
            <a:off x="4643438" y="1500175"/>
            <a:ext cx="785818" cy="64294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Рисунок 22" descr="утенок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643306" y="500042"/>
            <a:ext cx="928694" cy="79356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Рисунок 23" descr="утка.jpg"/>
          <p:cNvPicPr>
            <a:picLocks noChangeAspect="1"/>
          </p:cNvPicPr>
          <p:nvPr/>
        </p:nvPicPr>
        <p:blipFill>
          <a:blip r:embed="rId16" cstate="print"/>
          <a:srcRect l="7519" t="1172" r="19238" b="8984"/>
          <a:stretch>
            <a:fillRect/>
          </a:stretch>
        </p:blipFill>
        <p:spPr>
          <a:xfrm>
            <a:off x="5715008" y="500042"/>
            <a:ext cx="776500" cy="714380"/>
          </a:xfrm>
          <a:prstGeom prst="roundRect">
            <a:avLst>
              <a:gd name="adj" fmla="val 2387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" name="Рисунок 24" descr="гусь.jpg"/>
          <p:cNvPicPr>
            <a:picLocks noChangeAspect="1"/>
          </p:cNvPicPr>
          <p:nvPr/>
        </p:nvPicPr>
        <p:blipFill>
          <a:blip r:embed="rId17" cstate="print"/>
          <a:srcRect l="10625" t="8750" r="6875" b="28750"/>
          <a:stretch>
            <a:fillRect/>
          </a:stretch>
        </p:blipFill>
        <p:spPr>
          <a:xfrm>
            <a:off x="6643702" y="428604"/>
            <a:ext cx="785818" cy="892975"/>
          </a:xfrm>
          <a:prstGeom prst="roundRect">
            <a:avLst>
              <a:gd name="adj" fmla="val 169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Рисунок 25" descr="страус.jpg"/>
          <p:cNvPicPr>
            <a:picLocks noChangeAspect="1"/>
          </p:cNvPicPr>
          <p:nvPr/>
        </p:nvPicPr>
        <p:blipFill>
          <a:blip r:embed="rId18" cstate="print"/>
          <a:srcRect l="22500" t="13760" r="26428" b="10609"/>
          <a:stretch>
            <a:fillRect/>
          </a:stretch>
        </p:blipFill>
        <p:spPr>
          <a:xfrm>
            <a:off x="5715008" y="1357298"/>
            <a:ext cx="780355" cy="785818"/>
          </a:xfrm>
          <a:prstGeom prst="roundRect">
            <a:avLst>
              <a:gd name="adj" fmla="val 233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" name="Рисунок 26" descr="индюк.jpg"/>
          <p:cNvPicPr>
            <a:picLocks noChangeAspect="1"/>
          </p:cNvPicPr>
          <p:nvPr/>
        </p:nvPicPr>
        <p:blipFill>
          <a:blip r:embed="rId19" cstate="print"/>
          <a:srcRect l="6250" t="1970" r="22500" b="1970"/>
          <a:stretch>
            <a:fillRect/>
          </a:stretch>
        </p:blipFill>
        <p:spPr>
          <a:xfrm>
            <a:off x="6643702" y="1428736"/>
            <a:ext cx="850388" cy="775793"/>
          </a:xfrm>
          <a:prstGeom prst="roundRect">
            <a:avLst>
              <a:gd name="adj" fmla="val 15954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8" name="Стрелка влево 27">
            <a:hlinkClick r:id="rId20" action="ppaction://hlinksldjump"/>
          </p:cNvPr>
          <p:cNvSpPr/>
          <p:nvPr/>
        </p:nvSpPr>
        <p:spPr>
          <a:xfrm>
            <a:off x="2928926" y="1142984"/>
            <a:ext cx="62121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верх 28">
            <a:hlinkClick r:id="rId20" action="ppaction://hlinksldjump"/>
          </p:cNvPr>
          <p:cNvSpPr/>
          <p:nvPr/>
        </p:nvSpPr>
        <p:spPr>
          <a:xfrm>
            <a:off x="2285984" y="1643050"/>
            <a:ext cx="484632" cy="6212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214414" y="6027003"/>
            <a:ext cx="6723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цыплёнку попасть в левую верхнюю комнату,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узнать, кем раньше были его друзья?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утен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142852"/>
            <a:ext cx="2527316" cy="2159572"/>
          </a:xfrm>
          <a:prstGeom prst="rect">
            <a:avLst/>
          </a:prstGeom>
        </p:spPr>
      </p:pic>
      <p:pic>
        <p:nvPicPr>
          <p:cNvPr id="13" name="Рисунок 12" descr="индюшонок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3357562"/>
            <a:ext cx="2877818" cy="1820220"/>
          </a:xfrm>
          <a:prstGeom prst="rect">
            <a:avLst/>
          </a:prstGeom>
        </p:spPr>
      </p:pic>
      <p:pic>
        <p:nvPicPr>
          <p:cNvPr id="4" name="Рисунок 3" descr="яйцо утиное.jpg"/>
          <p:cNvPicPr>
            <a:picLocks noChangeAspect="1"/>
          </p:cNvPicPr>
          <p:nvPr/>
        </p:nvPicPr>
        <p:blipFill>
          <a:blip r:embed="rId5" cstate="print"/>
          <a:srcRect r="42577"/>
          <a:stretch>
            <a:fillRect/>
          </a:stretch>
        </p:blipFill>
        <p:spPr>
          <a:xfrm>
            <a:off x="357158" y="928670"/>
            <a:ext cx="1071570" cy="1401283"/>
          </a:xfrm>
          <a:prstGeom prst="rect">
            <a:avLst/>
          </a:prstGeom>
        </p:spPr>
      </p:pic>
      <p:pic>
        <p:nvPicPr>
          <p:cNvPr id="9" name="Рисунок 8" descr="яйцо индюшинное.jpg"/>
          <p:cNvPicPr>
            <a:picLocks noChangeAspect="1"/>
          </p:cNvPicPr>
          <p:nvPr/>
        </p:nvPicPr>
        <p:blipFill>
          <a:blip r:embed="rId6" cstate="print"/>
          <a:srcRect l="1182" t="55270" r="71622" b="586"/>
          <a:stretch>
            <a:fillRect/>
          </a:stretch>
        </p:blipFill>
        <p:spPr>
          <a:xfrm>
            <a:off x="214282" y="4572008"/>
            <a:ext cx="1928826" cy="2000264"/>
          </a:xfrm>
          <a:prstGeom prst="rect">
            <a:avLst/>
          </a:prstGeom>
        </p:spPr>
      </p:pic>
      <p:pic>
        <p:nvPicPr>
          <p:cNvPr id="10" name="Рисунок 9" descr="гусин.яйцо1.jpg"/>
          <p:cNvPicPr>
            <a:picLocks noChangeAspect="1"/>
          </p:cNvPicPr>
          <p:nvPr/>
        </p:nvPicPr>
        <p:blipFill>
          <a:blip r:embed="rId7" cstate="print"/>
          <a:srcRect l="33088" t="43334" r="33382" b="16666"/>
          <a:stretch>
            <a:fillRect/>
          </a:stretch>
        </p:blipFill>
        <p:spPr>
          <a:xfrm>
            <a:off x="4572000" y="714356"/>
            <a:ext cx="1676692" cy="1500198"/>
          </a:xfrm>
          <a:prstGeom prst="rect">
            <a:avLst/>
          </a:prstGeom>
        </p:spPr>
      </p:pic>
      <p:pic>
        <p:nvPicPr>
          <p:cNvPr id="11" name="Рисунок 10" descr="гусенок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14480" y="214290"/>
            <a:ext cx="1714512" cy="2451252"/>
          </a:xfrm>
          <a:prstGeom prst="rect">
            <a:avLst/>
          </a:prstGeom>
        </p:spPr>
      </p:pic>
      <p:pic>
        <p:nvPicPr>
          <p:cNvPr id="14" name="Рисунок 13" descr="страусенок.jpg"/>
          <p:cNvPicPr>
            <a:picLocks noChangeAspect="1"/>
          </p:cNvPicPr>
          <p:nvPr/>
        </p:nvPicPr>
        <p:blipFill>
          <a:blip r:embed="rId9" cstate="print"/>
          <a:srcRect l="10455" t="23427" r="26812" b="7042"/>
          <a:stretch>
            <a:fillRect/>
          </a:stretch>
        </p:blipFill>
        <p:spPr>
          <a:xfrm>
            <a:off x="5857884" y="2928934"/>
            <a:ext cx="3000396" cy="2357454"/>
          </a:xfrm>
          <a:prstGeom prst="rect">
            <a:avLst/>
          </a:prstGeom>
        </p:spPr>
      </p:pic>
      <p:pic>
        <p:nvPicPr>
          <p:cNvPr id="7" name="Рисунок 6" descr="яйцо страуса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857752" y="4357694"/>
            <a:ext cx="2785633" cy="2214578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981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ru-RU" sz="3200" u="sng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Цель: Развивать системное мышление</a:t>
            </a:r>
            <a:endParaRPr lang="ru-RU" sz="32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2800" dirty="0" smtClean="0">
              <a:solidFill>
                <a:schemeClr val="accent5">
                  <a:lumMod val="75000"/>
                </a:schemeClr>
              </a:solidFill>
              <a:effectLst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Задачи: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*Формировать познавательный интерес к окружающему миру.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effectLst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*Закрепить знания детей о домашних птицах.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*Учить называть птиц, их птенцов.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*Дать представление о характерных отличительных особенностях яиц домашних птиц.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*Учить образовывать слова с помощью суффиксов –о(ё)нок, уменьшительно-ласкательные прилагательные;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*Продолжать учить ориентироваться на плоскости: вверх, вниз, вправо, влево</a:t>
            </a:r>
            <a:endParaRPr lang="ru-RU" sz="2800" dirty="0">
              <a:effectLst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цыплен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428868"/>
            <a:ext cx="1741908" cy="1695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яйцо курино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571744"/>
            <a:ext cx="995991" cy="1330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куриц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2428868"/>
            <a:ext cx="1214446" cy="1000132"/>
          </a:xfrm>
          <a:prstGeom prst="roundRect">
            <a:avLst>
              <a:gd name="adj" fmla="val 12396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петух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2096" y="3143248"/>
            <a:ext cx="1068481" cy="1027936"/>
          </a:xfrm>
          <a:prstGeom prst="roundRect">
            <a:avLst>
              <a:gd name="adj" fmla="val 16621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Рисунок 13" descr="схема домашние птицы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4857752" y="5357826"/>
            <a:ext cx="642942" cy="642942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схема домашние птицы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4857752" y="4429132"/>
            <a:ext cx="580434" cy="619129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схема домашние птицы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3714744" y="5429264"/>
            <a:ext cx="571504" cy="615466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схема домашние птицы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3714744" y="4429132"/>
            <a:ext cx="582494" cy="68840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схема домашние птицы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4286248" y="4929198"/>
            <a:ext cx="586812" cy="63195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 descr="гусенок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714876" y="500042"/>
            <a:ext cx="642942" cy="85725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 descr="индюшонок.jpeg"/>
          <p:cNvPicPr>
            <a:picLocks noChangeAspect="1"/>
          </p:cNvPicPr>
          <p:nvPr/>
        </p:nvPicPr>
        <p:blipFill>
          <a:blip r:embed="rId13" cstate="print"/>
          <a:srcRect r="12500" b="20949"/>
          <a:stretch>
            <a:fillRect/>
          </a:stretch>
        </p:blipFill>
        <p:spPr>
          <a:xfrm>
            <a:off x="3714745" y="1428736"/>
            <a:ext cx="714380" cy="51027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Рисунок 21" descr="страусенок.jpg"/>
          <p:cNvPicPr>
            <a:picLocks noChangeAspect="1"/>
          </p:cNvPicPr>
          <p:nvPr/>
        </p:nvPicPr>
        <p:blipFill>
          <a:blip r:embed="rId14" cstate="print"/>
          <a:srcRect l="8141" t="14024" r="24817" b="8597"/>
          <a:stretch>
            <a:fillRect/>
          </a:stretch>
        </p:blipFill>
        <p:spPr>
          <a:xfrm>
            <a:off x="4643438" y="1500175"/>
            <a:ext cx="785818" cy="64294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Рисунок 22" descr="утенок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643306" y="500042"/>
            <a:ext cx="928694" cy="79356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Рисунок 23" descr="утка.jpg"/>
          <p:cNvPicPr>
            <a:picLocks noChangeAspect="1"/>
          </p:cNvPicPr>
          <p:nvPr/>
        </p:nvPicPr>
        <p:blipFill>
          <a:blip r:embed="rId16" cstate="print"/>
          <a:srcRect l="7519" t="1172" r="19238" b="8984"/>
          <a:stretch>
            <a:fillRect/>
          </a:stretch>
        </p:blipFill>
        <p:spPr>
          <a:xfrm>
            <a:off x="5715008" y="500042"/>
            <a:ext cx="776500" cy="714380"/>
          </a:xfrm>
          <a:prstGeom prst="roundRect">
            <a:avLst>
              <a:gd name="adj" fmla="val 2387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" name="Рисунок 24" descr="гусь.jpg"/>
          <p:cNvPicPr>
            <a:picLocks noChangeAspect="1"/>
          </p:cNvPicPr>
          <p:nvPr/>
        </p:nvPicPr>
        <p:blipFill>
          <a:blip r:embed="rId17" cstate="print"/>
          <a:srcRect l="10625" t="8750" r="6875" b="28750"/>
          <a:stretch>
            <a:fillRect/>
          </a:stretch>
        </p:blipFill>
        <p:spPr>
          <a:xfrm>
            <a:off x="6643702" y="428604"/>
            <a:ext cx="785818" cy="892975"/>
          </a:xfrm>
          <a:prstGeom prst="roundRect">
            <a:avLst>
              <a:gd name="adj" fmla="val 169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Рисунок 25" descr="страус.jpg"/>
          <p:cNvPicPr>
            <a:picLocks noChangeAspect="1"/>
          </p:cNvPicPr>
          <p:nvPr/>
        </p:nvPicPr>
        <p:blipFill>
          <a:blip r:embed="rId18" cstate="print"/>
          <a:srcRect l="22500" t="13760" r="26428" b="10609"/>
          <a:stretch>
            <a:fillRect/>
          </a:stretch>
        </p:blipFill>
        <p:spPr>
          <a:xfrm>
            <a:off x="5715008" y="1357298"/>
            <a:ext cx="780355" cy="785818"/>
          </a:xfrm>
          <a:prstGeom prst="roundRect">
            <a:avLst>
              <a:gd name="adj" fmla="val 233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" name="Рисунок 26" descr="индюк.jpg"/>
          <p:cNvPicPr>
            <a:picLocks noChangeAspect="1"/>
          </p:cNvPicPr>
          <p:nvPr/>
        </p:nvPicPr>
        <p:blipFill>
          <a:blip r:embed="rId19" cstate="print"/>
          <a:srcRect l="6250" t="1970" r="22500" b="1970"/>
          <a:stretch>
            <a:fillRect/>
          </a:stretch>
        </p:blipFill>
        <p:spPr>
          <a:xfrm>
            <a:off x="6643702" y="1428736"/>
            <a:ext cx="850388" cy="775793"/>
          </a:xfrm>
          <a:prstGeom prst="roundRect">
            <a:avLst>
              <a:gd name="adj" fmla="val 15954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9" name="Рисунок 28" descr="яйцо индюшинное.jpg"/>
          <p:cNvPicPr>
            <a:picLocks noChangeAspect="1"/>
          </p:cNvPicPr>
          <p:nvPr/>
        </p:nvPicPr>
        <p:blipFill>
          <a:blip r:embed="rId20" cstate="print"/>
          <a:srcRect t="52458" r="71475"/>
          <a:stretch>
            <a:fillRect/>
          </a:stretch>
        </p:blipFill>
        <p:spPr>
          <a:xfrm>
            <a:off x="1643042" y="1357298"/>
            <a:ext cx="628654" cy="785818"/>
          </a:xfrm>
          <a:prstGeom prst="rect">
            <a:avLst/>
          </a:prstGeom>
        </p:spPr>
      </p:pic>
      <p:pic>
        <p:nvPicPr>
          <p:cNvPr id="30" name="Рисунок 29" descr="яйцо страуса.gif"/>
          <p:cNvPicPr>
            <a:picLocks noChangeAspect="1"/>
          </p:cNvPicPr>
          <p:nvPr/>
        </p:nvPicPr>
        <p:blipFill>
          <a:blip r:embed="rId21" cstate="print"/>
          <a:srcRect l="17036" b="14286"/>
          <a:stretch>
            <a:fillRect/>
          </a:stretch>
        </p:blipFill>
        <p:spPr>
          <a:xfrm>
            <a:off x="2357422" y="1285860"/>
            <a:ext cx="1043713" cy="857256"/>
          </a:xfrm>
          <a:prstGeom prst="rect">
            <a:avLst/>
          </a:prstGeom>
        </p:spPr>
      </p:pic>
      <p:pic>
        <p:nvPicPr>
          <p:cNvPr id="31" name="Рисунок 30" descr="яйцо утиное.jpg"/>
          <p:cNvPicPr>
            <a:picLocks noChangeAspect="1"/>
          </p:cNvPicPr>
          <p:nvPr/>
        </p:nvPicPr>
        <p:blipFill>
          <a:blip r:embed="rId22" cstate="print"/>
          <a:srcRect l="14690" r="33895"/>
          <a:stretch>
            <a:fillRect/>
          </a:stretch>
        </p:blipFill>
        <p:spPr>
          <a:xfrm>
            <a:off x="1714480" y="500042"/>
            <a:ext cx="500066" cy="730337"/>
          </a:xfrm>
          <a:prstGeom prst="rect">
            <a:avLst/>
          </a:prstGeom>
        </p:spPr>
      </p:pic>
      <p:pic>
        <p:nvPicPr>
          <p:cNvPr id="32" name="Рисунок 31" descr="гусин.яйцо1.jpg"/>
          <p:cNvPicPr>
            <a:picLocks noChangeAspect="1"/>
          </p:cNvPicPr>
          <p:nvPr/>
        </p:nvPicPr>
        <p:blipFill>
          <a:blip r:embed="rId23" cstate="print"/>
          <a:srcRect l="29859" t="51522" r="27987" b="18034"/>
          <a:stretch>
            <a:fillRect/>
          </a:stretch>
        </p:blipFill>
        <p:spPr>
          <a:xfrm>
            <a:off x="2357422" y="500042"/>
            <a:ext cx="1055083" cy="714380"/>
          </a:xfrm>
          <a:prstGeom prst="rect">
            <a:avLst/>
          </a:prstGeom>
        </p:spPr>
      </p:pic>
      <p:sp>
        <p:nvSpPr>
          <p:cNvPr id="33" name="Стрелка вниз 32">
            <a:hlinkClick r:id="rId24" action="ppaction://hlinksldjump"/>
          </p:cNvPr>
          <p:cNvSpPr/>
          <p:nvPr/>
        </p:nvSpPr>
        <p:spPr>
          <a:xfrm>
            <a:off x="2285984" y="4214818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лево 33">
            <a:hlinkClick r:id="rId24" action="ppaction://hlinksldjump"/>
          </p:cNvPr>
          <p:cNvSpPr/>
          <p:nvPr/>
        </p:nvSpPr>
        <p:spPr>
          <a:xfrm>
            <a:off x="2928926" y="5000636"/>
            <a:ext cx="62121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2214546" y="6396335"/>
            <a:ext cx="4992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Куда идёт цыплёнок? Что он узнает?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орлупа, желток, бел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1643050"/>
            <a:ext cx="4191009" cy="3312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857224" y="500042"/>
            <a:ext cx="2489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внутри яйца?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цыплен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428868"/>
            <a:ext cx="1741908" cy="1695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яйцо курино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571744"/>
            <a:ext cx="995991" cy="1330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куриц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2428868"/>
            <a:ext cx="1214446" cy="1000132"/>
          </a:xfrm>
          <a:prstGeom prst="roundRect">
            <a:avLst>
              <a:gd name="adj" fmla="val 12396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петух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2096" y="3143248"/>
            <a:ext cx="1068481" cy="1027936"/>
          </a:xfrm>
          <a:prstGeom prst="roundRect">
            <a:avLst>
              <a:gd name="adj" fmla="val 16621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Рисунок 13" descr="схема домашние птицы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4857752" y="5357826"/>
            <a:ext cx="642942" cy="642942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схема домашние птицы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4857752" y="4429132"/>
            <a:ext cx="580434" cy="619129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схема домашние птицы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3714744" y="5429264"/>
            <a:ext cx="571504" cy="615466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схема домашние птицы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3714744" y="4429132"/>
            <a:ext cx="582494" cy="68840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схема домашние птицы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4286248" y="4929198"/>
            <a:ext cx="586812" cy="63195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 descr="гусенок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714876" y="500042"/>
            <a:ext cx="642942" cy="85725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 descr="индюшонок.jpeg"/>
          <p:cNvPicPr>
            <a:picLocks noChangeAspect="1"/>
          </p:cNvPicPr>
          <p:nvPr/>
        </p:nvPicPr>
        <p:blipFill>
          <a:blip r:embed="rId13" cstate="print"/>
          <a:srcRect r="12500" b="20949"/>
          <a:stretch>
            <a:fillRect/>
          </a:stretch>
        </p:blipFill>
        <p:spPr>
          <a:xfrm>
            <a:off x="3714745" y="1428736"/>
            <a:ext cx="714380" cy="51027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Рисунок 21" descr="страусенок.jpg"/>
          <p:cNvPicPr>
            <a:picLocks noChangeAspect="1"/>
          </p:cNvPicPr>
          <p:nvPr/>
        </p:nvPicPr>
        <p:blipFill>
          <a:blip r:embed="rId14" cstate="print"/>
          <a:srcRect l="8141" t="14024" r="24817" b="8597"/>
          <a:stretch>
            <a:fillRect/>
          </a:stretch>
        </p:blipFill>
        <p:spPr>
          <a:xfrm>
            <a:off x="4643438" y="1500175"/>
            <a:ext cx="785818" cy="64294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Рисунок 22" descr="утенок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643306" y="500042"/>
            <a:ext cx="928694" cy="79356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Рисунок 23" descr="утка.jpg"/>
          <p:cNvPicPr>
            <a:picLocks noChangeAspect="1"/>
          </p:cNvPicPr>
          <p:nvPr/>
        </p:nvPicPr>
        <p:blipFill>
          <a:blip r:embed="rId16" cstate="print"/>
          <a:srcRect l="7519" t="1172" r="19238" b="8984"/>
          <a:stretch>
            <a:fillRect/>
          </a:stretch>
        </p:blipFill>
        <p:spPr>
          <a:xfrm>
            <a:off x="5715008" y="500042"/>
            <a:ext cx="776500" cy="714380"/>
          </a:xfrm>
          <a:prstGeom prst="roundRect">
            <a:avLst>
              <a:gd name="adj" fmla="val 2387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" name="Рисунок 24" descr="гусь.jpg"/>
          <p:cNvPicPr>
            <a:picLocks noChangeAspect="1"/>
          </p:cNvPicPr>
          <p:nvPr/>
        </p:nvPicPr>
        <p:blipFill>
          <a:blip r:embed="rId17" cstate="print"/>
          <a:srcRect l="10625" t="8750" r="6875" b="28750"/>
          <a:stretch>
            <a:fillRect/>
          </a:stretch>
        </p:blipFill>
        <p:spPr>
          <a:xfrm>
            <a:off x="6643702" y="428604"/>
            <a:ext cx="785818" cy="892975"/>
          </a:xfrm>
          <a:prstGeom prst="roundRect">
            <a:avLst>
              <a:gd name="adj" fmla="val 169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Рисунок 25" descr="страус.jpg"/>
          <p:cNvPicPr>
            <a:picLocks noChangeAspect="1"/>
          </p:cNvPicPr>
          <p:nvPr/>
        </p:nvPicPr>
        <p:blipFill>
          <a:blip r:embed="rId18" cstate="print"/>
          <a:srcRect l="22500" t="13760" r="26428" b="10609"/>
          <a:stretch>
            <a:fillRect/>
          </a:stretch>
        </p:blipFill>
        <p:spPr>
          <a:xfrm>
            <a:off x="5715008" y="1357298"/>
            <a:ext cx="780355" cy="785818"/>
          </a:xfrm>
          <a:prstGeom prst="roundRect">
            <a:avLst>
              <a:gd name="adj" fmla="val 233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" name="Рисунок 26" descr="индюк.jpg"/>
          <p:cNvPicPr>
            <a:picLocks noChangeAspect="1"/>
          </p:cNvPicPr>
          <p:nvPr/>
        </p:nvPicPr>
        <p:blipFill>
          <a:blip r:embed="rId19" cstate="print"/>
          <a:srcRect l="6250" t="1970" r="22500" b="1970"/>
          <a:stretch>
            <a:fillRect/>
          </a:stretch>
        </p:blipFill>
        <p:spPr>
          <a:xfrm>
            <a:off x="6643702" y="1428736"/>
            <a:ext cx="850388" cy="775793"/>
          </a:xfrm>
          <a:prstGeom prst="roundRect">
            <a:avLst>
              <a:gd name="adj" fmla="val 15954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9" name="Рисунок 28" descr="яйцо индюшинное.jpg"/>
          <p:cNvPicPr>
            <a:picLocks noChangeAspect="1"/>
          </p:cNvPicPr>
          <p:nvPr/>
        </p:nvPicPr>
        <p:blipFill>
          <a:blip r:embed="rId20" cstate="print"/>
          <a:srcRect t="52458" r="71475"/>
          <a:stretch>
            <a:fillRect/>
          </a:stretch>
        </p:blipFill>
        <p:spPr>
          <a:xfrm>
            <a:off x="1643042" y="1357298"/>
            <a:ext cx="628654" cy="785818"/>
          </a:xfrm>
          <a:prstGeom prst="rect">
            <a:avLst/>
          </a:prstGeom>
        </p:spPr>
      </p:pic>
      <p:pic>
        <p:nvPicPr>
          <p:cNvPr id="30" name="Рисунок 29" descr="яйцо страуса.gif"/>
          <p:cNvPicPr>
            <a:picLocks noChangeAspect="1"/>
          </p:cNvPicPr>
          <p:nvPr/>
        </p:nvPicPr>
        <p:blipFill>
          <a:blip r:embed="rId21" cstate="print"/>
          <a:srcRect l="17036" b="14286"/>
          <a:stretch>
            <a:fillRect/>
          </a:stretch>
        </p:blipFill>
        <p:spPr>
          <a:xfrm>
            <a:off x="2357422" y="1285860"/>
            <a:ext cx="1043713" cy="857256"/>
          </a:xfrm>
          <a:prstGeom prst="rect">
            <a:avLst/>
          </a:prstGeom>
        </p:spPr>
      </p:pic>
      <p:pic>
        <p:nvPicPr>
          <p:cNvPr id="31" name="Рисунок 30" descr="яйцо утиное.jpg"/>
          <p:cNvPicPr>
            <a:picLocks noChangeAspect="1"/>
          </p:cNvPicPr>
          <p:nvPr/>
        </p:nvPicPr>
        <p:blipFill>
          <a:blip r:embed="rId22" cstate="print"/>
          <a:srcRect l="14690" r="33895"/>
          <a:stretch>
            <a:fillRect/>
          </a:stretch>
        </p:blipFill>
        <p:spPr>
          <a:xfrm>
            <a:off x="1714480" y="500042"/>
            <a:ext cx="500066" cy="730337"/>
          </a:xfrm>
          <a:prstGeom prst="rect">
            <a:avLst/>
          </a:prstGeom>
        </p:spPr>
      </p:pic>
      <p:pic>
        <p:nvPicPr>
          <p:cNvPr id="32" name="Рисунок 31" descr="гусин.яйцо1.jpg"/>
          <p:cNvPicPr>
            <a:picLocks noChangeAspect="1"/>
          </p:cNvPicPr>
          <p:nvPr/>
        </p:nvPicPr>
        <p:blipFill>
          <a:blip r:embed="rId23" cstate="print"/>
          <a:srcRect l="29859" t="51522" r="27987" b="18034"/>
          <a:stretch>
            <a:fillRect/>
          </a:stretch>
        </p:blipFill>
        <p:spPr>
          <a:xfrm>
            <a:off x="2357422" y="500042"/>
            <a:ext cx="1055083" cy="714380"/>
          </a:xfrm>
          <a:prstGeom prst="rect">
            <a:avLst/>
          </a:prstGeom>
        </p:spPr>
      </p:pic>
      <p:pic>
        <p:nvPicPr>
          <p:cNvPr id="28" name="Рисунок 27" descr="скорлупа, желток, белок.jp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1785918" y="4643446"/>
            <a:ext cx="1404927" cy="1110454"/>
          </a:xfrm>
          <a:prstGeom prst="rect">
            <a:avLst/>
          </a:prstGeom>
        </p:spPr>
      </p:pic>
      <p:sp>
        <p:nvSpPr>
          <p:cNvPr id="33" name="Стрелка вправо 32"/>
          <p:cNvSpPr/>
          <p:nvPr/>
        </p:nvSpPr>
        <p:spPr>
          <a:xfrm>
            <a:off x="5643570" y="4929198"/>
            <a:ext cx="642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6357950" y="4214818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500034" y="6027003"/>
            <a:ext cx="83746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находится комната, в которую цыплёнок собирается идти?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он узнает в этой комнате?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ыплен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3" y="2643182"/>
            <a:ext cx="2055066" cy="200026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Right"/>
            <a:lightRig rig="threePt" dir="t"/>
          </a:scene3d>
        </p:spPr>
      </p:pic>
      <p:pic>
        <p:nvPicPr>
          <p:cNvPr id="3" name="Рисунок 2" descr="пету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285728"/>
            <a:ext cx="3214710" cy="3092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кур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071810"/>
            <a:ext cx="3167058" cy="3167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14282" y="5715016"/>
            <a:ext cx="4513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и как изменится у цыплёнка,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он вырастет?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57167"/>
          <a:ext cx="6096000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цыплен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428868"/>
            <a:ext cx="1741908" cy="1695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яйцо курино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571744"/>
            <a:ext cx="995991" cy="1330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куриц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2428868"/>
            <a:ext cx="1214446" cy="1000132"/>
          </a:xfrm>
          <a:prstGeom prst="roundRect">
            <a:avLst>
              <a:gd name="adj" fmla="val 12396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петух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2096" y="3143248"/>
            <a:ext cx="1068481" cy="1027936"/>
          </a:xfrm>
          <a:prstGeom prst="roundRect">
            <a:avLst>
              <a:gd name="adj" fmla="val 16621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Рисунок 13" descr="схема домашние птицы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4857752" y="5357826"/>
            <a:ext cx="642942" cy="642942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схема домашние птицы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4857752" y="4429132"/>
            <a:ext cx="580434" cy="619129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схема домашние птицы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3714744" y="5429264"/>
            <a:ext cx="571504" cy="615466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схема домашние птицы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3714744" y="4429132"/>
            <a:ext cx="582494" cy="68840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схема домашние птицы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4286248" y="4929198"/>
            <a:ext cx="586812" cy="63195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 descr="гусенок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714876" y="500042"/>
            <a:ext cx="642942" cy="85725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 descr="индюшонок.jpeg"/>
          <p:cNvPicPr>
            <a:picLocks noChangeAspect="1"/>
          </p:cNvPicPr>
          <p:nvPr/>
        </p:nvPicPr>
        <p:blipFill>
          <a:blip r:embed="rId13" cstate="print"/>
          <a:srcRect r="12500" b="20949"/>
          <a:stretch>
            <a:fillRect/>
          </a:stretch>
        </p:blipFill>
        <p:spPr>
          <a:xfrm>
            <a:off x="3714745" y="1428736"/>
            <a:ext cx="714380" cy="51027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Рисунок 21" descr="страусенок.jpg"/>
          <p:cNvPicPr>
            <a:picLocks noChangeAspect="1"/>
          </p:cNvPicPr>
          <p:nvPr/>
        </p:nvPicPr>
        <p:blipFill>
          <a:blip r:embed="rId14" cstate="print"/>
          <a:srcRect l="8141" t="14024" r="24817" b="8597"/>
          <a:stretch>
            <a:fillRect/>
          </a:stretch>
        </p:blipFill>
        <p:spPr>
          <a:xfrm>
            <a:off x="4643438" y="1500175"/>
            <a:ext cx="785818" cy="64294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Рисунок 22" descr="утенок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643306" y="500042"/>
            <a:ext cx="928694" cy="79356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Рисунок 23" descr="утка.jpg"/>
          <p:cNvPicPr>
            <a:picLocks noChangeAspect="1"/>
          </p:cNvPicPr>
          <p:nvPr/>
        </p:nvPicPr>
        <p:blipFill>
          <a:blip r:embed="rId16" cstate="print"/>
          <a:srcRect l="7519" t="1172" r="19238" b="8984"/>
          <a:stretch>
            <a:fillRect/>
          </a:stretch>
        </p:blipFill>
        <p:spPr>
          <a:xfrm>
            <a:off x="5715008" y="500042"/>
            <a:ext cx="776500" cy="714380"/>
          </a:xfrm>
          <a:prstGeom prst="roundRect">
            <a:avLst>
              <a:gd name="adj" fmla="val 2387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" name="Рисунок 24" descr="гусь.jpg"/>
          <p:cNvPicPr>
            <a:picLocks noChangeAspect="1"/>
          </p:cNvPicPr>
          <p:nvPr/>
        </p:nvPicPr>
        <p:blipFill>
          <a:blip r:embed="rId17" cstate="print"/>
          <a:srcRect l="10625" t="8750" r="6875" b="28750"/>
          <a:stretch>
            <a:fillRect/>
          </a:stretch>
        </p:blipFill>
        <p:spPr>
          <a:xfrm>
            <a:off x="6643702" y="428604"/>
            <a:ext cx="785818" cy="892975"/>
          </a:xfrm>
          <a:prstGeom prst="roundRect">
            <a:avLst>
              <a:gd name="adj" fmla="val 169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Рисунок 25" descr="страус.jpg"/>
          <p:cNvPicPr>
            <a:picLocks noChangeAspect="1"/>
          </p:cNvPicPr>
          <p:nvPr/>
        </p:nvPicPr>
        <p:blipFill>
          <a:blip r:embed="rId18" cstate="print"/>
          <a:srcRect l="22500" t="13760" r="26428" b="10609"/>
          <a:stretch>
            <a:fillRect/>
          </a:stretch>
        </p:blipFill>
        <p:spPr>
          <a:xfrm>
            <a:off x="5715008" y="1357298"/>
            <a:ext cx="780355" cy="785818"/>
          </a:xfrm>
          <a:prstGeom prst="roundRect">
            <a:avLst>
              <a:gd name="adj" fmla="val 233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" name="Рисунок 26" descr="индюк.jpg"/>
          <p:cNvPicPr>
            <a:picLocks noChangeAspect="1"/>
          </p:cNvPicPr>
          <p:nvPr/>
        </p:nvPicPr>
        <p:blipFill>
          <a:blip r:embed="rId19" cstate="print"/>
          <a:srcRect l="6250" t="1970" r="22500" b="1970"/>
          <a:stretch>
            <a:fillRect/>
          </a:stretch>
        </p:blipFill>
        <p:spPr>
          <a:xfrm>
            <a:off x="6643702" y="1428736"/>
            <a:ext cx="850388" cy="775793"/>
          </a:xfrm>
          <a:prstGeom prst="roundRect">
            <a:avLst>
              <a:gd name="adj" fmla="val 15954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9" name="Рисунок 28" descr="яйцо индюшинное.jpg"/>
          <p:cNvPicPr>
            <a:picLocks noChangeAspect="1"/>
          </p:cNvPicPr>
          <p:nvPr/>
        </p:nvPicPr>
        <p:blipFill>
          <a:blip r:embed="rId20" cstate="print"/>
          <a:srcRect t="52458" r="71475"/>
          <a:stretch>
            <a:fillRect/>
          </a:stretch>
        </p:blipFill>
        <p:spPr>
          <a:xfrm>
            <a:off x="1643042" y="1357298"/>
            <a:ext cx="628654" cy="785818"/>
          </a:xfrm>
          <a:prstGeom prst="rect">
            <a:avLst/>
          </a:prstGeom>
        </p:spPr>
      </p:pic>
      <p:pic>
        <p:nvPicPr>
          <p:cNvPr id="30" name="Рисунок 29" descr="яйцо страуса.gif"/>
          <p:cNvPicPr>
            <a:picLocks noChangeAspect="1"/>
          </p:cNvPicPr>
          <p:nvPr/>
        </p:nvPicPr>
        <p:blipFill>
          <a:blip r:embed="rId21" cstate="print"/>
          <a:srcRect l="17036" b="14286"/>
          <a:stretch>
            <a:fillRect/>
          </a:stretch>
        </p:blipFill>
        <p:spPr>
          <a:xfrm>
            <a:off x="2357422" y="1285860"/>
            <a:ext cx="1043713" cy="857256"/>
          </a:xfrm>
          <a:prstGeom prst="rect">
            <a:avLst/>
          </a:prstGeom>
        </p:spPr>
      </p:pic>
      <p:pic>
        <p:nvPicPr>
          <p:cNvPr id="31" name="Рисунок 30" descr="яйцо утиное.jpg"/>
          <p:cNvPicPr>
            <a:picLocks noChangeAspect="1"/>
          </p:cNvPicPr>
          <p:nvPr/>
        </p:nvPicPr>
        <p:blipFill>
          <a:blip r:embed="rId22" cstate="print"/>
          <a:srcRect l="14690" r="33895"/>
          <a:stretch>
            <a:fillRect/>
          </a:stretch>
        </p:blipFill>
        <p:spPr>
          <a:xfrm>
            <a:off x="1714480" y="500042"/>
            <a:ext cx="500066" cy="730337"/>
          </a:xfrm>
          <a:prstGeom prst="rect">
            <a:avLst/>
          </a:prstGeom>
        </p:spPr>
      </p:pic>
      <p:pic>
        <p:nvPicPr>
          <p:cNvPr id="32" name="Рисунок 31" descr="гусин.яйцо1.jpg"/>
          <p:cNvPicPr>
            <a:picLocks noChangeAspect="1"/>
          </p:cNvPicPr>
          <p:nvPr/>
        </p:nvPicPr>
        <p:blipFill>
          <a:blip r:embed="rId23" cstate="print"/>
          <a:srcRect l="29859" t="51522" r="27987" b="18034"/>
          <a:stretch>
            <a:fillRect/>
          </a:stretch>
        </p:blipFill>
        <p:spPr>
          <a:xfrm>
            <a:off x="2357422" y="500042"/>
            <a:ext cx="1055083" cy="714380"/>
          </a:xfrm>
          <a:prstGeom prst="rect">
            <a:avLst/>
          </a:prstGeom>
        </p:spPr>
      </p:pic>
      <p:pic>
        <p:nvPicPr>
          <p:cNvPr id="28" name="Рисунок 27" descr="скорлупа, желток, белок.jp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1785918" y="4643446"/>
            <a:ext cx="1404927" cy="1110454"/>
          </a:xfrm>
          <a:prstGeom prst="rect">
            <a:avLst/>
          </a:prstGeom>
        </p:spPr>
      </p:pic>
      <p:pic>
        <p:nvPicPr>
          <p:cNvPr id="33" name="Рисунок 32" descr="курица.jpg"/>
          <p:cNvPicPr>
            <a:picLocks noChangeAspect="1"/>
          </p:cNvPicPr>
          <p:nvPr/>
        </p:nvPicPr>
        <p:blipFill>
          <a:blip r:embed="rId25"/>
          <a:srcRect l="-1697" t="1250" r="63125" b="63125"/>
          <a:stretch>
            <a:fillRect/>
          </a:stretch>
        </p:blipFill>
        <p:spPr>
          <a:xfrm>
            <a:off x="6715140" y="5214950"/>
            <a:ext cx="785818" cy="78581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" name="Рисунок 33" descr="петух.jpg"/>
          <p:cNvPicPr>
            <a:picLocks noChangeAspect="1"/>
          </p:cNvPicPr>
          <p:nvPr/>
        </p:nvPicPr>
        <p:blipFill>
          <a:blip r:embed="rId26"/>
          <a:srcRect l="2915" t="28248" r="50000" b="22810"/>
          <a:stretch>
            <a:fillRect/>
          </a:stretch>
        </p:blipFill>
        <p:spPr>
          <a:xfrm>
            <a:off x="6715140" y="4286256"/>
            <a:ext cx="785818" cy="785818"/>
          </a:xfrm>
          <a:prstGeom prst="rect">
            <a:avLst/>
          </a:prstGeom>
          <a:ln w="38100" cap="sq">
            <a:solidFill>
              <a:schemeClr val="bg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" name="Рисунок 34" descr="петух.jpg"/>
          <p:cNvPicPr>
            <a:picLocks noChangeAspect="1"/>
          </p:cNvPicPr>
          <p:nvPr/>
        </p:nvPicPr>
        <p:blipFill>
          <a:blip r:embed="rId26"/>
          <a:srcRect l="66097" t="6496" r="9757" b="68406"/>
          <a:stretch>
            <a:fillRect/>
          </a:stretch>
        </p:blipFill>
        <p:spPr>
          <a:xfrm>
            <a:off x="5715008" y="4286256"/>
            <a:ext cx="785818" cy="785818"/>
          </a:xfrm>
          <a:prstGeom prst="rect">
            <a:avLst/>
          </a:prstGeom>
          <a:ln w="38100" cap="sq">
            <a:solidFill>
              <a:schemeClr val="bg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" name="Рисунок 35" descr="курица.jpg"/>
          <p:cNvPicPr>
            <a:picLocks noChangeAspect="1"/>
          </p:cNvPicPr>
          <p:nvPr/>
        </p:nvPicPr>
        <p:blipFill>
          <a:blip r:embed="rId25"/>
          <a:srcRect l="74375" t="23750" r="3125" b="53750"/>
          <a:stretch>
            <a:fillRect/>
          </a:stretch>
        </p:blipFill>
        <p:spPr>
          <a:xfrm>
            <a:off x="5715008" y="5214950"/>
            <a:ext cx="785818" cy="78581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7" name="TextBox 36"/>
          <p:cNvSpPr txBox="1"/>
          <p:nvPr/>
        </p:nvSpPr>
        <p:spPr>
          <a:xfrm>
            <a:off x="2857488" y="6396335"/>
            <a:ext cx="3349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Расскажите о цыплёнке.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357167"/>
          <a:ext cx="6096000" cy="600079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032000"/>
                <a:gridCol w="2032000"/>
                <a:gridCol w="2032000"/>
              </a:tblGrid>
              <a:tr h="200026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000" dirty="0" smtClean="0"/>
                        <a:t>Частью чего объект являлся в прошлом?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000" dirty="0" smtClean="0"/>
                        <a:t>Частью чего  объект является?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000" dirty="0" smtClean="0"/>
                        <a:t>Частью чего объект будет являться в будущем?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0026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2000" dirty="0" smtClean="0"/>
                        <a:t>Что объект представлял собой</a:t>
                      </a:r>
                      <a:r>
                        <a:rPr lang="ru-RU" sz="2000" baseline="0" dirty="0" smtClean="0"/>
                        <a:t> в прошлом?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Объект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000" dirty="0" smtClean="0"/>
                        <a:t> Свойства</a:t>
                      </a:r>
                    </a:p>
                    <a:p>
                      <a:pPr algn="ctr"/>
                      <a:r>
                        <a:rPr lang="ru-RU" sz="2000" dirty="0" smtClean="0"/>
                        <a:t>Функции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2000" dirty="0" smtClean="0"/>
                        <a:t>Как будет выглядеть объект в будущем?</a:t>
                      </a:r>
                      <a:endParaRPr lang="ru-RU" sz="2000" dirty="0"/>
                    </a:p>
                  </a:txBody>
                  <a:tcPr/>
                </a:tc>
              </a:tr>
              <a:tr h="200026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000" dirty="0" smtClean="0"/>
                        <a:t>Из каких частей объект состоял в прошлом?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000" dirty="0" smtClean="0"/>
                        <a:t>Из каких частей объект состоит?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000" dirty="0" smtClean="0"/>
                        <a:t>Из каких частей объект будет состоять в будущем?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285728"/>
          <a:ext cx="6096000" cy="6000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0002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002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002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Управляющая кнопка: справка 2">
            <a:hlinkClick r:id="" action="ppaction://hlinkshowjump?jump=nextslide" highlightClick="1"/>
          </p:cNvPr>
          <p:cNvSpPr/>
          <p:nvPr/>
        </p:nvSpPr>
        <p:spPr>
          <a:xfrm>
            <a:off x="3929058" y="2571744"/>
            <a:ext cx="1357322" cy="135732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5857892"/>
            <a:ext cx="3835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Явился в жёлтой шубке,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Прощайте, две скорлупки!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428603"/>
          <a:ext cx="6096000" cy="6072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0240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240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240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цыплен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2500306"/>
            <a:ext cx="2027665" cy="1973594"/>
          </a:xfrm>
          <a:prstGeom prst="rect">
            <a:avLst/>
          </a:prstGeom>
        </p:spPr>
      </p:pic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2857488" y="3357562"/>
            <a:ext cx="692656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>
            <a:off x="5572132" y="3357562"/>
            <a:ext cx="642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0" name="Стрелка вниз 9">
            <a:hlinkClick r:id="rId5" action="ppaction://hlinksldjump"/>
          </p:cNvPr>
          <p:cNvSpPr/>
          <p:nvPr/>
        </p:nvSpPr>
        <p:spPr>
          <a:xfrm>
            <a:off x="4357686" y="4500570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11" name="Стрелка вверх 10">
            <a:hlinkClick r:id="rId6" action="ppaction://hlinksldjump"/>
          </p:cNvPr>
          <p:cNvSpPr/>
          <p:nvPr/>
        </p:nvSpPr>
        <p:spPr>
          <a:xfrm>
            <a:off x="4286248" y="1785926"/>
            <a:ext cx="484632" cy="6212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6396335"/>
            <a:ext cx="7582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Покажите цыплёнку комнаты в его волшебном домике.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йцо курино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5625" y="1457325"/>
            <a:ext cx="2952750" cy="3943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8358214" y="6072206"/>
            <a:ext cx="542350" cy="6137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4282" y="6143644"/>
            <a:ext cx="4985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Кем или чем цыплёнок был раньше?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ур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83055">
            <a:off x="849926" y="921373"/>
            <a:ext cx="3643338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петух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644003">
            <a:off x="4680694" y="2481568"/>
            <a:ext cx="3995721" cy="38440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Управляющая кнопка: домой 6">
            <a:hlinkClick r:id="rId6" action="ppaction://hlinksldjump" highlightClick="1"/>
          </p:cNvPr>
          <p:cNvSpPr/>
          <p:nvPr/>
        </p:nvSpPr>
        <p:spPr>
          <a:xfrm>
            <a:off x="8358214" y="6072206"/>
            <a:ext cx="642942" cy="6137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куриц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9358346" y="5500702"/>
            <a:ext cx="304800" cy="304800"/>
          </a:xfrm>
          <a:prstGeom prst="rect">
            <a:avLst/>
          </a:prstGeom>
        </p:spPr>
      </p:pic>
      <p:pic>
        <p:nvPicPr>
          <p:cNvPr id="11" name="петух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9358346" y="6000768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4282" y="6215082"/>
            <a:ext cx="5249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Кем станет цыплёнок, когда вырастет?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509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05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 домашние птицы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85786" y="3786190"/>
            <a:ext cx="1857388" cy="2000264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Рисунок 2" descr="схема домашние птицы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429388" y="857232"/>
            <a:ext cx="1857388" cy="2000264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Рисунок 3" descr="схема домашние птицы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571868" y="3286124"/>
            <a:ext cx="1928826" cy="2000264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схема домашние птицы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714348" y="785794"/>
            <a:ext cx="1928826" cy="2000264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Рисунок 5" descr="схема домашние птицы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3428992" y="285728"/>
            <a:ext cx="1928826" cy="2071702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Рисунок 6" descr="схема домашние птицы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572264" y="3857628"/>
            <a:ext cx="1928826" cy="2000264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Управляющая кнопка: домой 7">
            <a:hlinkClick r:id="rId9" action="ppaction://hlinksldjump" highlightClick="1"/>
          </p:cNvPr>
          <p:cNvSpPr/>
          <p:nvPr/>
        </p:nvSpPr>
        <p:spPr>
          <a:xfrm>
            <a:off x="8358214" y="6215082"/>
            <a:ext cx="685226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6027003"/>
            <a:ext cx="62429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каких частей состоит цыплёнок?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«Назови ласково» (клюв – клювик и т.д.)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сенок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00034" y="214290"/>
            <a:ext cx="3000396" cy="3603115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страусенок.jpg"/>
          <p:cNvPicPr>
            <a:picLocks noChangeAspect="1"/>
          </p:cNvPicPr>
          <p:nvPr/>
        </p:nvPicPr>
        <p:blipFill>
          <a:blip r:embed="rId5" cstate="print"/>
          <a:srcRect l="10358" t="17293" r="23920" b="8539"/>
          <a:stretch>
            <a:fillRect/>
          </a:stretch>
        </p:blipFill>
        <p:spPr>
          <a:xfrm>
            <a:off x="285720" y="4071942"/>
            <a:ext cx="3286148" cy="2628918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утенок.jpg"/>
          <p:cNvPicPr>
            <a:picLocks noChangeAspect="1"/>
          </p:cNvPicPr>
          <p:nvPr/>
        </p:nvPicPr>
        <p:blipFill>
          <a:blip r:embed="rId6" cstate="print"/>
          <a:srcRect t="8764" b="8252"/>
          <a:stretch>
            <a:fillRect/>
          </a:stretch>
        </p:blipFill>
        <p:spPr>
          <a:xfrm>
            <a:off x="5000628" y="214290"/>
            <a:ext cx="3929090" cy="2786082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индюшонок.jpeg"/>
          <p:cNvPicPr>
            <a:picLocks noChangeAspect="1"/>
          </p:cNvPicPr>
          <p:nvPr/>
        </p:nvPicPr>
        <p:blipFill>
          <a:blip r:embed="rId7" cstate="print"/>
          <a:srcRect l="5348" r="8913" b="6989"/>
          <a:stretch>
            <a:fillRect/>
          </a:stretch>
        </p:blipFill>
        <p:spPr>
          <a:xfrm>
            <a:off x="5357818" y="4214818"/>
            <a:ext cx="3578678" cy="2455487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цыпленок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469736">
            <a:off x="2944370" y="2020670"/>
            <a:ext cx="2568832" cy="250033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5786446" y="3214686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«Чем похожи и чем отличаются?»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цып цып мои цыплят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935834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61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2617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1148</TotalTime>
  <Words>473</Words>
  <Application>Microsoft Office PowerPoint</Application>
  <PresentationFormat>Экран (4:3)</PresentationFormat>
  <Paragraphs>107</Paragraphs>
  <Slides>24</Slides>
  <Notes>12</Notes>
  <HiddenSlides>0</HiddenSlides>
  <MMClips>13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Использование приема ТРИЗ «Системный оператор»  </vt:lpstr>
      <vt:lpstr> Цель: Развивать системное мышление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приема ТРИЗ «Системный оператор» на занятии по развитию речи</dc:title>
  <dc:creator>Home</dc:creator>
  <cp:lastModifiedBy>comp</cp:lastModifiedBy>
  <cp:revision>156</cp:revision>
  <dcterms:created xsi:type="dcterms:W3CDTF">2011-06-14T08:16:55Z</dcterms:created>
  <dcterms:modified xsi:type="dcterms:W3CDTF">2017-03-24T08:16:39Z</dcterms:modified>
</cp:coreProperties>
</file>