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9" r:id="rId4"/>
    <p:sldId id="270" r:id="rId5"/>
    <p:sldId id="259" r:id="rId6"/>
    <p:sldId id="261" r:id="rId7"/>
    <p:sldId id="262" r:id="rId8"/>
    <p:sldId id="265" r:id="rId9"/>
    <p:sldId id="273" r:id="rId10"/>
    <p:sldId id="271" r:id="rId11"/>
    <p:sldId id="266" r:id="rId12"/>
    <p:sldId id="274" r:id="rId13"/>
    <p:sldId id="276" r:id="rId14"/>
    <p:sldId id="268" r:id="rId15"/>
    <p:sldId id="263" r:id="rId16"/>
    <p:sldId id="264" r:id="rId17"/>
    <p:sldId id="277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FBF2B1-0B8A-46C9-8879-D391B2A8E37E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DDFD3D-23DB-412E-B90F-3822CB5CE84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www.travelled.ru/enigma/05.php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23.jpeg"/><Relationship Id="rId7" Type="http://schemas.openxmlformats.org/officeDocument/2006/relationships/image" Target="../media/image4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42.gif"/><Relationship Id="rId10" Type="http://schemas.openxmlformats.org/officeDocument/2006/relationships/image" Target="../media/image46.jpeg"/><Relationship Id="rId4" Type="http://schemas.openxmlformats.org/officeDocument/2006/relationships/image" Target="../media/image10.jpeg"/><Relationship Id="rId9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www.en.origami-club.com/fun/jumpingfrog/index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hyperlink" Target="http://www.babylessons.ru/origami-malysham-lyagushka-iz-bumagi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gif"/><Relationship Id="rId5" Type="http://schemas.openxmlformats.org/officeDocument/2006/relationships/image" Target="../media/image51.gif"/><Relationship Id="rId4" Type="http://schemas.openxmlformats.org/officeDocument/2006/relationships/image" Target="../media/image5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://www.jigsawplanet.com/?rc=play&amp;pid=21e2d456195a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14678" y="2000240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ЛЯГУШКА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лягушка в болоте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85794"/>
            <a:ext cx="2466975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1000108"/>
            <a:ext cx="3476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Где живёт лягушка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озерная лягушка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89023" y="2823356"/>
            <a:ext cx="9348" cy="6399"/>
          </a:xfrm>
          <a:prstGeom prst="rect">
            <a:avLst/>
          </a:prstGeom>
        </p:spPr>
      </p:pic>
      <p:pic>
        <p:nvPicPr>
          <p:cNvPr id="7" name="Рисунок 6" descr="озерная лягушка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357430"/>
            <a:ext cx="3786214" cy="29889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травяная лягушка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357430"/>
            <a:ext cx="3833815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rot="5400000">
            <a:off x="3595193" y="1142813"/>
            <a:ext cx="762664" cy="152369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 rot="16200000" flipH="1">
            <a:off x="5059672" y="1202028"/>
            <a:ext cx="762664" cy="140526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86512" y="5429264"/>
            <a:ext cx="10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воде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285852" y="5429264"/>
            <a:ext cx="2374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 суше (земле)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2214546" y="6072206"/>
            <a:ext cx="5364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Лягушка – земноводное животное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звитие лягушки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714356"/>
            <a:ext cx="4762500" cy="4762500"/>
          </a:xfrm>
          <a:prstGeom prst="rect">
            <a:avLst/>
          </a:prstGeom>
        </p:spPr>
      </p:pic>
      <p:pic>
        <p:nvPicPr>
          <p:cNvPr id="5" name="Рисунок 4" descr="икринки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429132"/>
            <a:ext cx="2466975" cy="1847850"/>
          </a:xfrm>
          <a:prstGeom prst="rect">
            <a:avLst/>
          </a:prstGeom>
        </p:spPr>
      </p:pic>
      <p:pic>
        <p:nvPicPr>
          <p:cNvPr id="6" name="Рисунок 5" descr="икринки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2000240"/>
            <a:ext cx="2466975" cy="1847850"/>
          </a:xfrm>
          <a:prstGeom prst="rect">
            <a:avLst/>
          </a:prstGeom>
        </p:spPr>
      </p:pic>
      <p:pic>
        <p:nvPicPr>
          <p:cNvPr id="7" name="Рисунок 6" descr="икринки3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578" y="4286256"/>
            <a:ext cx="2190750" cy="2085975"/>
          </a:xfrm>
          <a:prstGeom prst="rect">
            <a:avLst/>
          </a:prstGeom>
        </p:spPr>
      </p:pic>
      <p:pic>
        <p:nvPicPr>
          <p:cNvPr id="8" name="Рисунок 7" descr="икринки лягушек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2" y="4714884"/>
            <a:ext cx="2400300" cy="1905000"/>
          </a:xfrm>
          <a:prstGeom prst="rect">
            <a:avLst/>
          </a:prstGeom>
        </p:spPr>
      </p:pic>
      <p:pic>
        <p:nvPicPr>
          <p:cNvPr id="9" name="Рисунок 8" descr="лягушка и икринки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44" y="2071678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азвитие лягушки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285728"/>
            <a:ext cx="2412000" cy="2412000"/>
          </a:xfrm>
          <a:prstGeom prst="rect">
            <a:avLst/>
          </a:prstGeom>
        </p:spPr>
      </p:pic>
      <p:pic>
        <p:nvPicPr>
          <p:cNvPr id="3" name="Рисунок 2" descr="Развитие лягушки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214422"/>
            <a:ext cx="2412000" cy="2412000"/>
          </a:xfrm>
          <a:prstGeom prst="rect">
            <a:avLst/>
          </a:prstGeom>
        </p:spPr>
      </p:pic>
      <p:pic>
        <p:nvPicPr>
          <p:cNvPr id="4" name="Рисунок 3" descr="Развитие лягушки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6" y="857232"/>
            <a:ext cx="2412000" cy="2412000"/>
          </a:xfrm>
          <a:prstGeom prst="rect">
            <a:avLst/>
          </a:prstGeom>
        </p:spPr>
      </p:pic>
      <p:pic>
        <p:nvPicPr>
          <p:cNvPr id="6" name="Рисунок 5" descr="Развитие лягушки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1214422"/>
            <a:ext cx="2412000" cy="2412000"/>
          </a:xfrm>
          <a:prstGeom prst="rect">
            <a:avLst/>
          </a:prstGeom>
        </p:spPr>
      </p:pic>
      <p:pic>
        <p:nvPicPr>
          <p:cNvPr id="7" name="Рисунок 6" descr="Развитие лягушки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4143380"/>
            <a:ext cx="2412000" cy="2412000"/>
          </a:xfrm>
          <a:prstGeom prst="rect">
            <a:avLst/>
          </a:prstGeom>
        </p:spPr>
      </p:pic>
      <p:pic>
        <p:nvPicPr>
          <p:cNvPr id="8" name="Рисунок 7" descr="Развитие лягушки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7554" y="3857628"/>
            <a:ext cx="2412000" cy="2412000"/>
          </a:xfrm>
          <a:prstGeom prst="rect">
            <a:avLst/>
          </a:prstGeom>
        </p:spPr>
      </p:pic>
      <p:pic>
        <p:nvPicPr>
          <p:cNvPr id="9" name="Рисунок 8" descr="Развите лягушки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6512" y="4214818"/>
            <a:ext cx="2412000" cy="241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534292">
            <a:off x="3313545" y="1696690"/>
            <a:ext cx="5095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Кем лягушка была раньше</a:t>
            </a:r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r>
              <a:rPr lang="ru-RU" sz="2800" b="1" dirty="0" smtClean="0">
                <a:solidFill>
                  <a:srgbClr val="00B050"/>
                </a:solidFill>
              </a:rPr>
              <a:t>?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метаморфоз лягушки.jpeg"/>
          <p:cNvPicPr>
            <a:picLocks noChangeAspect="1"/>
          </p:cNvPicPr>
          <p:nvPr/>
        </p:nvPicPr>
        <p:blipFill>
          <a:blip r:embed="rId2"/>
          <a:srcRect l="47856" t="48225"/>
          <a:stretch>
            <a:fillRect/>
          </a:stretch>
        </p:blipFill>
        <p:spPr>
          <a:xfrm>
            <a:off x="6786578" y="4214818"/>
            <a:ext cx="2143139" cy="2254884"/>
          </a:xfrm>
          <a:prstGeom prst="rect">
            <a:avLst/>
          </a:prstGeom>
          <a:ln w="381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метаморфоз лягушки.jpeg"/>
          <p:cNvPicPr>
            <a:picLocks noChangeAspect="1"/>
          </p:cNvPicPr>
          <p:nvPr/>
        </p:nvPicPr>
        <p:blipFill>
          <a:blip r:embed="rId2"/>
          <a:srcRect l="6749" t="48707" r="50622"/>
          <a:stretch>
            <a:fillRect/>
          </a:stretch>
        </p:blipFill>
        <p:spPr>
          <a:xfrm>
            <a:off x="5072066" y="3357562"/>
            <a:ext cx="1571636" cy="2003825"/>
          </a:xfrm>
          <a:prstGeom prst="rect">
            <a:avLst/>
          </a:prstGeom>
          <a:ln w="381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метаморфоз лягушки.jpeg"/>
          <p:cNvPicPr>
            <a:picLocks noChangeAspect="1"/>
          </p:cNvPicPr>
          <p:nvPr/>
        </p:nvPicPr>
        <p:blipFill>
          <a:blip r:embed="rId2"/>
          <a:srcRect l="66055" b="48052"/>
          <a:stretch>
            <a:fillRect/>
          </a:stretch>
        </p:blipFill>
        <p:spPr>
          <a:xfrm>
            <a:off x="3571868" y="2571744"/>
            <a:ext cx="1321576" cy="2143140"/>
          </a:xfrm>
          <a:prstGeom prst="rect">
            <a:avLst/>
          </a:prstGeom>
          <a:ln w="381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метаморфоз лягушки.jpeg"/>
          <p:cNvPicPr>
            <a:picLocks noChangeAspect="1"/>
          </p:cNvPicPr>
          <p:nvPr/>
        </p:nvPicPr>
        <p:blipFill>
          <a:blip r:embed="rId2"/>
          <a:srcRect l="46559" t="1298" r="29358" b="50000"/>
          <a:stretch>
            <a:fillRect/>
          </a:stretch>
        </p:blipFill>
        <p:spPr>
          <a:xfrm>
            <a:off x="2357422" y="1928802"/>
            <a:ext cx="928694" cy="1990059"/>
          </a:xfrm>
          <a:prstGeom prst="rect">
            <a:avLst/>
          </a:prstGeom>
          <a:ln w="381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метаморфоз лягушки.jpeg"/>
          <p:cNvPicPr>
            <a:picLocks noChangeAspect="1"/>
          </p:cNvPicPr>
          <p:nvPr/>
        </p:nvPicPr>
        <p:blipFill>
          <a:blip r:embed="rId2"/>
          <a:srcRect l="25917" t="4545" r="50000" b="46753"/>
          <a:stretch>
            <a:fillRect/>
          </a:stretch>
        </p:blipFill>
        <p:spPr>
          <a:xfrm>
            <a:off x="1285852" y="1285860"/>
            <a:ext cx="928694" cy="1990059"/>
          </a:xfrm>
          <a:prstGeom prst="rect">
            <a:avLst/>
          </a:prstGeom>
          <a:ln w="381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метаморфоз лягушки.jpeg"/>
          <p:cNvPicPr>
            <a:picLocks noChangeAspect="1"/>
          </p:cNvPicPr>
          <p:nvPr/>
        </p:nvPicPr>
        <p:blipFill>
          <a:blip r:embed="rId2"/>
          <a:srcRect r="72476" b="48051"/>
          <a:stretch>
            <a:fillRect/>
          </a:stretch>
        </p:blipFill>
        <p:spPr>
          <a:xfrm>
            <a:off x="214282" y="571480"/>
            <a:ext cx="857256" cy="1714512"/>
          </a:xfrm>
          <a:prstGeom prst="rect">
            <a:avLst/>
          </a:prstGeom>
          <a:ln w="381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Прямая со стрелкой 10"/>
          <p:cNvCxnSpPr/>
          <p:nvPr/>
        </p:nvCxnSpPr>
        <p:spPr>
          <a:xfrm>
            <a:off x="1285852" y="357166"/>
            <a:ext cx="6858048" cy="335758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1428736"/>
            <a:ext cx="3279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Логическая игра «6 </a:t>
            </a:r>
            <a:r>
              <a:rPr lang="ru-RU" dirty="0" smtClean="0">
                <a:hlinkClick r:id="rId2"/>
              </a:rPr>
              <a:t>лягушек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28860" y="857232"/>
            <a:ext cx="3421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Давайте поиграем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857364"/>
            <a:ext cx="5940425" cy="4752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лягушка3.jpeg"/>
          <p:cNvPicPr>
            <a:picLocks noChangeAspect="1"/>
          </p:cNvPicPr>
          <p:nvPr/>
        </p:nvPicPr>
        <p:blipFill>
          <a:blip r:embed="rId2"/>
          <a:srcRect l="8559" t="23077" r="5850" b="7692"/>
          <a:stretch>
            <a:fillRect/>
          </a:stretch>
        </p:blipFill>
        <p:spPr>
          <a:xfrm>
            <a:off x="3714744" y="928670"/>
            <a:ext cx="1285884" cy="1157296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857231"/>
          <a:ext cx="6096000" cy="5572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4643446"/>
            <a:ext cx="1857388" cy="1714512"/>
          </a:xfrm>
          <a:prstGeom prst="rect">
            <a:avLst/>
          </a:prstGeom>
        </p:spPr>
      </p:pic>
      <p:pic>
        <p:nvPicPr>
          <p:cNvPr id="6" name="Рисунок 5" descr="лягушка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2786059"/>
            <a:ext cx="1897282" cy="1714512"/>
          </a:xfrm>
          <a:prstGeom prst="rect">
            <a:avLst/>
          </a:prstGeom>
        </p:spPr>
      </p:pic>
      <p:pic>
        <p:nvPicPr>
          <p:cNvPr id="7" name="Рисунок 6" descr="12.gif"/>
          <p:cNvPicPr>
            <a:picLocks noChangeAspect="1"/>
          </p:cNvPicPr>
          <p:nvPr/>
        </p:nvPicPr>
        <p:blipFill>
          <a:blip r:embed="rId5"/>
          <a:srcRect t="8664" b="3513"/>
          <a:stretch>
            <a:fillRect/>
          </a:stretch>
        </p:blipFill>
        <p:spPr>
          <a:xfrm>
            <a:off x="5643570" y="2786058"/>
            <a:ext cx="1925029" cy="1719673"/>
          </a:xfrm>
          <a:prstGeom prst="rect">
            <a:avLst/>
          </a:prstGeom>
        </p:spPr>
      </p:pic>
      <p:pic>
        <p:nvPicPr>
          <p:cNvPr id="8" name="Рисунок 7" descr="икринки3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3042" y="2786058"/>
            <a:ext cx="1809755" cy="1719785"/>
          </a:xfrm>
          <a:prstGeom prst="rect">
            <a:avLst/>
          </a:prstGeom>
        </p:spPr>
      </p:pic>
      <p:pic>
        <p:nvPicPr>
          <p:cNvPr id="9" name="Рисунок 8" descr="Аист.jpg"/>
          <p:cNvPicPr>
            <a:picLocks noChangeAspect="1"/>
          </p:cNvPicPr>
          <p:nvPr/>
        </p:nvPicPr>
        <p:blipFill>
          <a:blip r:embed="rId7" cstate="print"/>
          <a:srcRect l="12821" r="17948"/>
          <a:stretch>
            <a:fillRect/>
          </a:stretch>
        </p:blipFill>
        <p:spPr>
          <a:xfrm>
            <a:off x="5715008" y="1000108"/>
            <a:ext cx="1848458" cy="1643074"/>
          </a:xfrm>
          <a:prstGeom prst="rect">
            <a:avLst/>
          </a:prstGeom>
        </p:spPr>
      </p:pic>
      <p:pic>
        <p:nvPicPr>
          <p:cNvPr id="12" name="Рисунок 11" descr="лягушка напала на птицу.jpg"/>
          <p:cNvPicPr>
            <a:picLocks noChangeAspect="1"/>
          </p:cNvPicPr>
          <p:nvPr/>
        </p:nvPicPr>
        <p:blipFill>
          <a:blip r:embed="rId8"/>
          <a:srcRect t="13223" r="5594" b="16141"/>
          <a:stretch>
            <a:fillRect/>
          </a:stretch>
        </p:blipFill>
        <p:spPr>
          <a:xfrm>
            <a:off x="5643570" y="4572008"/>
            <a:ext cx="1928826" cy="1785950"/>
          </a:xfrm>
          <a:prstGeom prst="rect">
            <a:avLst/>
          </a:prstGeom>
        </p:spPr>
      </p:pic>
      <p:pic>
        <p:nvPicPr>
          <p:cNvPr id="13" name="Рисунок 12" descr="кочка.jpg"/>
          <p:cNvPicPr>
            <a:picLocks noChangeAspect="1"/>
          </p:cNvPicPr>
          <p:nvPr/>
        </p:nvPicPr>
        <p:blipFill>
          <a:blip r:embed="rId9"/>
          <a:srcRect l="15000" t="11723" r="8750"/>
          <a:stretch>
            <a:fillRect/>
          </a:stretch>
        </p:blipFill>
        <p:spPr>
          <a:xfrm>
            <a:off x="1643042" y="1000108"/>
            <a:ext cx="1807355" cy="1571636"/>
          </a:xfrm>
          <a:prstGeom prst="rect">
            <a:avLst/>
          </a:prstGeom>
        </p:spPr>
      </p:pic>
      <p:pic>
        <p:nvPicPr>
          <p:cNvPr id="15" name="Рисунок 14" descr="разнообразные лягушки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1868" y="928670"/>
            <a:ext cx="2023739" cy="171451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1857364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Сделайте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hlinkClick r:id="rId2"/>
              </a:rPr>
              <a:t>лягушку</a:t>
            </a:r>
            <a:r>
              <a:rPr lang="ru-RU" sz="2800" dirty="0" smtClean="0">
                <a:solidFill>
                  <a:srgbClr val="00B050"/>
                </a:solidFill>
              </a:rPr>
              <a:t> по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>
                <a:solidFill>
                  <a:srgbClr val="00B050"/>
                </a:solidFill>
              </a:rPr>
              <a:t>образцу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лягушка из бисера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500438"/>
            <a:ext cx="2662241" cy="2603601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929322" y="6286520"/>
            <a:ext cx="1910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Бисероплетение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71670" y="6286520"/>
            <a:ext cx="114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Оригами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571744"/>
            <a:ext cx="3827469" cy="3662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43174" y="1071546"/>
            <a:ext cx="3788345" cy="646331"/>
          </a:xfrm>
          <a:custGeom>
            <a:avLst/>
            <a:gdLst>
              <a:gd name="connsiteX0" fmla="*/ 0 w 3788345"/>
              <a:gd name="connsiteY0" fmla="*/ 0 h 646331"/>
              <a:gd name="connsiteX1" fmla="*/ 3788345 w 3788345"/>
              <a:gd name="connsiteY1" fmla="*/ 0 h 646331"/>
              <a:gd name="connsiteX2" fmla="*/ 3788345 w 3788345"/>
              <a:gd name="connsiteY2" fmla="*/ 646331 h 646331"/>
              <a:gd name="connsiteX3" fmla="*/ 0 w 3788345"/>
              <a:gd name="connsiteY3" fmla="*/ 646331 h 646331"/>
              <a:gd name="connsiteX4" fmla="*/ 0 w 3788345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8345" h="646331">
                <a:moveTo>
                  <a:pt x="0" y="0"/>
                </a:moveTo>
                <a:lnTo>
                  <a:pt x="3788345" y="0"/>
                </a:lnTo>
                <a:lnTo>
                  <a:pt x="3788345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orthographicFront">
              <a:rot lat="0" lon="6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«Мамина школа»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76400" y="3017520"/>
          <a:ext cx="5791200" cy="274320"/>
        </p:xfrm>
        <a:graphic>
          <a:graphicData uri="http://schemas.openxmlformats.org/drawingml/2006/table">
            <a:tbl>
              <a:tblPr/>
              <a:tblGrid>
                <a:gridCol w="57912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76400" y="3291840"/>
          <a:ext cx="5791200" cy="274320"/>
        </p:xfrm>
        <a:graphic>
          <a:graphicData uri="http://schemas.openxmlformats.org/drawingml/2006/table">
            <a:tbl>
              <a:tblPr/>
              <a:tblGrid>
                <a:gridCol w="57912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76400" y="3291840"/>
          <a:ext cx="5791200" cy="274320"/>
        </p:xfrm>
        <a:graphic>
          <a:graphicData uri="http://schemas.openxmlformats.org/drawingml/2006/table">
            <a:tbl>
              <a:tblPr/>
              <a:tblGrid>
                <a:gridCol w="57912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04" y="2643182"/>
          <a:ext cx="5791200" cy="274320"/>
        </p:xfrm>
        <a:graphic>
          <a:graphicData uri="http://schemas.openxmlformats.org/drawingml/2006/table">
            <a:tbl>
              <a:tblPr/>
              <a:tblGrid>
                <a:gridCol w="57912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71604" y="2786058"/>
          <a:ext cx="5791200" cy="274320"/>
        </p:xfrm>
        <a:graphic>
          <a:graphicData uri="http://schemas.openxmlformats.org/drawingml/2006/table">
            <a:tbl>
              <a:tblPr/>
              <a:tblGrid>
                <a:gridCol w="57912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charset="0"/>
                <a:hlinkClick r:id="rId2"/>
              </a:rPr>
              <a:t>Оригами малышам. Лягушка из бумаги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ru-RU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Подготовьте квадрат зеленого цвета произвольного размера.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Согните квадрат по диагонали.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ru-RU" sz="1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Загните острые углы полученного треугольника навстречу друг другу, чтобы их концы перекрестились.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Эти же острые углы отогните, но уже в противоположные стороны. </a:t>
            </a:r>
            <a:endParaRPr kumimoji="0" lang="ru-RU" sz="1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Вырежьте из цветной бумаги глаза и приклейте к лягушке. </a:t>
            </a:r>
            <a:endParaRPr kumimoji="0" lang="ru-RU" sz="9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</p:txBody>
      </p:sp>
      <p:pic>
        <p:nvPicPr>
          <p:cNvPr id="1026" name="Picture 2" descr="http://www.babylessons.ru/wp-content/uploads/2009/08/4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-895350"/>
            <a:ext cx="952500" cy="895350"/>
          </a:xfrm>
          <a:prstGeom prst="rect">
            <a:avLst/>
          </a:prstGeom>
          <a:noFill/>
        </p:spPr>
      </p:pic>
      <p:pic>
        <p:nvPicPr>
          <p:cNvPr id="1027" name="Picture 3" descr="1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572008"/>
            <a:ext cx="1905000" cy="1895475"/>
          </a:xfrm>
          <a:prstGeom prst="rect">
            <a:avLst/>
          </a:prstGeom>
          <a:noFill/>
        </p:spPr>
      </p:pic>
      <p:pic>
        <p:nvPicPr>
          <p:cNvPr id="1028" name="Picture 4" descr="2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53638" y="465138"/>
            <a:ext cx="1905000" cy="962025"/>
          </a:xfrm>
          <a:prstGeom prst="rect">
            <a:avLst/>
          </a:prstGeom>
          <a:noFill/>
        </p:spPr>
      </p:pic>
      <p:pic>
        <p:nvPicPr>
          <p:cNvPr id="1029" name="Picture 5" descr="33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4572008"/>
            <a:ext cx="1152525" cy="1952625"/>
          </a:xfrm>
          <a:prstGeom prst="rect">
            <a:avLst/>
          </a:prstGeom>
          <a:noFill/>
        </p:spPr>
      </p:pic>
      <p:pic>
        <p:nvPicPr>
          <p:cNvPr id="1030" name="Picture 6" descr="http://www.babylessons.ru/wp-content/uploads/2009/08/4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643446"/>
            <a:ext cx="1543050" cy="1457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5286388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dirty="0" smtClean="0">
              <a:solidFill>
                <a:srgbClr val="00B050"/>
              </a:solidFill>
              <a:latin typeface="Constantia" pitchFamily="18" charset="0"/>
            </a:endParaRPr>
          </a:p>
          <a:p>
            <a:pPr algn="ctr"/>
            <a:r>
              <a:rPr lang="en-US" dirty="0" smtClean="0">
                <a:hlinkClick r:id="rId2"/>
              </a:rPr>
              <a:t>http://www.jigsawplanet.com/?rc=play&amp;pid=21e2d456195a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1214422"/>
            <a:ext cx="5522089" cy="932083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>
                <a:gd name="adj1" fmla="val 12500"/>
                <a:gd name="adj2" fmla="val 663"/>
              </a:avLst>
            </a:prstTxWarp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Собери </a:t>
            </a:r>
            <a:r>
              <a:rPr lang="ru-RU" sz="4000" dirty="0" err="1" smtClean="0">
                <a:solidFill>
                  <a:srgbClr val="00B050"/>
                </a:solidFill>
              </a:rPr>
              <a:t>пазлы</a:t>
            </a:r>
            <a:r>
              <a:rPr lang="ru-RU" sz="4000" dirty="0" smtClean="0">
                <a:solidFill>
                  <a:srgbClr val="00B050"/>
                </a:solidFill>
              </a:rPr>
              <a:t> «Лягушка»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85992"/>
            <a:ext cx="400052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285992"/>
            <a:ext cx="400052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715404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Цель: формировать представление о лягушке.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1.Обратить внимание на внешний вид, строение лягушки;</a:t>
            </a:r>
          </a:p>
          <a:p>
            <a:pPr>
              <a:buNone/>
            </a:pPr>
            <a:r>
              <a:rPr lang="ru-RU" dirty="0" smtClean="0"/>
              <a:t>2.Показать детям развитие лягушки от икринки до взрослой особи;</a:t>
            </a:r>
          </a:p>
          <a:p>
            <a:pPr>
              <a:buNone/>
            </a:pPr>
            <a:r>
              <a:rPr lang="ru-RU" dirty="0" smtClean="0"/>
              <a:t>3.Формировать представление, что лягушка</a:t>
            </a:r>
            <a:r>
              <a:rPr lang="en-US" dirty="0" smtClean="0"/>
              <a:t> – </a:t>
            </a:r>
            <a:r>
              <a:rPr lang="ru-RU" dirty="0" smtClean="0"/>
              <a:t>обитатель воды и суши, т.е. земноводное животное;</a:t>
            </a:r>
          </a:p>
          <a:p>
            <a:pPr>
              <a:buNone/>
            </a:pPr>
            <a:r>
              <a:rPr lang="ru-RU" dirty="0" smtClean="0"/>
              <a:t>4.Познакомить с механизмами приспособления к условиям окружающей среды;</a:t>
            </a:r>
          </a:p>
          <a:p>
            <a:pPr>
              <a:buNone/>
            </a:pPr>
            <a:r>
              <a:rPr lang="ru-RU" dirty="0" smtClean="0"/>
              <a:t>5.Изменить у детей неприязненное отношение к лягушкам. Объяснить, насколько полезны и нужны в природе лягушки.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Отгадайте загадку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У болотной мягкой кочки</a:t>
            </a:r>
          </a:p>
          <a:p>
            <a:pPr>
              <a:buNone/>
            </a:pPr>
            <a:r>
              <a:rPr lang="ru-RU" sz="2400" dirty="0" smtClean="0"/>
              <a:t>Под зелененьким листочком</a:t>
            </a:r>
          </a:p>
          <a:p>
            <a:pPr>
              <a:buNone/>
            </a:pPr>
            <a:r>
              <a:rPr lang="ru-RU" sz="2400" dirty="0" smtClean="0"/>
              <a:t>Притаилась </a:t>
            </a:r>
            <a:r>
              <a:rPr lang="ru-RU" sz="2400" dirty="0" err="1" smtClean="0"/>
              <a:t>попрыгушка</a:t>
            </a:r>
            <a:r>
              <a:rPr lang="ru-RU" sz="2400" dirty="0" smtClean="0"/>
              <a:t> –</a:t>
            </a:r>
          </a:p>
          <a:p>
            <a:pPr>
              <a:buNone/>
            </a:pPr>
            <a:r>
              <a:rPr lang="ru-RU" sz="2400" dirty="0" smtClean="0"/>
              <a:t>Пучеглазая …</a:t>
            </a:r>
            <a:endParaRPr lang="ru-RU" sz="2400" dirty="0"/>
          </a:p>
        </p:txBody>
      </p:sp>
      <p:pic>
        <p:nvPicPr>
          <p:cNvPr id="4" name="Рисунок 3" descr="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2071678"/>
            <a:ext cx="5486411" cy="4471425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В каких сказках героиня лягушка?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сказка Царевна-лягушк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142984"/>
            <a:ext cx="1928826" cy="2191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дюймовочк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6500826" y="1142984"/>
            <a:ext cx="1839671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Жила-была лягушка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6429388" y="4214818"/>
            <a:ext cx="1942432" cy="2417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лягушка-путешественница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43306" y="1357298"/>
            <a:ext cx="2057400" cy="2926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Пальчиковый театр теремок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7224" y="3929066"/>
            <a:ext cx="2000264" cy="2536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Стихи Дружинина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57620" y="4572008"/>
            <a:ext cx="1620993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928662" y="3357562"/>
            <a:ext cx="1928826" cy="3385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Царевна-лягушка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500826" y="3643314"/>
            <a:ext cx="1857388" cy="33855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Дюймовочка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857224" y="6215082"/>
            <a:ext cx="2000264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Теремок</a:t>
            </a:r>
            <a:endParaRPr lang="ru-RU" sz="16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857231"/>
          <a:ext cx="6096000" cy="5572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185738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Где лягушки встречаются</a:t>
                      </a:r>
                      <a:r>
                        <a:rPr lang="ru-RU" baseline="0" dirty="0" smtClean="0"/>
                        <a:t> в природе?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Какие</a:t>
                      </a:r>
                      <a:r>
                        <a:rPr lang="ru-RU" baseline="0" dirty="0" smtClean="0"/>
                        <a:t> бывают лягушки?</a:t>
                      </a:r>
                      <a:endParaRPr lang="ru-RU" dirty="0" smtClean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Кого</a:t>
                      </a:r>
                      <a:r>
                        <a:rPr lang="ru-RU" baseline="0" dirty="0" smtClean="0"/>
                        <a:t> лягушка боится?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85738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Кем лягушка была раньше?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Что произойдет с лягушкой в будущем?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85738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Что надо</a:t>
                      </a:r>
                      <a:r>
                        <a:rPr lang="ru-RU" baseline="0" dirty="0" smtClean="0"/>
                        <a:t> лягушке, чтобы вырасти и быть здоровой?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Какие у лягушки части тела?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Кто боится лягушку?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лягушк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2714620"/>
            <a:ext cx="200501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643050"/>
            <a:ext cx="2551357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лягушка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4643446"/>
            <a:ext cx="2581677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лягушка1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4643446"/>
            <a:ext cx="2616850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лягушка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1571612"/>
            <a:ext cx="2571768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лягушка8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3636" y="1571612"/>
            <a:ext cx="2652401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2428860" y="857232"/>
            <a:ext cx="4225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Разнообразие лягушек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71736" y="4000504"/>
            <a:ext cx="3718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Разные оттенки зеленого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ягушка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1285860"/>
            <a:ext cx="2143140" cy="1928826"/>
          </a:xfrm>
          <a:prstGeom prst="rect">
            <a:avLst/>
          </a:prstGeom>
        </p:spPr>
      </p:pic>
      <p:pic>
        <p:nvPicPr>
          <p:cNvPr id="3" name="Рисунок 2" descr="лягушка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572008"/>
            <a:ext cx="2786082" cy="1808704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лягушка7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1357298"/>
            <a:ext cx="2824165" cy="1785950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868" y="4572008"/>
            <a:ext cx="2100361" cy="1785950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лягушка1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1357298"/>
            <a:ext cx="2718178" cy="1785950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лягушка5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2198" y="4572008"/>
            <a:ext cx="2786082" cy="1801395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000364" y="3714752"/>
            <a:ext cx="3195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Разные цвета и узоры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ягушка1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000372"/>
            <a:ext cx="3542622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лягушка-гигант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000372"/>
            <a:ext cx="3487302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86116" y="1928802"/>
            <a:ext cx="2802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Разные по размеру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214422"/>
            <a:ext cx="5857916" cy="4707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57620" y="1285860"/>
            <a:ext cx="277178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5357826"/>
            <a:ext cx="1214446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786314" y="1428736"/>
            <a:ext cx="1060704" cy="9144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00364" y="642918"/>
            <a:ext cx="3684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Части тела лягушки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</TotalTime>
  <Words>210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Цель: формировать представление о лягушке.</vt:lpstr>
      <vt:lpstr>Отгадайте загадку</vt:lpstr>
      <vt:lpstr>В каких сказках героиня лягушка?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comp</cp:lastModifiedBy>
  <cp:revision>96</cp:revision>
  <dcterms:created xsi:type="dcterms:W3CDTF">2011-06-25T07:19:09Z</dcterms:created>
  <dcterms:modified xsi:type="dcterms:W3CDTF">2017-03-17T09:28:22Z</dcterms:modified>
</cp:coreProperties>
</file>