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68" autoAdjust="0"/>
  </p:normalViewPr>
  <p:slideViewPr>
    <p:cSldViewPr>
      <p:cViewPr varScale="1">
        <p:scale>
          <a:sx n="107" d="100"/>
          <a:sy n="107" d="100"/>
        </p:scale>
        <p:origin x="-109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96E52EE-2555-4D79-94F8-8FD34C99C3F2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40CCB09-2275-4D13-8EE5-4F4DC71560E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Умножение натуральных чисел и его свойства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Подзаголовок 1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Мальцева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</a:rPr>
              <a:t>Лилиана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 Эдуардовна</a:t>
            </a:r>
          </a:p>
          <a:p>
            <a:pPr algn="r"/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учитель математики</a:t>
            </a:r>
          </a:p>
          <a:p>
            <a:pPr algn="r"/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МБОУ </a:t>
            </a:r>
            <a:r>
              <a:rPr lang="ru-RU" sz="1800" dirty="0" err="1" smtClean="0">
                <a:solidFill>
                  <a:schemeClr val="tx2">
                    <a:lumMod val="75000"/>
                  </a:schemeClr>
                </a:solidFill>
              </a:rPr>
              <a:t>сош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 №30</a:t>
            </a:r>
            <a:endParaRPr lang="ru-RU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Шестиугольник 4"/>
          <p:cNvSpPr/>
          <p:nvPr/>
        </p:nvSpPr>
        <p:spPr>
          <a:xfrm>
            <a:off x="2880837" y="4420277"/>
            <a:ext cx="802847" cy="657722"/>
          </a:xfrm>
          <a:prstGeom prst="hexagon">
            <a:avLst/>
          </a:prstGeom>
          <a:solidFill>
            <a:schemeClr val="tx2">
              <a:lumMod val="60000"/>
              <a:lumOff val="40000"/>
            </a:scheme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Шестиугольник 5"/>
          <p:cNvSpPr/>
          <p:nvPr/>
        </p:nvSpPr>
        <p:spPr>
          <a:xfrm>
            <a:off x="2234682" y="4105891"/>
            <a:ext cx="825150" cy="648072"/>
          </a:xfrm>
          <a:prstGeom prst="hexagon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естиугольник 6"/>
          <p:cNvSpPr/>
          <p:nvPr/>
        </p:nvSpPr>
        <p:spPr>
          <a:xfrm>
            <a:off x="3521962" y="4096277"/>
            <a:ext cx="792088" cy="657686"/>
          </a:xfrm>
          <a:prstGeom prst="hexagon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естиугольник 8"/>
          <p:cNvSpPr/>
          <p:nvPr/>
        </p:nvSpPr>
        <p:spPr>
          <a:xfrm>
            <a:off x="2880838" y="3781855"/>
            <a:ext cx="802847" cy="648072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189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752528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Цель урока: совершенствование навыка умножения натуральных чисел на базе его свойств.</a:t>
            </a:r>
          </a:p>
          <a:p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Задачи:</a:t>
            </a:r>
          </a:p>
          <a:p>
            <a:r>
              <a:rPr lang="ru-RU" i="1" dirty="0">
                <a:solidFill>
                  <a:schemeClr val="bg2">
                    <a:lumMod val="25000"/>
                  </a:schemeClr>
                </a:solidFill>
              </a:rPr>
              <a:t>Образовательные: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 формировать теоретический и практический аспекты умножения натуральных чисел в контексте реализации умения осуществлять умножение натуральных чисел с опорой на его свойства;</a:t>
            </a:r>
          </a:p>
          <a:p>
            <a:r>
              <a:rPr lang="ru-RU" i="1" dirty="0">
                <a:solidFill>
                  <a:schemeClr val="bg2">
                    <a:lumMod val="25000"/>
                  </a:schemeClr>
                </a:solidFill>
              </a:rPr>
              <a:t>Развивающие: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 отрабатывать навык умножения натуральных чисел;</a:t>
            </a:r>
          </a:p>
          <a:p>
            <a:r>
              <a:rPr lang="ru-RU" i="1" dirty="0">
                <a:solidFill>
                  <a:schemeClr val="bg2">
                    <a:lumMod val="25000"/>
                  </a:schemeClr>
                </a:solidFill>
              </a:rPr>
              <a:t>Воспитательные: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 воспитывать культуру поведения в ходе выполнения учебных задач.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>
            <a:normAutofit/>
          </a:bodyPr>
          <a:lstStyle/>
          <a:p>
            <a:r>
              <a:rPr lang="ru-RU" dirty="0" smtClean="0"/>
              <a:t>Цели и задачи: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029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256584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bg2">
                    <a:lumMod val="25000"/>
                  </a:schemeClr>
                </a:solidFill>
              </a:rPr>
              <a:t>Оборудование: </a:t>
            </a:r>
            <a:r>
              <a:rPr lang="ru-RU" sz="2000" b="1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20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набор </a:t>
            </a:r>
            <a:r>
              <a:rPr lang="ru-RU" sz="2000" dirty="0" err="1">
                <a:solidFill>
                  <a:schemeClr val="bg2">
                    <a:lumMod val="25000"/>
                  </a:schemeClr>
                </a:solidFill>
              </a:rPr>
              <a:t>гексов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, состоящий из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21 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– </a:t>
            </a:r>
            <a:r>
              <a:rPr lang="ru-RU" sz="2000" dirty="0" err="1" smtClean="0">
                <a:solidFill>
                  <a:schemeClr val="bg2">
                    <a:lumMod val="25000"/>
                  </a:schemeClr>
                </a:solidFill>
              </a:rPr>
              <a:t>го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 шестиугольника 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дифференцированной направленности:</a:t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- один шестиугольник с надписью «умножение»;</a:t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- два шестиугольника с надписью «множитель»;</a:t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- один шестиугольник с надписью «произведение»;</a:t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- 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один шестиугольник с надписью «свойства умножения»;</a:t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- один шестиугольник с надписью «переместительное свойство»;</a:t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- один шестиугольник с надписью «сочетательное свойство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»;</a:t>
            </a:r>
            <a:b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-два шестиугольника с переместительным и сочетательным  свойствами умножения в буквенном виде;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- один шестиугольник с надписью «умножение на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нуль»;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- один шестиугольник с надписью «умножение на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единицу»;</a:t>
            </a:r>
            <a:b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-два шестиугольника с примерами умножения числа на нуль и на единицу в буквенном 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виде;</a:t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- три шестиугольника 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с примерами;</a:t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-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три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шестиугольника с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числами;</a:t>
            </a:r>
            <a:b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- четыре пустых шестиугольника.</a:t>
            </a: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2000" dirty="0">
                <a:solidFill>
                  <a:schemeClr val="bg2">
                    <a:lumMod val="25000"/>
                  </a:schemeClr>
                </a:solidFill>
              </a:rPr>
            </a:br>
            <a:endParaRPr lang="ru-RU" sz="2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63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</a:rPr>
              <a:t>1. Собрать </a:t>
            </a:r>
            <a:r>
              <a:rPr lang="ru-RU" dirty="0" err="1" smtClean="0">
                <a:solidFill>
                  <a:schemeClr val="bg1"/>
                </a:solidFill>
              </a:rPr>
              <a:t>гексы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>
                <a:solidFill>
                  <a:schemeClr val="bg1"/>
                </a:solidFill>
              </a:rPr>
              <a:t>верно расположив компоненты умножения</a:t>
            </a:r>
          </a:p>
        </p:txBody>
      </p:sp>
      <p:sp>
        <p:nvSpPr>
          <p:cNvPr id="4" name="Шестиугольник 3"/>
          <p:cNvSpPr/>
          <p:nvPr/>
        </p:nvSpPr>
        <p:spPr>
          <a:xfrm>
            <a:off x="3779912" y="2204864"/>
            <a:ext cx="1440000" cy="1080000"/>
          </a:xfrm>
          <a:prstGeom prst="hexagon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Умножение</a:t>
            </a: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6" name="Шестиугольник 5"/>
          <p:cNvSpPr/>
          <p:nvPr/>
        </p:nvSpPr>
        <p:spPr>
          <a:xfrm>
            <a:off x="3779752" y="4635080"/>
            <a:ext cx="1440000" cy="108000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Arial Black" pitchFamily="34" charset="0"/>
              </a:rPr>
              <a:t>Произведение</a:t>
            </a:r>
          </a:p>
        </p:txBody>
      </p:sp>
      <p:sp>
        <p:nvSpPr>
          <p:cNvPr id="7" name="Шестиугольник 6"/>
          <p:cNvSpPr/>
          <p:nvPr/>
        </p:nvSpPr>
        <p:spPr>
          <a:xfrm>
            <a:off x="1907704" y="3378813"/>
            <a:ext cx="1440000" cy="1080000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Book Antiqua" pitchFamily="18" charset="0"/>
              </a:rPr>
              <a:t>Множитель</a:t>
            </a:r>
            <a:endParaRPr lang="ru-RU" sz="1100" b="1" dirty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8" name="Шестиугольник 7"/>
          <p:cNvSpPr/>
          <p:nvPr/>
        </p:nvSpPr>
        <p:spPr>
          <a:xfrm>
            <a:off x="5652120" y="3383992"/>
            <a:ext cx="1440000" cy="1080000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Book Antiqua" pitchFamily="18" charset="0"/>
              </a:rPr>
              <a:t>Множитель</a:t>
            </a:r>
            <a:endParaRPr lang="ru-RU" sz="1100" b="1" dirty="0">
              <a:solidFill>
                <a:schemeClr val="tx1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116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7865 C 0.00018 -0.01966 0.00018 0.03979 0.00018 0.0997 " pathEditMode="relative" rAng="0" ptsTypes="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89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0.07888 L 0.00018 -0.0971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8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65 0.00532 L 0.07882 0.003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0.00532 L -0.07865 0.0053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4000" dirty="0" smtClean="0"/>
              <a:t>2. Сгруппировать </a:t>
            </a:r>
            <a:r>
              <a:rPr lang="ru-RU" sz="4000" dirty="0" err="1" smtClean="0"/>
              <a:t>гексы</a:t>
            </a:r>
            <a:r>
              <a:rPr lang="ru-RU" sz="4000" dirty="0" smtClean="0"/>
              <a:t> по свойствам умножения</a:t>
            </a:r>
            <a:endParaRPr lang="ru-RU" sz="4000" dirty="0"/>
          </a:p>
        </p:txBody>
      </p:sp>
      <p:sp>
        <p:nvSpPr>
          <p:cNvPr id="3" name="Шестиугольник 2"/>
          <p:cNvSpPr/>
          <p:nvPr/>
        </p:nvSpPr>
        <p:spPr>
          <a:xfrm>
            <a:off x="3635896" y="3410848"/>
            <a:ext cx="1440000" cy="1080000"/>
          </a:xfrm>
          <a:prstGeom prst="hex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Impact" pitchFamily="34" charset="0"/>
              </a:rPr>
              <a:t>Свойства умножения</a:t>
            </a:r>
            <a:endParaRPr lang="ru-RU" sz="1100" i="1" dirty="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4" name="Шестиугольник 3"/>
          <p:cNvSpPr/>
          <p:nvPr/>
        </p:nvSpPr>
        <p:spPr>
          <a:xfrm>
            <a:off x="1997784" y="2565937"/>
            <a:ext cx="1440000" cy="1080000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Impact" pitchFamily="34" charset="0"/>
              </a:rPr>
              <a:t>Переместительное свойство</a:t>
            </a:r>
            <a:endParaRPr lang="ru-RU" sz="1100" i="1" dirty="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5" name="Шестиугольник 4"/>
          <p:cNvSpPr/>
          <p:nvPr/>
        </p:nvSpPr>
        <p:spPr>
          <a:xfrm>
            <a:off x="5148064" y="2708920"/>
            <a:ext cx="1440000" cy="1080000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i="1" dirty="0" smtClean="0">
                <a:solidFill>
                  <a:schemeClr val="tx1"/>
                </a:solidFill>
                <a:latin typeface="Impact" pitchFamily="34" charset="0"/>
              </a:rPr>
              <a:t>Сочетательное свойство</a:t>
            </a:r>
            <a:endParaRPr lang="ru-RU" sz="1200" i="1" dirty="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6" name="Шестиугольник 5"/>
          <p:cNvSpPr/>
          <p:nvPr/>
        </p:nvSpPr>
        <p:spPr>
          <a:xfrm>
            <a:off x="1997784" y="4201093"/>
            <a:ext cx="1440000" cy="1080000"/>
          </a:xfrm>
          <a:prstGeom prst="hex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 err="1" smtClean="0">
                <a:solidFill>
                  <a:schemeClr val="tx1"/>
                </a:solidFill>
                <a:latin typeface="Impact" pitchFamily="34" charset="0"/>
              </a:rPr>
              <a:t>а·в</a:t>
            </a:r>
            <a:r>
              <a:rPr lang="ru-RU" sz="1600" i="1" dirty="0" smtClean="0">
                <a:solidFill>
                  <a:schemeClr val="tx1"/>
                </a:solidFill>
                <a:latin typeface="Impact" pitchFamily="34" charset="0"/>
              </a:rPr>
              <a:t>=</a:t>
            </a:r>
            <a:r>
              <a:rPr lang="ru-RU" sz="1600" i="1" dirty="0" err="1" smtClean="0">
                <a:solidFill>
                  <a:schemeClr val="tx1"/>
                </a:solidFill>
                <a:latin typeface="Impact" pitchFamily="34" charset="0"/>
              </a:rPr>
              <a:t>в·а</a:t>
            </a:r>
            <a:endParaRPr lang="ru-RU" sz="1600" i="1" dirty="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7" name="Шестиугольник 6"/>
          <p:cNvSpPr/>
          <p:nvPr/>
        </p:nvSpPr>
        <p:spPr>
          <a:xfrm>
            <a:off x="5354275" y="4226005"/>
            <a:ext cx="1440000" cy="1080000"/>
          </a:xfrm>
          <a:prstGeom prst="hex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 smtClean="0">
                <a:solidFill>
                  <a:schemeClr val="tx1"/>
                </a:solidFill>
                <a:latin typeface="Impact" pitchFamily="34" charset="0"/>
              </a:rPr>
              <a:t>а·(</a:t>
            </a:r>
            <a:r>
              <a:rPr lang="ru-RU" sz="1600" i="1" dirty="0" err="1" smtClean="0">
                <a:solidFill>
                  <a:schemeClr val="tx1"/>
                </a:solidFill>
                <a:latin typeface="Impact" pitchFamily="34" charset="0"/>
              </a:rPr>
              <a:t>в·с</a:t>
            </a:r>
            <a:r>
              <a:rPr lang="ru-RU" sz="1600" i="1" dirty="0" smtClean="0">
                <a:solidFill>
                  <a:schemeClr val="tx1"/>
                </a:solidFill>
                <a:latin typeface="Impact" pitchFamily="34" charset="0"/>
              </a:rPr>
              <a:t>)=</a:t>
            </a:r>
          </a:p>
          <a:p>
            <a:pPr algn="ctr"/>
            <a:r>
              <a:rPr lang="ru-RU" sz="1600" i="1" dirty="0" smtClean="0">
                <a:solidFill>
                  <a:schemeClr val="tx1"/>
                </a:solidFill>
                <a:latin typeface="Impact" pitchFamily="34" charset="0"/>
              </a:rPr>
              <a:t>(</a:t>
            </a:r>
            <a:r>
              <a:rPr lang="ru-RU" sz="1600" i="1" dirty="0" err="1" smtClean="0">
                <a:solidFill>
                  <a:schemeClr val="tx1"/>
                </a:solidFill>
                <a:latin typeface="Impact" pitchFamily="34" charset="0"/>
              </a:rPr>
              <a:t>а·в</a:t>
            </a:r>
            <a:r>
              <a:rPr lang="ru-RU" sz="1600" i="1" dirty="0" smtClean="0">
                <a:solidFill>
                  <a:schemeClr val="tx1"/>
                </a:solidFill>
                <a:latin typeface="Impact" pitchFamily="34" charset="0"/>
              </a:rPr>
              <a:t>)·с</a:t>
            </a:r>
            <a:endParaRPr lang="ru-RU" sz="1600" i="1" dirty="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8" name="Шестиугольник 7"/>
          <p:cNvSpPr/>
          <p:nvPr/>
        </p:nvSpPr>
        <p:spPr>
          <a:xfrm>
            <a:off x="6959125" y="3443649"/>
            <a:ext cx="1440000" cy="10800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i="1" dirty="0" smtClean="0">
                <a:solidFill>
                  <a:schemeClr val="tx1"/>
                </a:solidFill>
                <a:latin typeface="Impact" pitchFamily="34" charset="0"/>
              </a:rPr>
              <a:t>Умножение числа на единицу</a:t>
            </a:r>
            <a:endParaRPr lang="ru-RU" sz="1200" i="1" dirty="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9" name="Шестиугольник 8"/>
          <p:cNvSpPr/>
          <p:nvPr/>
        </p:nvSpPr>
        <p:spPr>
          <a:xfrm>
            <a:off x="323528" y="3410848"/>
            <a:ext cx="1440000" cy="10800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i="1" dirty="0" smtClean="0">
                <a:solidFill>
                  <a:schemeClr val="tx1"/>
                </a:solidFill>
                <a:latin typeface="Impact" pitchFamily="34" charset="0"/>
              </a:rPr>
              <a:t>Умножение числа на нуль</a:t>
            </a:r>
            <a:endParaRPr lang="ru-RU" sz="1200" i="1" dirty="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11" name="Шестиугольник 10"/>
          <p:cNvSpPr/>
          <p:nvPr/>
        </p:nvSpPr>
        <p:spPr>
          <a:xfrm>
            <a:off x="7045849" y="5127972"/>
            <a:ext cx="1440000" cy="1080120"/>
          </a:xfrm>
          <a:prstGeom prst="hexag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tx1"/>
                </a:solidFill>
                <a:latin typeface="Impact" pitchFamily="34" charset="0"/>
              </a:rPr>
              <a:t>а·1=а</a:t>
            </a:r>
            <a:endParaRPr lang="ru-RU" i="1" dirty="0">
              <a:solidFill>
                <a:schemeClr val="tx1"/>
              </a:solidFill>
              <a:latin typeface="Impact" pitchFamily="34" charset="0"/>
            </a:endParaRPr>
          </a:p>
        </p:txBody>
      </p:sp>
      <p:sp>
        <p:nvSpPr>
          <p:cNvPr id="12" name="Шестиугольник 11"/>
          <p:cNvSpPr/>
          <p:nvPr/>
        </p:nvSpPr>
        <p:spPr>
          <a:xfrm>
            <a:off x="326477" y="5184080"/>
            <a:ext cx="1440160" cy="1080120"/>
          </a:xfrm>
          <a:prstGeom prst="hexago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tx1"/>
                </a:solidFill>
                <a:latin typeface="Impact" pitchFamily="34" charset="0"/>
              </a:rPr>
              <a:t>а·0=0</a:t>
            </a:r>
            <a:endParaRPr lang="ru-RU" i="1" dirty="0">
              <a:solidFill>
                <a:schemeClr val="tx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999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34166E-6 C 0.00104 0.00463 0.00799 0.00763 0.01198 0.00879 C 0.01302 0.01041 0.01615 0.01156 0.01823 0.01226 C 0.01962 0.01342 0.02049 0.01388 0.02222 0.01434 C 0.02466 0.01573 0.02761 0.01665 0.02952 0.0192 C 0.03143 0.02221 0.03351 0.02637 0.03681 0.02729 C 0.03768 0.02799 0.0382 0.02868 0.03924 0.02891 C 0.03993 0.02938 0.04045 0.02961 0.04132 0.03007 C 0.04271 0.03123 0.04393 0.03285 0.04566 0.03354 C 0.04705 0.03562 0.04809 0.03863 0.05 0.04048 C 0.05052 0.04094 0.05087 0.04164 0.05122 0.04256 C 0.05156 0.04256 0.05174 0.04326 0.05191 0.04349 C 0.05226 0.04349 0.05313 0.04441 0.05313 0.04464 " pathEditMode="relative" rAng="0" ptsTypes="ffffffffffffA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6" y="22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00486E-6 C -0.00209 -3.00486E-6 -0.00382 0.0007 -0.00556 0.00139 C -0.00643 0.00232 -0.00747 0.00255 -0.00851 0.0037 C -0.01077 0.00532 -0.01337 0.00648 -0.01563 0.00833 C -0.01684 0.00926 -0.01771 0.01041 -0.0191 0.01064 C -0.02032 0.01157 -0.02118 0.01273 -0.02257 0.01296 C -0.02414 0.01504 -0.02223 0.01273 -0.02396 0.01411 C -0.02414 0.01411 -0.02414 0.01458 -0.02431 0.01504 C -0.02552 0.0162 -0.02639 0.01735 -0.02813 0.01758 C -0.02865 0.01851 -0.03004 0.01874 -0.03091 0.01967 C -0.03264 0.02082 -0.03525 0.02267 -0.03698 0.02314 C -0.03768 0.02383 -0.03785 0.02429 -0.03889 0.02452 C -0.03924 0.02545 -0.03924 0.02499 -0.03924 0.02637 " pathEditMode="relative" rAng="0" ptsTypes="ffffffffffffA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2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76729E-6 C 0.00209 -0.00069 0.004 -0.00185 0.00625 -0.00324 C 0.00903 -0.00486 0.01181 -0.00555 0.01441 -0.0074 C 0.01684 -0.00902 0.01858 -0.0111 0.02136 -0.0118 C 0.02292 -0.01341 0.02622 -0.01503 0.02813 -0.01596 C 0.02969 -0.01688 0.03091 -0.01897 0.03264 -0.01966 C 0.03403 -0.02128 0.03542 -0.02174 0.03663 -0.02336 C 0.03993 -0.0266 0.04271 -0.03146 0.04688 -0.03285 C 0.04809 -0.03423 0.05 -0.03539 0.05174 -0.03608 C 0.05209 -0.03632 0.05313 -0.03678 0.05313 -0.03655 " pathEditMode="relative" rAng="0" ptsTypes="fffffffffA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6" y="-18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83229E-6 C -0.00434 -0.00186 -0.00886 -0.00417 -0.01233 -0.00602 C -0.01285 -0.00625 -0.0132 -0.00671 -0.01337 -0.00718 C -0.01407 -0.00718 -0.01493 -0.00741 -0.01563 -0.00764 C -0.01771 -0.00949 -0.01493 -0.00741 -0.01754 -0.0088 C -0.01962 -0.00972 -0.02153 -0.01157 -0.02396 -0.01203 C -0.02587 -0.01388 -0.02865 -0.01435 -0.03073 -0.01597 C -0.03368 -0.01851 -0.03681 -0.02059 -0.03976 -0.02291 C -0.04046 -0.02499 -0.0415 -0.02545 -0.04289 -0.0273 C -0.0448 -0.02869 -0.04566 -0.03054 -0.04879 -0.03123 C -0.05018 -0.03285 -0.05591 -0.0347 -0.05834 -0.03563 C -0.05938 -0.03609 -0.06025 -0.03678 -0.06111 -0.03725 C -0.06146 -0.03748 -0.06181 -0.03748 -0.06181 -0.03725 " pathEditMode="relative" rAng="0" ptsTypes="ffffffffffffA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0" y="-18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0465E-6 L 0.11025 -3.0465E-6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0465E-6 L -0.11024 -3.0465E-6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5628E-6 C 0.0059 -0.00393 0.01406 -0.00994 0.01979 -0.0155 C 0.02274 -0.01781 0.02361 -0.02035 0.02674 -0.02151 C 0.02778 -0.02244 0.02847 -0.02313 0.02934 -0.02382 C 0.03003 -0.02475 0.03073 -0.0259 0.03108 -0.0266 C 0.03559 -0.03053 0.03403 -0.02729 0.0375 -0.03123 C 0.03819 -0.03284 0.03906 -0.03446 0.03993 -0.03516 C 0.04062 -0.03608 0.04167 -0.03608 0.04288 -0.03631 C 0.04392 -0.03724 0.04531 -0.03793 0.04618 -0.03909 C 0.04965 -0.04256 0.05278 -0.04811 0.05747 -0.04996 C 0.06094 -0.0576 0.06719 -0.06107 0.07153 -0.06754 C 0.07361 -0.07471 0.07639 -0.07564 0.08108 -0.07888 C 0.08594 -0.08165 0.08993 -0.08697 0.09462 -0.09044 C 0.0974 -0.09299 0.10434 -0.09785 0.10434 -0.09761 C 0.10469 -0.0997 0.1059 -0.10085 0.10694 -0.10201 C 0.10764 -0.10247 0.1099 -0.10363 0.1099 -0.1034 " pathEditMode="relative" rAng="0" ptsTypes="fffffffffffffffA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-5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5628E-6 C -0.00243 -0.00138 -0.00416 -0.00277 -0.00607 -0.00347 C -0.00833 -0.00578 -0.01076 -0.0074 -0.01302 -0.00925 C -0.01423 -0.01018 -0.01493 -0.01179 -0.01614 -0.01295 C -0.01823 -0.01526 -0.02153 -0.01711 -0.0243 -0.01804 C -0.02743 -0.02197 -0.03055 -0.0222 -0.03403 -0.02521 C -0.03906 -0.02937 -0.03698 -0.02822 -0.04045 -0.02984 C -0.04323 -0.03215 -0.04618 -0.03354 -0.04913 -0.03562 C -0.0533 -0.0384 -0.05746 -0.04187 -0.06163 -0.04487 C -0.06597 -0.04834 -0.06875 -0.05181 -0.07326 -0.05459 C -0.07604 -0.05598 -0.0776 -0.05875 -0.08021 -0.05945 C -0.08906 -0.06639 -0.09861 -0.07795 -0.10833 -0.08212 C -0.11094 -0.08512 -0.11371 -0.08813 -0.11701 -0.08952 C -0.11805 -0.09067 -0.11996 -0.09322 -0.12083 -0.09322 " pathEditMode="relative" rAng="0" ptsTypes="fffffffffffffA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42" y="-46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296144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3. </a:t>
            </a:r>
            <a:r>
              <a:rPr lang="ru-RU" sz="2400" dirty="0" smtClean="0"/>
              <a:t>Вычислить значения выражений, расположить </a:t>
            </a:r>
            <a:r>
              <a:rPr lang="ru-RU" sz="2400" dirty="0" err="1" smtClean="0"/>
              <a:t>гексы</a:t>
            </a:r>
            <a:r>
              <a:rPr lang="ru-RU" sz="2400" dirty="0" smtClean="0"/>
              <a:t> вокруг соответствующих значений, вписать в пустые </a:t>
            </a:r>
            <a:r>
              <a:rPr lang="ru-RU" sz="2400" dirty="0" err="1" smtClean="0"/>
              <a:t>гексы</a:t>
            </a:r>
            <a:r>
              <a:rPr lang="ru-RU" sz="2400" dirty="0" smtClean="0"/>
              <a:t> примеры с ответом на свойство нуля и единицы.</a:t>
            </a:r>
            <a:endParaRPr lang="ru-RU" sz="2400" dirty="0"/>
          </a:p>
        </p:txBody>
      </p:sp>
      <p:sp>
        <p:nvSpPr>
          <p:cNvPr id="3" name="Шестиугольник 2"/>
          <p:cNvSpPr/>
          <p:nvPr/>
        </p:nvSpPr>
        <p:spPr>
          <a:xfrm>
            <a:off x="70010" y="2702262"/>
            <a:ext cx="1440000" cy="1080120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853·12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Шестиугольник 3"/>
          <p:cNvSpPr/>
          <p:nvPr/>
        </p:nvSpPr>
        <p:spPr>
          <a:xfrm>
            <a:off x="2843648" y="2591290"/>
            <a:ext cx="1440000" cy="1080120"/>
          </a:xfrm>
          <a:prstGeom prst="hexagon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12·853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Шестиугольник 4"/>
          <p:cNvSpPr/>
          <p:nvPr/>
        </p:nvSpPr>
        <p:spPr>
          <a:xfrm>
            <a:off x="1464382" y="3311124"/>
            <a:ext cx="144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10236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Шестиугольник 5"/>
          <p:cNvSpPr/>
          <p:nvPr/>
        </p:nvSpPr>
        <p:spPr>
          <a:xfrm>
            <a:off x="4672783" y="2591290"/>
            <a:ext cx="1440160" cy="1080120"/>
          </a:xfrm>
          <a:prstGeom prst="hexagon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14·(23·11)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7" name="Шестиугольник 6"/>
          <p:cNvSpPr/>
          <p:nvPr/>
        </p:nvSpPr>
        <p:spPr>
          <a:xfrm>
            <a:off x="7609036" y="2717424"/>
            <a:ext cx="1440000" cy="1080000"/>
          </a:xfrm>
          <a:prstGeom prst="hexagon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(14·23)·11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8" name="Шестиугольник 7"/>
          <p:cNvSpPr/>
          <p:nvPr/>
        </p:nvSpPr>
        <p:spPr>
          <a:xfrm>
            <a:off x="6202631" y="3324194"/>
            <a:ext cx="144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3542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Шестиугольник 9"/>
          <p:cNvSpPr/>
          <p:nvPr/>
        </p:nvSpPr>
        <p:spPr>
          <a:xfrm>
            <a:off x="3032591" y="4180142"/>
            <a:ext cx="1440000" cy="1080000"/>
          </a:xfrm>
          <a:prstGeom prst="hexagon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1250·1==1250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Шестиугольник 10"/>
          <p:cNvSpPr/>
          <p:nvPr/>
        </p:nvSpPr>
        <p:spPr>
          <a:xfrm>
            <a:off x="4672943" y="4109260"/>
            <a:ext cx="1440000" cy="1080000"/>
          </a:xfrm>
          <a:prstGeom prst="hexagon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8·0=0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Шестиугольник 11"/>
          <p:cNvSpPr/>
          <p:nvPr/>
        </p:nvSpPr>
        <p:spPr>
          <a:xfrm>
            <a:off x="7688026" y="4141208"/>
            <a:ext cx="1440000" cy="1080240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750·1=750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3" name="Шестиугольник 12"/>
          <p:cNvSpPr/>
          <p:nvPr/>
        </p:nvSpPr>
        <p:spPr>
          <a:xfrm>
            <a:off x="-36512" y="4149080"/>
            <a:ext cx="1440000" cy="1080000"/>
          </a:xfrm>
          <a:prstGeom prst="hexagon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75·0=0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707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4 -0.03678 C -0.04827 -0.02914 -0.03855 -0.02706 -0.02865 -0.02244 C -0.0198 -0.01827 -0.0125 -0.01411 -0.00348 -0.01203 C 0.0026 -0.00879 0.00503 -0.00462 0.01024 -0.00046 C 0.01441 0.00255 0.01979 0.00463 0.02395 0.01041 " pathEditMode="relative" rAng="0" ptsTypes="ffff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1" y="23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04 -0.05251 C 0.04931 -0.0458 0.04532 -0.04094 0.03855 -0.03747 C 0.03334 -0.03146 0.0283 -0.02914 0.02275 -0.02452 C 0.01632 -0.01318 -0.00173 0.00556 -0.01093 0.00972 C -0.01527 0.01735 -0.01961 0.01874 -0.02343 0.02614 " pathEditMode="relative" rAng="0" ptsTypes="ffffA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4" y="39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84 0.02915 C -0.04184 0.02291 -0.04115 0.02291 -0.03819 0.02013 C -0.03281 0.01573 -0.02969 0.00995 -0.02361 0.0081 C -0.01823 0.00186 -0.01233 0.00024 -0.00573 -0.00231 C -0.00174 -0.00879 0.00451 -0.01202 0.01042 -0.01758 C 0.01493 -0.02174 0.01684 -0.02984 0.02135 -0.03423 C 0.02396 -0.04025 0.02847 -0.04418 0.03698 -0.04418 " pathEditMode="relative" rAng="0" ptsTypes="ffffffA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1" y="-36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21 0.02961 C 0.04931 0.02591 0.04445 0.02105 0.03924 0.01897 C 0.03126 0.01249 0.02344 0.00787 0.01511 0.00278 C 0.01407 0.00139 0.01372 -0.00023 0.01268 -0.00139 C 0.01164 -0.00254 0.0099 -0.00301 0.00903 -0.00462 C 0.00191 -0.01527 0.01164 -0.00624 0.00296 -0.01318 C -0.00173 -0.02105 -0.00694 -0.02776 -0.0151 -0.0303 C -0.0217 -0.03608 -0.02326 -0.03701 -0.03038 -0.03932 C -0.03454 -0.04256 -0.03924 -0.04534 -0.04322 -0.04719 " pathEditMode="relative" rAng="0" ptsTypes="ffffffff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31" y="-38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3 -0.03122 C -0.03715 -0.03122 -0.03402 -0.02868 -0.03055 -0.0259 C -0.02326 -0.01966 -0.01579 -0.01179 -0.00711 -0.00879 C -0.00364 -0.00624 -0.00156 -0.00347 0.00244 -0.00277 C 0.01042 0.00648 0.0191 0.01504 0.02796 0.02337 C 0.03021 0.02499 0.0349 0.03308 0.03959 0.03308 " pathEditMode="relative" rAng="0" ptsTypes="fffffA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1" y="32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69 -0.07518 C 0.04532 -0.06176 0.03264 -0.05713 0.02327 -0.04487 C 0.0191 -0.03099 0.00747 -0.02197 -0.00104 -0.01549 C -0.01059 -0.00809 -0.01962 0.00209 -0.02743 0.01527 " pathEditMode="relative" rAng="545894" ptsTypes="fffA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5" y="45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469 0.02683 C -0.05295 0.01989 -0.05469 0.02359 -0.04497 0.01804 C -0.03646 0.01341 -0.02917 0.00902 -0.01944 0.00671 C -0.01163 0.00092 -0.0026 -0.00162 0.00469 -0.00717 C 0.00625 -0.01111 0.00937 -0.01411 0.01389 -0.01666 C 0.01615 -0.01828 0.0224 -0.02105 0.0224 -0.02082 C 0.02691 -0.02568 0.03976 -0.03007 0.03976 -0.03609 " pathEditMode="relative" rAng="0" ptsTypes="ffffffA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-31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16 0.04233 C 0.04462 0.03655 0.03958 0.01943 0.02691 0.01434 C 0.02326 0.01018 0.01979 0.00648 0.01545 0.00324 C 0.01285 -0.00116 0.00781 -0.00278 0.00365 -0.00555 C -0.00156 -0.00902 -0.00712 -0.01365 -0.01267 -0.01758 C -0.01632 -0.02036 -0.0158 -0.02383 -0.02014 -0.02522 C -0.02378 -0.02799 -0.02691 -0.031 -0.03021 -0.03424 C -0.0309 -0.03771 -0.03056 -0.0384 -0.03385 -0.04094 C -0.03455 -0.04164 -0.03646 -0.04164 -0.03646 -0.04141 " pathEditMode="relative" rAng="0" ptsTypes="ffffffffA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40" y="-4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3068960"/>
            <a:ext cx="8229600" cy="125272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Спасибо за внимание!</a:t>
            </a:r>
            <a:endParaRPr lang="ru-RU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538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279</TotalTime>
  <Words>116</Words>
  <Application>Microsoft Office PowerPoint</Application>
  <PresentationFormat>Экран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Волна</vt:lpstr>
      <vt:lpstr>Умножение натуральных чисел и его свойства</vt:lpstr>
      <vt:lpstr>Цели и задачи:</vt:lpstr>
      <vt:lpstr>Оборудование:  набор гексов, состоящий из 21 – го шестиугольника дифференцированной направленности: - один шестиугольник с надписью «умножение»; - два шестиугольника с надписью «множитель»; - один шестиугольник с надписью «произведение»; - один шестиугольник с надписью «свойства умножения»; - один шестиугольник с надписью «переместительное свойство»; - один шестиугольник с надписью «сочетательное свойство»; -два шестиугольника с переместительным и сочетательным  свойствами умножения в буквенном виде; - один шестиугольник с надписью «умножение на нуль»; - один шестиугольник с надписью «умножение на единицу»; -два шестиугольника с примерами умножения числа на нуль и на единицу в буквенном виде; - три шестиугольника с примерами; - три шестиугольника с числами; - четыре пустых шестиугольника.  </vt:lpstr>
      <vt:lpstr>1. Собрать гексы, верно расположив компоненты умножения</vt:lpstr>
      <vt:lpstr>2. Сгруппировать гексы по свойствам умножения</vt:lpstr>
      <vt:lpstr>3. Вычислить значения выражений, расположить гексы вокруг соответствующих значений, вписать в пустые гексы примеры с ответом на свойство нуля и единицы.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Умножение натуральных чисел и его свойства</dc:title>
  <dc:creator>Лилиана</dc:creator>
  <cp:lastModifiedBy>Лилиана</cp:lastModifiedBy>
  <cp:revision>30</cp:revision>
  <dcterms:created xsi:type="dcterms:W3CDTF">2021-04-17T19:41:58Z</dcterms:created>
  <dcterms:modified xsi:type="dcterms:W3CDTF">2021-04-26T18:20:31Z</dcterms:modified>
</cp:coreProperties>
</file>