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128" r:id="rId1"/>
    <p:sldMasterId id="2147484140" r:id="rId2"/>
  </p:sldMasterIdLst>
  <p:notesMasterIdLst>
    <p:notesMasterId r:id="rId27"/>
  </p:notesMasterIdLst>
  <p:sldIdLst>
    <p:sldId id="256" r:id="rId3"/>
    <p:sldId id="257" r:id="rId4"/>
    <p:sldId id="364" r:id="rId5"/>
    <p:sldId id="365" r:id="rId6"/>
    <p:sldId id="366" r:id="rId7"/>
    <p:sldId id="367" r:id="rId8"/>
    <p:sldId id="306" r:id="rId9"/>
    <p:sldId id="307" r:id="rId10"/>
    <p:sldId id="308" r:id="rId11"/>
    <p:sldId id="354" r:id="rId12"/>
    <p:sldId id="313" r:id="rId13"/>
    <p:sldId id="368" r:id="rId14"/>
    <p:sldId id="355" r:id="rId15"/>
    <p:sldId id="356" r:id="rId16"/>
    <p:sldId id="357" r:id="rId17"/>
    <p:sldId id="316" r:id="rId18"/>
    <p:sldId id="317" r:id="rId19"/>
    <p:sldId id="320" r:id="rId20"/>
    <p:sldId id="358" r:id="rId21"/>
    <p:sldId id="359" r:id="rId22"/>
    <p:sldId id="360" r:id="rId23"/>
    <p:sldId id="361" r:id="rId24"/>
    <p:sldId id="369" r:id="rId25"/>
    <p:sldId id="36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FFCCFF"/>
    <a:srgbClr val="FF6600"/>
    <a:srgbClr val="800000"/>
    <a:srgbClr val="000000"/>
    <a:srgbClr val="C02500"/>
    <a:srgbClr val="FF0066"/>
    <a:srgbClr val="003300"/>
    <a:srgbClr val="F7E9E7"/>
    <a:srgbClr val="FFFFB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0379E2-80FA-4BF5-BD96-359F7B9D1E5A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AAF7F6-CB84-46F2-B3A8-72747F399D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1139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ransition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hyperlink" Target="https://disk.yandex.ru/i/8sp3h_VRysQk2g" TargetMode="External"/><Relationship Id="rId3" Type="http://schemas.openxmlformats.org/officeDocument/2006/relationships/slide" Target="slide13.xml"/><Relationship Id="rId7" Type="http://schemas.openxmlformats.org/officeDocument/2006/relationships/slide" Target="slide19.xml"/><Relationship Id="rId12" Type="http://schemas.openxmlformats.org/officeDocument/2006/relationships/slide" Target="slide2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11" Type="http://schemas.openxmlformats.org/officeDocument/2006/relationships/slide" Target="slide18.xml"/><Relationship Id="rId5" Type="http://schemas.openxmlformats.org/officeDocument/2006/relationships/slide" Target="slide16.xml"/><Relationship Id="rId10" Type="http://schemas.openxmlformats.org/officeDocument/2006/relationships/slide" Target="slide22.xml"/><Relationship Id="rId4" Type="http://schemas.openxmlformats.org/officeDocument/2006/relationships/slide" Target="slide14.xml"/><Relationship Id="rId9" Type="http://schemas.openxmlformats.org/officeDocument/2006/relationships/slide" Target="slide21.xml"/><Relationship Id="rId1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17" Type="http://schemas.openxmlformats.org/officeDocument/2006/relationships/slide" Target="slide11.xml"/><Relationship Id="rId2" Type="http://schemas.openxmlformats.org/officeDocument/2006/relationships/image" Target="../media/image8.pn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5" Type="http://schemas.openxmlformats.org/officeDocument/2006/relationships/image" Target="../media/image21.jpe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pn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17" Type="http://schemas.openxmlformats.org/officeDocument/2006/relationships/image" Target="../media/image2.jpeg"/><Relationship Id="rId2" Type="http://schemas.openxmlformats.org/officeDocument/2006/relationships/image" Target="../media/image24.jpeg"/><Relationship Id="rId16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0"/>
            <a:ext cx="8712968" cy="3861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600400"/>
          </a:xfrm>
        </p:spPr>
        <p:txBody>
          <a:bodyPr>
            <a:noAutofit/>
          </a:bodyPr>
          <a:lstStyle/>
          <a:p>
            <a:pPr algn="ctr"/>
            <a:r>
              <a:rPr lang="ru-RU" sz="6000" b="1" i="1" spc="200" smtClean="0">
                <a:solidFill>
                  <a:schemeClr val="bg1"/>
                </a:solidFill>
                <a:latin typeface="Bookman Old Style" pitchFamily="18" charset="0"/>
              </a:rPr>
              <a:t>Городской турнир </a:t>
            </a:r>
            <a:br>
              <a:rPr lang="ru-RU" sz="6000" b="1" i="1" spc="20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6000" b="1" i="1" spc="200" smtClean="0">
                <a:solidFill>
                  <a:schemeClr val="bg1"/>
                </a:solidFill>
                <a:latin typeface="Bookman Old Style" pitchFamily="18" charset="0"/>
              </a:rPr>
              <a:t>«Юный математик»</a:t>
            </a:r>
            <a:endParaRPr lang="ru-RU" sz="6000" b="1" i="1" spc="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4077072"/>
            <a:ext cx="437171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0" b="1" i="1" smtClean="0">
                <a:solidFill>
                  <a:srgbClr val="C00000"/>
                </a:solidFill>
                <a:latin typeface="Bookman Old Style" pitchFamily="18" charset="0"/>
              </a:rPr>
              <a:t>2026</a:t>
            </a:r>
            <a:endParaRPr lang="ru-RU" sz="12000" b="1" dirty="0">
              <a:latin typeface="Bookman Old Style" pitchFamily="18" charset="0"/>
            </a:endParaRPr>
          </a:p>
        </p:txBody>
      </p:sp>
      <p:pic>
        <p:nvPicPr>
          <p:cNvPr id="34818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3974" y="4005064"/>
            <a:ext cx="1962262" cy="2016224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55650" y="0"/>
            <a:ext cx="7561263" cy="764704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500" b="1" i="1" spc="20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/>
            </a:r>
            <a:br>
              <a:rPr lang="ru-RU" sz="1500" b="1" i="1" spc="20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</a:br>
            <a:r>
              <a:rPr lang="ru-RU" sz="1200" b="1" i="1" spc="20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>Муниципальное общеобразовательное бюджетное учреждение средняя общеобразовательная школа № 6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200" b="1" i="1" spc="20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>г. Тынды Амурской области </a:t>
            </a:r>
            <a:endParaRPr lang="ru-RU" sz="1200" b="1" i="1" spc="200" dirty="0">
              <a:solidFill>
                <a:schemeClr val="bg1"/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5949950"/>
            <a:ext cx="6011863" cy="69215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i="1">
                <a:solidFill>
                  <a:schemeClr val="bg1"/>
                </a:solidFill>
                <a:latin typeface="Bookman Old Style" pitchFamily="18" charset="0"/>
              </a:rPr>
              <a:t>Бекенёва Л.А., </a:t>
            </a:r>
          </a:p>
          <a:p>
            <a:pPr algn="ctr">
              <a:defRPr/>
            </a:pPr>
            <a:r>
              <a:rPr lang="ru-RU" b="1" i="1">
                <a:solidFill>
                  <a:schemeClr val="bg1"/>
                </a:solidFill>
                <a:latin typeface="Bookman Old Style" pitchFamily="18" charset="0"/>
              </a:rPr>
              <a:t>учитель математики и информатики</a:t>
            </a:r>
          </a:p>
        </p:txBody>
      </p:sp>
    </p:spTree>
    <p:extLst>
      <p:ext uri="{BB962C8B-B14F-4D97-AF65-F5344CB8AC3E}">
        <p14:creationId xmlns="" xmlns:p14="http://schemas.microsoft.com/office/powerpoint/2010/main" val="1440290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www.adstreamads.com/uploads/4/0/6/5/4065697/_____4525080_orig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3568" y="260648"/>
            <a:ext cx="7848872" cy="659735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95736" y="836712"/>
            <a:ext cx="2202048" cy="792088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1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95736" y="1700808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2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2564904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3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1700808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7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88024" y="836712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6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95736" y="3429000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4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88024" y="2564904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8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0"/>
            <a:ext cx="7920880" cy="18864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88024" y="3429000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9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95736" y="4293096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5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88024" y="4293096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10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85544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aste-eco.com.ua/uploads/images/611-510224eb9eca79acb81265058f9db95d.jpg"/>
          <p:cNvPicPr>
            <a:picLocks noChangeAspect="1" noChangeArrowheads="1"/>
          </p:cNvPicPr>
          <p:nvPr/>
        </p:nvPicPr>
        <p:blipFill>
          <a:blip r:embed="rId2" cstate="print"/>
          <a:srcRect l="1881" t="2388" r="12688" b="26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330528" y="3210904"/>
            <a:ext cx="5262086" cy="698063"/>
          </a:xfrm>
          <a:prstGeom prst="roundRect">
            <a:avLst/>
          </a:prstGeom>
          <a:solidFill>
            <a:schemeClr val="lt1">
              <a:alpha val="6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ru-RU" sz="3500" b="1" i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Помогали друг другу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3" name="Picture 9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7711" r="33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2555776" y="5373216"/>
            <a:ext cx="6361524" cy="1293971"/>
          </a:xfrm>
          <a:prstGeom prst="roundRect">
            <a:avLst/>
          </a:prstGeom>
          <a:solidFill>
            <a:schemeClr val="lt1">
              <a:alpha val="6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ru-RU" sz="3500" b="1" i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Вместе решали </a:t>
            </a:r>
          </a:p>
          <a:p>
            <a:pPr algn="ctr">
              <a:defRPr/>
            </a:pPr>
            <a:r>
              <a:rPr lang="ru-RU" sz="3500" b="1" i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возникающие проблемы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vggu.ru/images/026.jpg"/>
          <p:cNvPicPr>
            <a:picLocks noChangeAspect="1" noChangeArrowheads="1"/>
          </p:cNvPicPr>
          <p:nvPr/>
        </p:nvPicPr>
        <p:blipFill>
          <a:blip r:embed="rId2" cstate="print"/>
          <a:srcRect l="126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211899" y="549590"/>
            <a:ext cx="7620996" cy="698063"/>
          </a:xfrm>
          <a:prstGeom prst="roundRect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ru-RU" sz="3500" b="1" i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Открыли новое и интересное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https://spo.mosmetod.ru/news/67964c86a94a4be822824f8e9b879a73.jpg"/>
          <p:cNvPicPr>
            <a:picLocks noChangeAspect="1" noChangeArrowheads="1"/>
          </p:cNvPicPr>
          <p:nvPr/>
        </p:nvPicPr>
        <p:blipFill>
          <a:blip r:embed="rId2" cstate="print"/>
          <a:srcRect l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3114846" y="303930"/>
            <a:ext cx="5482204" cy="698063"/>
          </a:xfrm>
          <a:prstGeom prst="roundRect">
            <a:avLst/>
          </a:prstGeom>
          <a:solidFill>
            <a:schemeClr val="lt1">
              <a:alpha val="41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ru-RU" sz="3500" b="1" i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Хорошее настроение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95536" y="692696"/>
            <a:ext cx="828092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42950" indent="-742950" algn="ctr"/>
            <a:r>
              <a:rPr lang="ru-RU" sz="3500" b="1" i="1" dirty="0" smtClean="0">
                <a:solidFill>
                  <a:srgbClr val="C00000"/>
                </a:solidFill>
                <a:latin typeface="Bookman Old Style" pitchFamily="18" charset="0"/>
              </a:rPr>
              <a:t>1</a:t>
            </a:r>
            <a:r>
              <a:rPr lang="ru-RU" sz="3500" b="1" i="1" smtClean="0">
                <a:solidFill>
                  <a:srgbClr val="C00000"/>
                </a:solidFill>
                <a:latin typeface="Bookman Old Style" pitchFamily="18" charset="0"/>
              </a:rPr>
              <a:t>. </a:t>
            </a:r>
            <a:r>
              <a:rPr lang="ru-RU" sz="3500" b="1" i="1" smtClean="0">
                <a:latin typeface="Bookman Old Style" pitchFamily="18" charset="0"/>
              </a:rPr>
              <a:t>Какие числа употребляются при счёте?</a:t>
            </a:r>
            <a:endParaRPr lang="ru-RU" sz="3500" b="1" i="1" dirty="0" smtClean="0">
              <a:latin typeface="Bookman Old Style" pitchFamily="18" charset="0"/>
            </a:endParaRPr>
          </a:p>
          <a:p>
            <a:pPr marL="742950" indent="-742950" algn="ctr"/>
            <a:endParaRPr lang="ru-RU" sz="2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Природные</a:t>
            </a:r>
            <a:endParaRPr lang="ru-RU" sz="4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Натуральные </a:t>
            </a:r>
            <a:endParaRPr lang="ru-RU" sz="4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Искусственные</a:t>
            </a:r>
            <a:endParaRPr lang="ru-RU" sz="4000" b="1" i="1" dirty="0">
              <a:latin typeface="Bookman Old Style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23528" y="2636912"/>
            <a:ext cx="5328592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3974" y="4005064"/>
            <a:ext cx="1962262" cy="20162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95536" y="702568"/>
            <a:ext cx="835292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5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3500" b="1" i="1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5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Какое математическое действие с клетками обеспечивает рост органов живого организма?</a:t>
            </a:r>
            <a:endParaRPr kumimoji="0" lang="ru-RU" sz="35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742950" marR="0" lvl="0" indent="-742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</a:pPr>
            <a:r>
              <a:rPr kumimoji="0" lang="ru-RU" sz="4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Сложение</a:t>
            </a:r>
            <a:endParaRPr kumimoji="0" lang="ru-RU" sz="4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742950" marR="0" lvl="0" indent="-742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</a:pPr>
            <a:r>
              <a:rPr kumimoji="0" lang="ru-RU" sz="4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Вычитание</a:t>
            </a:r>
            <a:endParaRPr kumimoji="0" lang="ru-RU" sz="4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742950" marR="0" lvl="0" indent="-742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</a:pPr>
            <a:r>
              <a:rPr kumimoji="0" lang="ru-RU" sz="4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Деление</a:t>
            </a:r>
            <a:endParaRPr kumimoji="0" lang="ru-RU" sz="4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23528" y="4365104"/>
            <a:ext cx="3600400" cy="792088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3974" y="4005064"/>
            <a:ext cx="1962262" cy="20162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774576"/>
            <a:ext cx="8280920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500" b="1" i="1" dirty="0" smtClean="0">
                <a:solidFill>
                  <a:srgbClr val="C00000"/>
                </a:solidFill>
                <a:latin typeface="Bookman Old Style" pitchFamily="18" charset="0"/>
              </a:rPr>
              <a:t>3</a:t>
            </a:r>
            <a:r>
              <a:rPr lang="ru-RU" sz="3500" b="1" i="1" smtClean="0">
                <a:solidFill>
                  <a:srgbClr val="C00000"/>
                </a:solidFill>
                <a:latin typeface="Bookman Old Style" pitchFamily="18" charset="0"/>
              </a:rPr>
              <a:t>. </a:t>
            </a:r>
            <a:r>
              <a:rPr lang="ru-RU" sz="3500" b="1" i="1" smtClean="0">
                <a:latin typeface="Bookman Old Style" pitchFamily="18" charset="0"/>
              </a:rPr>
              <a:t>Что нужно брать с героев, а также со всех честных, добрых и порядочных людей?</a:t>
            </a:r>
            <a:endParaRPr lang="ru-RU" sz="3500" b="1" i="1" dirty="0" smtClean="0">
              <a:latin typeface="Bookman Old Style" pitchFamily="18" charset="0"/>
            </a:endParaRPr>
          </a:p>
          <a:p>
            <a:pPr algn="ctr"/>
            <a:endParaRPr lang="ru-RU" sz="2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Пример</a:t>
            </a:r>
            <a:endParaRPr lang="ru-RU" sz="4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Задачу</a:t>
            </a:r>
            <a:endParaRPr lang="ru-RU" sz="4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Уравнение</a:t>
            </a:r>
            <a:endParaRPr lang="ru-RU" sz="4000" b="1" i="1" dirty="0">
              <a:latin typeface="Bookman Old Style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51520" y="2636912"/>
            <a:ext cx="4392488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3974" y="4005064"/>
            <a:ext cx="1962262" cy="20162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7544" y="764704"/>
            <a:ext cx="828092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500" b="1" i="1" dirty="0" smtClean="0">
                <a:solidFill>
                  <a:srgbClr val="C00000"/>
                </a:solidFill>
                <a:latin typeface="Bookman Old Style" pitchFamily="18" charset="0"/>
              </a:rPr>
              <a:t>4</a:t>
            </a:r>
            <a:r>
              <a:rPr lang="ru-RU" sz="3500" b="1" i="1" smtClean="0">
                <a:solidFill>
                  <a:srgbClr val="C00000"/>
                </a:solidFill>
                <a:latin typeface="Bookman Old Style" pitchFamily="18" charset="0"/>
              </a:rPr>
              <a:t>. </a:t>
            </a:r>
            <a:r>
              <a:rPr lang="ru-RU" sz="3600" b="1" i="1" smtClean="0">
                <a:latin typeface="Bookman Old Style" pitchFamily="18" charset="0"/>
              </a:rPr>
              <a:t>Что появляется под глазами у очень усталого человека?</a:t>
            </a:r>
            <a:endParaRPr lang="ru-RU" sz="3500" b="1" i="1" dirty="0" smtClean="0">
              <a:latin typeface="Bookman Old Style" pitchFamily="18" charset="0"/>
            </a:endParaRPr>
          </a:p>
          <a:p>
            <a:pPr algn="ctr"/>
            <a:endParaRPr lang="ru-RU" sz="2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Овалы</a:t>
            </a:r>
            <a:endParaRPr lang="ru-RU" sz="4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Круги</a:t>
            </a:r>
            <a:endParaRPr lang="ru-RU" sz="4000" b="1" i="1" dirty="0" smtClean="0">
              <a:latin typeface="Bookman Old Style" pitchFamily="18" charset="0"/>
            </a:endParaRPr>
          </a:p>
          <a:p>
            <a:pPr marL="742950" indent="-742950" algn="just">
              <a:buFont typeface="+mj-lt"/>
              <a:buAutoNum type="arabicParenR"/>
            </a:pPr>
            <a:r>
              <a:rPr lang="ru-RU" sz="4000" b="1" i="1" smtClean="0">
                <a:latin typeface="Bookman Old Style" pitchFamily="18" charset="0"/>
              </a:rPr>
              <a:t>Углы</a:t>
            </a:r>
            <a:endParaRPr lang="ru-RU" sz="4000" b="1" i="1" dirty="0">
              <a:latin typeface="Bookman Old Style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51520" y="2780928"/>
            <a:ext cx="3816424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3974" y="4005064"/>
            <a:ext cx="1962262" cy="20162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www.adstreamads.com/uploads/4/0/6/5/4065697/_____4525080_orig.pn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3568" y="260648"/>
            <a:ext cx="7848872" cy="6597352"/>
          </a:xfrm>
          <a:prstGeom prst="rect">
            <a:avLst/>
          </a:prstGeom>
          <a:noFill/>
        </p:spPr>
      </p:pic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2195736" y="692696"/>
            <a:ext cx="2202048" cy="792088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1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>
            <a:hlinkClick r:id="rId4" action="ppaction://hlinksldjump"/>
          </p:cNvPr>
          <p:cNvSpPr/>
          <p:nvPr/>
        </p:nvSpPr>
        <p:spPr>
          <a:xfrm>
            <a:off x="2195736" y="1556792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2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>
            <a:hlinkClick r:id="rId5" action="ppaction://hlinksldjump"/>
          </p:cNvPr>
          <p:cNvSpPr/>
          <p:nvPr/>
        </p:nvSpPr>
        <p:spPr>
          <a:xfrm>
            <a:off x="2195736" y="2420888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3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>
            <a:hlinkClick r:id="rId6" action="ppaction://hlinksldjump"/>
          </p:cNvPr>
          <p:cNvSpPr/>
          <p:nvPr/>
        </p:nvSpPr>
        <p:spPr>
          <a:xfrm>
            <a:off x="4788024" y="1556792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7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>
            <a:hlinkClick r:id="rId7" action="ppaction://hlinksldjump"/>
          </p:cNvPr>
          <p:cNvSpPr/>
          <p:nvPr/>
        </p:nvSpPr>
        <p:spPr>
          <a:xfrm>
            <a:off x="4788024" y="692696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6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>
            <a:hlinkClick r:id="rId8" action="ppaction://hlinksldjump"/>
          </p:cNvPr>
          <p:cNvSpPr/>
          <p:nvPr/>
        </p:nvSpPr>
        <p:spPr>
          <a:xfrm>
            <a:off x="2195736" y="3284984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4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>
            <a:hlinkClick r:id="rId9" action="ppaction://hlinksldjump"/>
          </p:cNvPr>
          <p:cNvSpPr/>
          <p:nvPr/>
        </p:nvSpPr>
        <p:spPr>
          <a:xfrm>
            <a:off x="4788024" y="2420888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8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0"/>
            <a:ext cx="7920880" cy="18864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1" name="Прямоугольник 10">
            <a:hlinkClick r:id="rId10" action="ppaction://hlinksldjump"/>
          </p:cNvPr>
          <p:cNvSpPr/>
          <p:nvPr/>
        </p:nvSpPr>
        <p:spPr>
          <a:xfrm>
            <a:off x="4788024" y="3284984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9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>
            <a:hlinkClick r:id="rId11" action="ppaction://hlinksldjump"/>
          </p:cNvPr>
          <p:cNvSpPr/>
          <p:nvPr/>
        </p:nvSpPr>
        <p:spPr>
          <a:xfrm>
            <a:off x="2195736" y="4149080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5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4" name="Прямоугольник 13">
            <a:hlinkClick r:id="rId12" action="ppaction://hlinksldjump"/>
          </p:cNvPr>
          <p:cNvSpPr/>
          <p:nvPr/>
        </p:nvSpPr>
        <p:spPr>
          <a:xfrm>
            <a:off x="4788024" y="4149080"/>
            <a:ext cx="2203200" cy="792000"/>
          </a:xfrm>
          <a:prstGeom prst="rect">
            <a:avLst/>
          </a:prstGeom>
          <a:solidFill>
            <a:srgbClr val="FFFFB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0" b="1" i="1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Bookman Old Style" pitchFamily="18" charset="0"/>
              </a:rPr>
              <a:t>10</a:t>
            </a:r>
            <a:endParaRPr lang="ru-RU" sz="7000" b="1" i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5" name="Picture 2" descr="https://russiaedu.ru/media/cache/image_md_resize/uploads/upload-images/2019/01/04/DBaruRwKpYY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23928" y="5157192"/>
            <a:ext cx="1368152" cy="14057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2685544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0"/>
            <a:ext cx="8712968" cy="3861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600400"/>
          </a:xfrm>
        </p:spPr>
        <p:txBody>
          <a:bodyPr>
            <a:noAutofit/>
          </a:bodyPr>
          <a:lstStyle/>
          <a:p>
            <a:pPr algn="ctr"/>
            <a:r>
              <a:rPr lang="ru-RU" sz="6000" b="1" i="1" spc="200" smtClean="0">
                <a:solidFill>
                  <a:schemeClr val="bg1"/>
                </a:solidFill>
                <a:latin typeface="Bookman Old Style" pitchFamily="18" charset="0"/>
              </a:rPr>
              <a:t>Городской турнир </a:t>
            </a:r>
            <a:br>
              <a:rPr lang="ru-RU" sz="6000" b="1" i="1" spc="20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6000" b="1" i="1" spc="200" smtClean="0">
                <a:solidFill>
                  <a:schemeClr val="bg1"/>
                </a:solidFill>
                <a:latin typeface="Bookman Old Style" pitchFamily="18" charset="0"/>
              </a:rPr>
              <a:t>«Юный математик»</a:t>
            </a:r>
            <a:endParaRPr lang="ru-RU" sz="6000" b="1" i="1" spc="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4077072"/>
            <a:ext cx="437171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0" b="1" i="1" smtClean="0">
                <a:solidFill>
                  <a:srgbClr val="C00000"/>
                </a:solidFill>
                <a:latin typeface="Bookman Old Style" pitchFamily="18" charset="0"/>
              </a:rPr>
              <a:t>2026</a:t>
            </a:r>
            <a:endParaRPr lang="ru-RU" sz="12000" b="1" dirty="0">
              <a:latin typeface="Bookman Old Style" pitchFamily="18" charset="0"/>
            </a:endParaRPr>
          </a:p>
        </p:txBody>
      </p:sp>
      <p:pic>
        <p:nvPicPr>
          <p:cNvPr id="34818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3974" y="4005064"/>
            <a:ext cx="1962262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40290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4" name="Picture 34" descr="https://catherineasquithgallery.com/uploads/posts/2023-02/1676620777_catherineasquithgallery-com-p-tsifri-na-zelenom-fone-1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548679"/>
            <a:ext cx="1080120" cy="1188857"/>
          </a:xfrm>
          <a:prstGeom prst="rect">
            <a:avLst/>
          </a:prstGeom>
          <a:noFill/>
        </p:spPr>
      </p:pic>
      <p:pic>
        <p:nvPicPr>
          <p:cNvPr id="10270" name="Picture 30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844824"/>
            <a:ext cx="1152128" cy="1189388"/>
          </a:xfrm>
          <a:prstGeom prst="rect">
            <a:avLst/>
          </a:prstGeom>
          <a:noFill/>
        </p:spPr>
      </p:pic>
      <p:pic>
        <p:nvPicPr>
          <p:cNvPr id="10268" name="Picture 28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3140968"/>
            <a:ext cx="1080120" cy="1175463"/>
          </a:xfrm>
          <a:prstGeom prst="rect">
            <a:avLst/>
          </a:prstGeom>
          <a:noFill/>
        </p:spPr>
      </p:pic>
      <p:pic>
        <p:nvPicPr>
          <p:cNvPr id="10266" name="Picture 26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1844823"/>
            <a:ext cx="1512168" cy="1152415"/>
          </a:xfrm>
          <a:prstGeom prst="rect">
            <a:avLst/>
          </a:prstGeom>
          <a:noFill/>
        </p:spPr>
      </p:pic>
      <p:pic>
        <p:nvPicPr>
          <p:cNvPr id="10264" name="Picture 24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548680"/>
            <a:ext cx="1180681" cy="1152128"/>
          </a:xfrm>
          <a:prstGeom prst="rect">
            <a:avLst/>
          </a:prstGeom>
          <a:noFill/>
        </p:spPr>
      </p:pic>
      <p:pic>
        <p:nvPicPr>
          <p:cNvPr id="10262" name="Picture 22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3212976"/>
            <a:ext cx="1184412" cy="1080120"/>
          </a:xfrm>
          <a:prstGeom prst="rect">
            <a:avLst/>
          </a:prstGeom>
          <a:noFill/>
        </p:spPr>
      </p:pic>
      <p:pic>
        <p:nvPicPr>
          <p:cNvPr id="10260" name="Picture 20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3140968"/>
            <a:ext cx="1296144" cy="1173010"/>
          </a:xfrm>
          <a:prstGeom prst="rect">
            <a:avLst/>
          </a:prstGeom>
          <a:noFill/>
        </p:spPr>
      </p:pic>
      <p:pic>
        <p:nvPicPr>
          <p:cNvPr id="10258" name="Picture 18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548680"/>
            <a:ext cx="1152128" cy="1152128"/>
          </a:xfrm>
          <a:prstGeom prst="rect">
            <a:avLst/>
          </a:prstGeom>
          <a:noFill/>
        </p:spPr>
      </p:pic>
      <p:pic>
        <p:nvPicPr>
          <p:cNvPr id="10256" name="Picture 16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1844823"/>
            <a:ext cx="1008112" cy="1191019"/>
          </a:xfrm>
          <a:prstGeom prst="rect">
            <a:avLst/>
          </a:prstGeom>
          <a:noFill/>
        </p:spPr>
      </p:pic>
      <p:pic>
        <p:nvPicPr>
          <p:cNvPr id="10252" name="Picture 12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548680"/>
            <a:ext cx="1008112" cy="1159268"/>
          </a:xfrm>
          <a:prstGeom prst="rect">
            <a:avLst/>
          </a:prstGeom>
          <a:noFill/>
        </p:spPr>
      </p:pic>
      <p:pic>
        <p:nvPicPr>
          <p:cNvPr id="10250" name="Picture 10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3928" y="1844824"/>
            <a:ext cx="1080120" cy="1111466"/>
          </a:xfrm>
          <a:prstGeom prst="rect">
            <a:avLst/>
          </a:prstGeom>
          <a:noFill/>
        </p:spPr>
      </p:pic>
      <p:pic>
        <p:nvPicPr>
          <p:cNvPr id="10248" name="Picture 8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36296" y="3140968"/>
            <a:ext cx="1152128" cy="1189573"/>
          </a:xfrm>
          <a:prstGeom prst="rect">
            <a:avLst/>
          </a:prstGeom>
          <a:noFill/>
        </p:spPr>
      </p:pic>
      <p:pic>
        <p:nvPicPr>
          <p:cNvPr id="10246" name="Picture 6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24128" y="3140967"/>
            <a:ext cx="1080120" cy="1226399"/>
          </a:xfrm>
          <a:prstGeom prst="rect">
            <a:avLst/>
          </a:prstGeom>
          <a:noFill/>
        </p:spPr>
      </p:pic>
      <p:pic>
        <p:nvPicPr>
          <p:cNvPr id="10244" name="Picture 4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236296" y="1844824"/>
            <a:ext cx="1169092" cy="1152128"/>
          </a:xfrm>
          <a:prstGeom prst="rect">
            <a:avLst/>
          </a:prstGeom>
          <a:noFill/>
        </p:spPr>
      </p:pic>
      <p:pic>
        <p:nvPicPr>
          <p:cNvPr id="10242" name="Picture 2" descr="Картинки букв алфавита для распечатки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236296" y="548680"/>
            <a:ext cx="1039385" cy="122413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23528" y="4509120"/>
            <a:ext cx="72728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smtClean="0">
                <a:latin typeface="Bookman Old Style" pitchFamily="18" charset="0"/>
              </a:rPr>
              <a:t>Некоторым буквам русского алфавита </a:t>
            </a:r>
            <a:endParaRPr lang="en-US" sz="2200" b="1" i="1" smtClean="0">
              <a:latin typeface="Bookman Old Style" pitchFamily="18" charset="0"/>
            </a:endParaRPr>
          </a:p>
          <a:p>
            <a:pPr algn="ctr"/>
            <a:r>
              <a:rPr lang="ru-RU" sz="2200" b="1" i="1" smtClean="0">
                <a:latin typeface="Bookman Old Style" pitchFamily="18" charset="0"/>
              </a:rPr>
              <a:t>поставили в соответствие числа. </a:t>
            </a:r>
            <a:endParaRPr lang="en-US" sz="2200" b="1" i="1" smtClean="0">
              <a:latin typeface="Bookman Old Style" pitchFamily="18" charset="0"/>
            </a:endParaRPr>
          </a:p>
          <a:p>
            <a:pPr algn="ctr"/>
            <a:r>
              <a:rPr lang="ru-RU" sz="2200" b="1" i="1" smtClean="0">
                <a:latin typeface="Bookman Old Style" pitchFamily="18" charset="0"/>
              </a:rPr>
              <a:t>Выпишите буквы, номер которых кратен </a:t>
            </a:r>
            <a:r>
              <a:rPr lang="en-US" sz="2200" b="1" i="1" smtClean="0">
                <a:latin typeface="Bookman Old Style" pitchFamily="18" charset="0"/>
              </a:rPr>
              <a:t>4</a:t>
            </a:r>
            <a:r>
              <a:rPr lang="ru-RU" sz="2200" b="1" i="1" smtClean="0">
                <a:latin typeface="Bookman Old Style" pitchFamily="18" charset="0"/>
              </a:rPr>
              <a:t>. </a:t>
            </a:r>
            <a:endParaRPr lang="en-US" sz="2200" b="1" i="1" smtClean="0">
              <a:latin typeface="Bookman Old Style" pitchFamily="18" charset="0"/>
            </a:endParaRPr>
          </a:p>
          <a:p>
            <a:pPr algn="ctr"/>
            <a:r>
              <a:rPr lang="ru-RU" sz="2200" b="1" i="1" smtClean="0">
                <a:latin typeface="Bookman Old Style" pitchFamily="18" charset="0"/>
              </a:rPr>
              <a:t>Составьте и запишите полученное слово.</a:t>
            </a:r>
            <a:endParaRPr lang="ru-RU" sz="2600" b="1" i="1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835696" y="4293096"/>
            <a:ext cx="4203395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0" b="1" i="1" smtClean="0">
                <a:solidFill>
                  <a:srgbClr val="C00000"/>
                </a:solidFill>
                <a:latin typeface="Bookman Old Style" pitchFamily="18" charset="0"/>
              </a:rPr>
              <a:t>число</a:t>
            </a:r>
            <a:endParaRPr lang="ru-RU" sz="10000" b="1" dirty="0">
              <a:latin typeface="Bookman Old Style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475656" y="1340768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45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987824" y="1340768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12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716016" y="1340768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74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444208" y="1340768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20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8100392" y="1340768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18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403648" y="2636912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62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131840" y="2636912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42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716016" y="2636912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28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300192" y="2636912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51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172400" y="2636912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98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475656" y="3933056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21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2987824" y="3933056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32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788024" y="3933056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49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6516216" y="3933056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83</a:t>
            </a:r>
            <a:endParaRPr lang="ru-RU" sz="2200" b="1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8172400" y="3933056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smtClean="0">
                <a:solidFill>
                  <a:schemeClr val="tx1"/>
                </a:solidFill>
              </a:rPr>
              <a:t>36</a:t>
            </a:r>
            <a:endParaRPr lang="ru-RU" sz="2200" b="1">
              <a:solidFill>
                <a:schemeClr val="tx1"/>
              </a:solidFill>
            </a:endParaRPr>
          </a:p>
        </p:txBody>
      </p:sp>
      <p:pic>
        <p:nvPicPr>
          <p:cNvPr id="44" name="Picture 2" descr="https://russiaedu.ru/media/cache/image_md_resize/uploads/upload-images/2019/01/04/DBaruRwKpYY.jpg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524328" y="4869160"/>
            <a:ext cx="1368152" cy="13259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17740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51520" y="1268760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300" b="1" i="1" smtClean="0">
                <a:latin typeface="Bookman Old Style" pitchFamily="18" charset="0"/>
              </a:rPr>
              <a:t>«В пустой коробке сидит кот и смотрит по сторонам. Выглянет из норки одинокая мышка  – хитрый охотник тут как тут. Юркнет мышка в подвал, а кот опять сторожит»</a:t>
            </a:r>
            <a:endParaRPr lang="ru-RU" sz="3300" b="1" i="1">
              <a:latin typeface="Bookman Old Style" pitchFamily="18" charset="0"/>
            </a:endParaRPr>
          </a:p>
        </p:txBody>
      </p:sp>
      <p:pic>
        <p:nvPicPr>
          <p:cNvPr id="11268" name="Picture 4" descr="https://sun9-37.userapi.com/impg/BVy3ldmsefuCigI4FS1EJc3rhoQkVsx1SC391w/DAUixgOyapI.jpg?size=1070x810&amp;quality=95&amp;sign=df8d041830106eabf6b8baacf89963ac&amp;c_uniq_tag=MFVHVQi9_wBfSXvUUTvNYslqA0i1t2gnIR1ThAk5dLA&amp;type=album"/>
          <p:cNvPicPr>
            <a:picLocks noChangeAspect="1" noChangeArrowheads="1"/>
          </p:cNvPicPr>
          <p:nvPr/>
        </p:nvPicPr>
        <p:blipFill>
          <a:blip r:embed="rId2" cstate="print"/>
          <a:srcRect t="10720" b="8884"/>
          <a:stretch>
            <a:fillRect/>
          </a:stretch>
        </p:blipFill>
        <p:spPr bwMode="auto">
          <a:xfrm>
            <a:off x="3203848" y="4941168"/>
            <a:ext cx="2448272" cy="1490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95536" y="332656"/>
            <a:ext cx="84249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ru-RU" sz="3000" b="1" i="1" smtClean="0">
                <a:ln w="190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Найдите цифры или числа, которые спрятались в тексте: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06233" y="4365104"/>
            <a:ext cx="445025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ru-RU" sz="3000" b="1" i="1" smtClean="0">
                <a:ln w="190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Найдите их сумму. </a:t>
            </a:r>
            <a:endParaRPr lang="ru-RU" sz="3000" b="1" i="1" dirty="0">
              <a:ln w="190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russiaedu.ru/media/cache/image_md_resize/uploads/upload-images/2019/01/04/DBaruRwKpYY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293096"/>
            <a:ext cx="1800200" cy="184970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1520" y="764704"/>
            <a:ext cx="864096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i="1" smtClean="0">
                <a:latin typeface="Bookman Old Style" pitchFamily="18" charset="0"/>
              </a:rPr>
              <a:t>В пустой коробке сидит кот и смотрит по сторонам. Выглянет из норки одинокая мышка  – хитрый охотник тут как тут. Юркнет мышка в подвал, а кот опять сторожит.</a:t>
            </a:r>
            <a:endParaRPr lang="ru-RU" sz="3500" b="1" i="1">
              <a:latin typeface="Bookman Old Style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763688" y="620688"/>
            <a:ext cx="936104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043608" y="3429000"/>
            <a:ext cx="936104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868144" y="3356992"/>
            <a:ext cx="936104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555776" y="1196752"/>
            <a:ext cx="1008112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860032" y="1196752"/>
            <a:ext cx="936104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940152" y="1772816"/>
            <a:ext cx="1152128" cy="792088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427984" y="3356992"/>
            <a:ext cx="1224136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31840" y="4437112"/>
            <a:ext cx="2800767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0" b="1" i="1" smtClean="0">
                <a:solidFill>
                  <a:srgbClr val="C00000"/>
                </a:solidFill>
                <a:latin typeface="Bookman Old Style" pitchFamily="18" charset="0"/>
              </a:rPr>
              <a:t>311</a:t>
            </a:r>
            <a:endParaRPr lang="ru-RU" sz="100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Прямоугольник 4"/>
          <p:cNvSpPr>
            <a:spLocks noChangeArrowheads="1"/>
          </p:cNvSpPr>
          <p:nvPr/>
        </p:nvSpPr>
        <p:spPr bwMode="auto">
          <a:xfrm>
            <a:off x="395536" y="332656"/>
            <a:ext cx="8352928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500" b="1" i="1" dirty="0" smtClean="0">
                <a:latin typeface="Bookman Old Style" pitchFamily="18" charset="0"/>
                <a:cs typeface="Times New Roman" pitchFamily="18" charset="0"/>
              </a:rPr>
              <a:t>Расставьте по местам буквы в каждом слове так, чтобы получились </a:t>
            </a:r>
            <a:r>
              <a:rPr lang="ru-RU" sz="2500" b="1" i="1" smtClean="0">
                <a:latin typeface="Bookman Old Style" pitchFamily="18" charset="0"/>
                <a:cs typeface="Times New Roman" pitchFamily="18" charset="0"/>
              </a:rPr>
              <a:t>названия пяти математических </a:t>
            </a:r>
            <a:r>
              <a:rPr lang="ru-RU" sz="2500" b="1" i="1" dirty="0" smtClean="0">
                <a:latin typeface="Bookman Old Style" pitchFamily="18" charset="0"/>
                <a:cs typeface="Times New Roman" pitchFamily="18" charset="0"/>
              </a:rPr>
              <a:t>терминов: </a:t>
            </a:r>
            <a:endParaRPr lang="ru-RU" sz="2500" i="1" dirty="0" smtClean="0"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86022" name="Прямоугольник 6"/>
          <p:cNvSpPr>
            <a:spLocks noChangeArrowheads="1"/>
          </p:cNvSpPr>
          <p:nvPr/>
        </p:nvSpPr>
        <p:spPr bwMode="auto">
          <a:xfrm>
            <a:off x="251520" y="1484784"/>
            <a:ext cx="5472608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000" b="1" smtClean="0">
                <a:latin typeface="Bookman Old Style" pitchFamily="18" charset="0"/>
                <a:cs typeface="Times New Roman" pitchFamily="18" charset="0"/>
              </a:rPr>
              <a:t>ААЧАДЗ </a:t>
            </a:r>
            <a:r>
              <a:rPr lang="ru-RU" sz="4000" b="1" dirty="0" smtClean="0">
                <a:latin typeface="Bookman Old Style" pitchFamily="18" charset="0"/>
                <a:cs typeface="Times New Roman" pitchFamily="18" charset="0"/>
              </a:rPr>
              <a:t>-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000" b="1" smtClean="0">
                <a:latin typeface="Bookman Old Style" pitchFamily="18" charset="0"/>
                <a:cs typeface="Times New Roman" pitchFamily="18" charset="0"/>
              </a:rPr>
              <a:t>ТРААДВК </a:t>
            </a:r>
            <a:r>
              <a:rPr lang="ru-RU" sz="4000" b="1" dirty="0" smtClean="0">
                <a:latin typeface="Bookman Old Style" pitchFamily="18" charset="0"/>
                <a:cs typeface="Times New Roman" pitchFamily="18" charset="0"/>
              </a:rPr>
              <a:t>-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000" b="1" smtClean="0">
                <a:latin typeface="Bookman Old Style" pitchFamily="18" charset="0"/>
                <a:cs typeface="Times New Roman" pitchFamily="18" charset="0"/>
              </a:rPr>
              <a:t>КЗООРТЕ </a:t>
            </a:r>
            <a:r>
              <a:rPr lang="ru-RU" sz="4000" b="1" dirty="0" smtClean="0">
                <a:latin typeface="Bookman Old Style" pitchFamily="18" charset="0"/>
                <a:cs typeface="Times New Roman" pitchFamily="18" charset="0"/>
              </a:rPr>
              <a:t>- 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000" b="1" smtClean="0">
                <a:latin typeface="Bookman Old Style" pitchFamily="18" charset="0"/>
                <a:cs typeface="Times New Roman" pitchFamily="18" charset="0"/>
              </a:rPr>
              <a:t>ЕВРНИНУАЕ -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000" b="1" smtClean="0">
                <a:latin typeface="Bookman Old Style" pitchFamily="18" charset="0"/>
                <a:cs typeface="Times New Roman" pitchFamily="18" charset="0"/>
              </a:rPr>
              <a:t>ЧЕИЫМТАЕОВ -</a:t>
            </a:r>
            <a:r>
              <a:rPr lang="ru-RU" sz="4000" b="1" smtClean="0">
                <a:solidFill>
                  <a:srgbClr val="002060"/>
                </a:solidFill>
                <a:latin typeface="Bookman Old Style" pitchFamily="18" charset="0"/>
                <a:cs typeface="Times New Roman" pitchFamily="18" charset="0"/>
              </a:rPr>
              <a:t> </a:t>
            </a:r>
            <a:endParaRPr lang="ru-RU" sz="4000" b="1" dirty="0" smtClean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99992" y="1700808"/>
            <a:ext cx="2322302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smtClean="0">
                <a:ln w="11430"/>
                <a:solidFill>
                  <a:srgbClr val="C00000"/>
                </a:solidFill>
                <a:latin typeface="Arial" charset="0"/>
                <a:cs typeface="Arial" charset="0"/>
              </a:rPr>
              <a:t>ЗАДАЧА</a:t>
            </a:r>
            <a:endParaRPr lang="ru-RU" sz="4000" b="1" dirty="0">
              <a:ln w="11430"/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99992" y="2564904"/>
            <a:ext cx="2550570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smtClean="0">
                <a:ln w="11430"/>
                <a:solidFill>
                  <a:srgbClr val="C00000"/>
                </a:solidFill>
                <a:latin typeface="Arial" charset="0"/>
                <a:cs typeface="Arial" charset="0"/>
              </a:rPr>
              <a:t>КВАДРАТ</a:t>
            </a:r>
            <a:endParaRPr lang="ru-RU" sz="4000" b="1" dirty="0">
              <a:ln w="11430"/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99992" y="3429000"/>
            <a:ext cx="2604880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smtClean="0">
                <a:ln w="11430"/>
                <a:solidFill>
                  <a:srgbClr val="C00000"/>
                </a:solidFill>
                <a:latin typeface="Arial" charset="0"/>
                <a:cs typeface="Arial" charset="0"/>
              </a:rPr>
              <a:t>ОТРЕЗОК</a:t>
            </a:r>
            <a:endParaRPr lang="ru-RU" sz="4000" b="1" dirty="0">
              <a:ln w="11430"/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99992" y="4365104"/>
            <a:ext cx="3332772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smtClean="0">
                <a:ln w="11430"/>
                <a:solidFill>
                  <a:srgbClr val="C00000"/>
                </a:solidFill>
                <a:latin typeface="Arial" charset="0"/>
                <a:cs typeface="Arial" charset="0"/>
              </a:rPr>
              <a:t>УРАВНЕНИЕ</a:t>
            </a:r>
            <a:endParaRPr lang="ru-RU" sz="4000" b="1" dirty="0">
              <a:ln w="11430"/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pic>
        <p:nvPicPr>
          <p:cNvPr id="12" name="Picture 2" descr="https://russiaedu.ru/media/cache/image_md_resize/uploads/upload-images/2019/01/04/DBaruRwKpYY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3" y="1844824"/>
            <a:ext cx="2032343" cy="208823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788024" y="5301208"/>
            <a:ext cx="394665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smtClean="0">
                <a:ln w="11430"/>
                <a:solidFill>
                  <a:srgbClr val="C00000"/>
                </a:solidFill>
                <a:latin typeface="Arial" charset="0"/>
                <a:cs typeface="Arial" charset="0"/>
              </a:rPr>
              <a:t>ВЫЧИТАЕМОЕ</a:t>
            </a:r>
            <a:endParaRPr lang="ru-RU" sz="4000" b="1" dirty="0">
              <a:ln w="11430"/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21556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 t="9371"/>
          <a:stretch>
            <a:fillRect/>
          </a:stretch>
        </p:blipFill>
        <p:spPr bwMode="auto">
          <a:xfrm>
            <a:off x="7668344" y="836712"/>
            <a:ext cx="1224136" cy="12241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332656"/>
            <a:ext cx="9144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i="1" smtClean="0">
                <a:latin typeface="Bookman Old Style" pitchFamily="18" charset="0"/>
              </a:rPr>
              <a:t>Отгадайте </a:t>
            </a:r>
            <a:r>
              <a:rPr lang="ru-RU" sz="2500" b="1" i="1" dirty="0" smtClean="0">
                <a:latin typeface="Bookman Old Style" pitchFamily="18" charset="0"/>
              </a:rPr>
              <a:t>ребусы (по первым буквам слов).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221088"/>
            <a:ext cx="662473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i="1" smtClean="0">
                <a:latin typeface="Bookman Old Style" pitchFamily="18" charset="0"/>
              </a:rPr>
              <a:t>Какие математические термины </a:t>
            </a:r>
          </a:p>
          <a:p>
            <a:pPr algn="ctr"/>
            <a:r>
              <a:rPr lang="ru-RU" sz="2500" b="1" i="1" smtClean="0">
                <a:latin typeface="Bookman Old Style" pitchFamily="18" charset="0"/>
              </a:rPr>
              <a:t>зашифрованы в ребусах?</a:t>
            </a:r>
            <a:endParaRPr lang="ru-RU" sz="2500" b="1" i="1" dirty="0">
              <a:latin typeface="Bookman Old Style" pitchFamily="18" charset="0"/>
            </a:endParaRPr>
          </a:p>
        </p:txBody>
      </p:sp>
      <p:pic>
        <p:nvPicPr>
          <p:cNvPr id="1031" name="Picture 7" descr="F:\Внекл мероприятие\картинки\улит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856"/>
          <a:stretch>
            <a:fillRect/>
          </a:stretch>
        </p:blipFill>
        <p:spPr bwMode="auto">
          <a:xfrm>
            <a:off x="3779912" y="980728"/>
            <a:ext cx="1296144" cy="111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86608" y="2204864"/>
            <a:ext cx="89179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7" name="Picture 13" descr="F:\Внекл мероприятие\картинки\тетрадь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76872"/>
            <a:ext cx="1140591" cy="137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fermerplus.md/wp-content/uploads/2019/03/pepene-verde.jpg"/>
          <p:cNvPicPr>
            <a:picLocks noChangeAspect="1" noChangeArrowheads="1"/>
          </p:cNvPicPr>
          <p:nvPr/>
        </p:nvPicPr>
        <p:blipFill>
          <a:blip r:embed="rId5" cstate="print"/>
          <a:srcRect l="10000" t="6000" r="6000" b="6000"/>
          <a:stretch>
            <a:fillRect/>
          </a:stretch>
        </p:blipFill>
        <p:spPr bwMode="auto">
          <a:xfrm>
            <a:off x="179512" y="836712"/>
            <a:ext cx="1217590" cy="1275570"/>
          </a:xfrm>
          <a:prstGeom prst="rect">
            <a:avLst/>
          </a:prstGeom>
          <a:noFill/>
        </p:spPr>
      </p:pic>
      <p:pic>
        <p:nvPicPr>
          <p:cNvPr id="11268" name="Picture 4" descr="https://cstor.nn2.ru/blog/data/blog/2018-10/1700273_153895106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836712"/>
            <a:ext cx="1152128" cy="1309836"/>
          </a:xfrm>
          <a:prstGeom prst="rect">
            <a:avLst/>
          </a:prstGeom>
          <a:noFill/>
        </p:spPr>
      </p:pic>
      <p:pic>
        <p:nvPicPr>
          <p:cNvPr id="11272" name="Picture 8" descr="http://clipartmag.com/images/watering-can-clipart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836712"/>
            <a:ext cx="1368152" cy="1224136"/>
          </a:xfrm>
          <a:prstGeom prst="rect">
            <a:avLst/>
          </a:prstGeom>
          <a:noFill/>
        </p:spPr>
      </p:pic>
      <p:pic>
        <p:nvPicPr>
          <p:cNvPr id="11276" name="Picture 12" descr="https://ae01.alicdn.com/kf/HTB1.P9Tv4SYBuNjSsphq6zGvVXaK/Three-Ratels-TZ-1528-17-1-15.jpg"/>
          <p:cNvPicPr>
            <a:picLocks noChangeAspect="1" noChangeArrowheads="1"/>
          </p:cNvPicPr>
          <p:nvPr/>
        </p:nvPicPr>
        <p:blipFill>
          <a:blip r:embed="rId8" cstate="print"/>
          <a:srcRect t="3716"/>
          <a:stretch>
            <a:fillRect/>
          </a:stretch>
        </p:blipFill>
        <p:spPr bwMode="auto">
          <a:xfrm>
            <a:off x="6372200" y="908720"/>
            <a:ext cx="1298923" cy="1250655"/>
          </a:xfrm>
          <a:prstGeom prst="rect">
            <a:avLst/>
          </a:prstGeom>
          <a:noFill/>
        </p:spPr>
      </p:pic>
      <p:pic>
        <p:nvPicPr>
          <p:cNvPr id="11274" name="Picture 10" descr="https://newcastlebeach.org/images/flash-light-1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836712"/>
            <a:ext cx="1224136" cy="1224136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251520" y="548680"/>
            <a:ext cx="111761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475656" y="548680"/>
            <a:ext cx="97494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555776" y="548680"/>
            <a:ext cx="114646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995936" y="548680"/>
            <a:ext cx="893193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04048" y="548680"/>
            <a:ext cx="1292341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228184" y="548680"/>
            <a:ext cx="140134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668344" y="548680"/>
            <a:ext cx="118814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179512" y="548680"/>
            <a:ext cx="1292341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1475656" y="548680"/>
            <a:ext cx="1058303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699792" y="548680"/>
            <a:ext cx="97494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779912" y="548680"/>
            <a:ext cx="140134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292080" y="548680"/>
            <a:ext cx="1132041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372200" y="548680"/>
            <a:ext cx="114646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668344" y="548680"/>
            <a:ext cx="1117615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278" name="Picture 14" descr="https://glamourbags.ru/images/stories/virtuemart/product/B00622(coral)-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3" y="2276872"/>
            <a:ext cx="1152128" cy="1386914"/>
          </a:xfrm>
          <a:prstGeom prst="rect">
            <a:avLst/>
          </a:prstGeom>
          <a:noFill/>
        </p:spPr>
      </p:pic>
      <p:pic>
        <p:nvPicPr>
          <p:cNvPr id="11284" name="Picture 20" descr="https://ds05.infourok.ru/uploads/ex/066d/0002d914-8f7c6b4d/1/hello_html_7909c19a.png"/>
          <p:cNvPicPr>
            <a:picLocks noChangeAspect="1" noChangeArrowheads="1"/>
          </p:cNvPicPr>
          <p:nvPr/>
        </p:nvPicPr>
        <p:blipFill>
          <a:blip r:embed="rId11" cstate="print"/>
          <a:srcRect l="34020" r="33851"/>
          <a:stretch>
            <a:fillRect/>
          </a:stretch>
        </p:blipFill>
        <p:spPr bwMode="auto">
          <a:xfrm>
            <a:off x="1475656" y="2276872"/>
            <a:ext cx="864096" cy="1399334"/>
          </a:xfrm>
          <a:prstGeom prst="rect">
            <a:avLst/>
          </a:prstGeom>
          <a:noFill/>
        </p:spPr>
      </p:pic>
      <p:pic>
        <p:nvPicPr>
          <p:cNvPr id="11286" name="Picture 22" descr="https://yt3.ggpht.com/a/AATXAJx4Csx8CNVIpgJitS0UD0jMC-Q-tVScApwuBxjmKwc=s900-c-k-c0xffffffff-no-rj-m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07904" y="2276872"/>
            <a:ext cx="1440160" cy="1440160"/>
          </a:xfrm>
          <a:prstGeom prst="rect">
            <a:avLst/>
          </a:prstGeom>
          <a:noFill/>
        </p:spPr>
      </p:pic>
      <p:pic>
        <p:nvPicPr>
          <p:cNvPr id="11288" name="Picture 24" descr="https://pbs.twimg.com/profile_images/632228435683864576/aXhhYlG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8064" y="2348880"/>
            <a:ext cx="1440160" cy="1440160"/>
          </a:xfrm>
          <a:prstGeom prst="rect">
            <a:avLst/>
          </a:prstGeom>
          <a:noFill/>
        </p:spPr>
      </p:pic>
      <p:pic>
        <p:nvPicPr>
          <p:cNvPr id="11290" name="Picture 26" descr="https://img.pngio.com/red-balloon-png-clip-art-transparent-red-balloon-png-free-png-red-balloons-png-920_1807.png"/>
          <p:cNvPicPr>
            <a:picLocks noChangeAspect="1" noChangeArrowheads="1"/>
          </p:cNvPicPr>
          <p:nvPr/>
        </p:nvPicPr>
        <p:blipFill>
          <a:blip r:embed="rId14" cstate="print"/>
          <a:srcRect b="10000"/>
          <a:stretch>
            <a:fillRect/>
          </a:stretch>
        </p:blipFill>
        <p:spPr bwMode="auto">
          <a:xfrm>
            <a:off x="8100392" y="2276872"/>
            <a:ext cx="814701" cy="1440160"/>
          </a:xfrm>
          <a:prstGeom prst="rect">
            <a:avLst/>
          </a:prstGeom>
          <a:noFill/>
        </p:spPr>
      </p:pic>
      <p:pic>
        <p:nvPicPr>
          <p:cNvPr id="11292" name="Picture 28" descr="https://image.shutterstock.com/image-vector/happy-shark-cartoon-260nw-426623830.jpg"/>
          <p:cNvPicPr>
            <a:picLocks noChangeAspect="1" noChangeArrowheads="1"/>
          </p:cNvPicPr>
          <p:nvPr/>
        </p:nvPicPr>
        <p:blipFill>
          <a:blip r:embed="rId15" cstate="print"/>
          <a:srcRect b="5501"/>
          <a:stretch>
            <a:fillRect/>
          </a:stretch>
        </p:blipFill>
        <p:spPr bwMode="auto">
          <a:xfrm>
            <a:off x="6516216" y="2420888"/>
            <a:ext cx="1513659" cy="1296144"/>
          </a:xfrm>
          <a:prstGeom prst="rect">
            <a:avLst/>
          </a:prstGeom>
          <a:noFill/>
        </p:spPr>
      </p:pic>
      <p:sp>
        <p:nvSpPr>
          <p:cNvPr id="46" name="Прямоугольник 45"/>
          <p:cNvSpPr/>
          <p:nvPr/>
        </p:nvSpPr>
        <p:spPr>
          <a:xfrm>
            <a:off x="179512" y="2204864"/>
            <a:ext cx="111761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331640" y="2204864"/>
            <a:ext cx="1117615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483768" y="2204864"/>
            <a:ext cx="111909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851920" y="2204864"/>
            <a:ext cx="103906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004048" y="2204864"/>
            <a:ext cx="140134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444208" y="2204864"/>
            <a:ext cx="1117615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543882" y="2204864"/>
            <a:ext cx="160011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0" y="2204864"/>
            <a:ext cx="140134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1475656" y="2204864"/>
            <a:ext cx="1117615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627784" y="2204864"/>
            <a:ext cx="1117615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707904" y="2204864"/>
            <a:ext cx="160011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5580112" y="2204864"/>
            <a:ext cx="82586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516216" y="2204864"/>
            <a:ext cx="111761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12360" y="2204864"/>
            <a:ext cx="103906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3" name="Picture 2" descr="https://russiaedu.ru/media/cache/image_md_resize/uploads/upload-images/2019/01/04/DBaruRwKpYY.jp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04248" y="3861048"/>
            <a:ext cx="1962262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504313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0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000"/>
                            </p:stCondLst>
                            <p:childTnLst>
                              <p:par>
                                <p:cTn id="1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0"/>
                            </p:stCondLst>
                            <p:childTnLst>
                              <p:par>
                                <p:cTn id="1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34" grpId="0"/>
      <p:bldP spid="34" grpId="1"/>
      <p:bldP spid="32" grpId="0"/>
      <p:bldP spid="32" grpId="1"/>
      <p:bldP spid="33" grpId="0"/>
      <p:bldP spid="33" grpId="1"/>
      <p:bldP spid="27" grpId="0"/>
      <p:bldP spid="27" grpId="1"/>
      <p:bldP spid="31" grpId="0"/>
      <p:bldP spid="31" grpId="1"/>
      <p:bldP spid="30" grpId="0"/>
      <p:bldP spid="30" grpId="1"/>
      <p:bldP spid="43" grpId="0"/>
      <p:bldP spid="42" grpId="0"/>
      <p:bldP spid="40" grpId="0"/>
      <p:bldP spid="39" grpId="0"/>
      <p:bldP spid="35" grpId="0"/>
      <p:bldP spid="44" grpId="0"/>
      <p:bldP spid="46" grpId="0"/>
      <p:bldP spid="46" grpId="1"/>
      <p:bldP spid="47" grpId="0"/>
      <p:bldP spid="47" grpId="1"/>
      <p:bldP spid="48" grpId="0"/>
      <p:bldP spid="48" grpId="1"/>
      <p:bldP spid="36" grpId="0"/>
      <p:bldP spid="36" grpId="1"/>
      <p:bldP spid="38" grpId="0"/>
      <p:bldP spid="38" grpId="1"/>
      <p:bldP spid="37" grpId="0"/>
      <p:bldP spid="37" grpId="1"/>
      <p:bldP spid="28" grpId="0"/>
      <p:bldP spid="28" grpId="1"/>
      <p:bldP spid="49" grpId="0"/>
      <p:bldP spid="51" grpId="0"/>
      <p:bldP spid="50" grpId="0"/>
      <p:bldP spid="52" grpId="0"/>
      <p:bldP spid="54" grpId="0"/>
      <p:bldP spid="53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Прямоугольник 4"/>
          <p:cNvSpPr>
            <a:spLocks noChangeArrowheads="1"/>
          </p:cNvSpPr>
          <p:nvPr/>
        </p:nvSpPr>
        <p:spPr bwMode="auto">
          <a:xfrm>
            <a:off x="251520" y="188641"/>
            <a:ext cx="864165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smtClean="0">
                <a:solidFill>
                  <a:prstClr val="black"/>
                </a:solidFill>
                <a:latin typeface="Bookman Old Style" pitchFamily="18" charset="0"/>
                <a:cs typeface="Times New Roman" pitchFamily="18" charset="0"/>
              </a:rPr>
              <a:t>Начните с ячейки (4,4) и, двигаясь по стрелкам, соберите слово. 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39750" y="1412875"/>
          <a:ext cx="8208912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6114"/>
                <a:gridCol w="1026114"/>
                <a:gridCol w="1026114"/>
                <a:gridCol w="1026114"/>
                <a:gridCol w="1026114"/>
                <a:gridCol w="1026114"/>
                <a:gridCol w="1026114"/>
                <a:gridCol w="1026114"/>
              </a:tblGrid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Ы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Ф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Щ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Ъ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Ы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9952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Овал 6"/>
          <p:cNvSpPr/>
          <p:nvPr/>
        </p:nvSpPr>
        <p:spPr>
          <a:xfrm>
            <a:off x="4716463" y="2636838"/>
            <a:ext cx="863600" cy="360362"/>
          </a:xfrm>
          <a:prstGeom prst="ellipse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707904" y="2636912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699792" y="2636912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627784" y="3068960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635896" y="3068960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716016" y="3068960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5796136" y="3068960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724128" y="3501008"/>
            <a:ext cx="863600" cy="360362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95536" y="5733256"/>
            <a:ext cx="6768752" cy="504056"/>
          </a:xfrm>
          <a:prstGeom prst="ellipse">
            <a:avLst/>
          </a:prstGeom>
          <a:solidFill>
            <a:schemeClr val="lt1">
              <a:alpha val="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effectLst>
                <a:glow rad="228600">
                  <a:srgbClr val="9BBB59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85089" name="Прямоугольник 5"/>
          <p:cNvSpPr>
            <a:spLocks noChangeArrowheads="1"/>
          </p:cNvSpPr>
          <p:nvPr/>
        </p:nvSpPr>
        <p:spPr bwMode="auto">
          <a:xfrm>
            <a:off x="539552" y="4725144"/>
            <a:ext cx="82089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100" b="1" i="1" u="sng" smtClean="0">
                <a:solidFill>
                  <a:prstClr val="black"/>
                </a:solidFill>
                <a:latin typeface="Bookman Old Style" pitchFamily="18" charset="0"/>
                <a:cs typeface="Times New Roman" pitchFamily="18" charset="0"/>
              </a:rPr>
              <a:t>Полученное слово означает: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sz="2100" b="1" i="1" smtClean="0">
                <a:latin typeface="Bookman Old Style" pitchFamily="18" charset="0"/>
                <a:cs typeface="Times New Roman" pitchFamily="18" charset="0"/>
              </a:rPr>
              <a:t>Произведение длины и ширины прямоугольника</a:t>
            </a:r>
            <a:r>
              <a:rPr lang="ru-RU" sz="2100" b="1" i="1" smtClean="0">
                <a:solidFill>
                  <a:prstClr val="black"/>
                </a:solidFill>
                <a:latin typeface="Bookman Old Style" pitchFamily="18" charset="0"/>
                <a:cs typeface="Times New Roman" pitchFamily="18" charset="0"/>
              </a:rPr>
              <a:t>.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sz="2100" b="1" i="1" smtClean="0">
                <a:latin typeface="Bookman Old Style" pitchFamily="18" charset="0"/>
                <a:cs typeface="Times New Roman" pitchFamily="18" charset="0"/>
              </a:rPr>
              <a:t>Прямоугольник, у которого все стороны равны</a:t>
            </a:r>
            <a:r>
              <a:rPr lang="ru-RU" sz="2100" b="1" i="1" smtClean="0">
                <a:solidFill>
                  <a:prstClr val="black"/>
                </a:solidFill>
                <a:latin typeface="Bookman Old Style" pitchFamily="18" charset="0"/>
                <a:cs typeface="Times New Roman" pitchFamily="18" charset="0"/>
              </a:rPr>
              <a:t>.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sz="2100" b="1" i="1" smtClean="0">
                <a:solidFill>
                  <a:prstClr val="black"/>
                </a:solidFill>
                <a:latin typeface="Bookman Old Style" pitchFamily="18" charset="0"/>
                <a:cs typeface="Times New Roman" pitchFamily="18" charset="0"/>
              </a:rPr>
              <a:t>Сумма длин всех сторон прямоугольника. </a:t>
            </a:r>
            <a:r>
              <a:rPr lang="ru-RU" sz="2000" b="1" i="1" smtClean="0">
                <a:solidFill>
                  <a:prstClr val="black"/>
                </a:solidFill>
                <a:latin typeface="Bookman Old Style" pitchFamily="18" charset="0"/>
                <a:cs typeface="Times New Roman" pitchFamily="18" charset="0"/>
              </a:rPr>
              <a:t>	</a:t>
            </a:r>
          </a:p>
        </p:txBody>
      </p:sp>
      <p:pic>
        <p:nvPicPr>
          <p:cNvPr id="85091" name="Picture 8"/>
          <p:cNvPicPr>
            <a:picLocks noChangeAspect="1" noChangeArrowheads="1"/>
          </p:cNvPicPr>
          <p:nvPr/>
        </p:nvPicPr>
        <p:blipFill>
          <a:blip r:embed="rId2" cstate="print"/>
          <a:srcRect t="-82" r="12181"/>
          <a:stretch>
            <a:fillRect/>
          </a:stretch>
        </p:blipFill>
        <p:spPr bwMode="auto">
          <a:xfrm>
            <a:off x="3563888" y="620688"/>
            <a:ext cx="4680098" cy="57673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611560" y="0"/>
            <a:ext cx="7920880" cy="188640"/>
          </a:xfrm>
          <a:prstGeom prst="rect">
            <a:avLst/>
          </a:prstGeom>
          <a:solidFill>
            <a:srgbClr val="D34817"/>
          </a:solidFill>
          <a:ln w="222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solidFill>
                  <a:srgbClr val="002060"/>
                </a:solidFill>
              </a:ln>
              <a:solidFill>
                <a:srgbClr val="00206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20" name="Picture 2" descr="https://russiaedu.ru/media/cache/image_md_resize/uploads/upload-images/2019/01/04/DBaruRwKpY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5733256"/>
            <a:ext cx="878618" cy="90277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Прямоугольник 91"/>
          <p:cNvSpPr/>
          <p:nvPr/>
        </p:nvSpPr>
        <p:spPr>
          <a:xfrm>
            <a:off x="1259632" y="476672"/>
            <a:ext cx="2664296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Picture 2" descr="https://russiaedu.ru/media/cache/image_md_resize/uploads/upload-images/2019/01/04/DBaruRwKpYY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373215"/>
            <a:ext cx="1296144" cy="1331787"/>
          </a:xfrm>
          <a:prstGeom prst="rect">
            <a:avLst/>
          </a:prstGeom>
          <a:noFill/>
        </p:spPr>
      </p:pic>
      <p:sp>
        <p:nvSpPr>
          <p:cNvPr id="32" name="Прямоугольник 31"/>
          <p:cNvSpPr/>
          <p:nvPr/>
        </p:nvSpPr>
        <p:spPr>
          <a:xfrm>
            <a:off x="323528" y="3861048"/>
            <a:ext cx="84249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b="1" i="1" smtClean="0">
                <a:latin typeface="Bookman Old Style" pitchFamily="18" charset="0"/>
              </a:rPr>
              <a:t>Вспомните зашифрованную пословицу, подсчитайте количество символов, </a:t>
            </a:r>
          </a:p>
          <a:p>
            <a:pPr algn="ctr"/>
            <a:r>
              <a:rPr lang="ru-RU" sz="2300" b="1" i="1" smtClean="0">
                <a:latin typeface="Bookman Old Style" pitchFamily="18" charset="0"/>
              </a:rPr>
              <a:t>включая пробелы и точку. </a:t>
            </a:r>
          </a:p>
          <a:p>
            <a:pPr algn="ctr"/>
            <a:r>
              <a:rPr lang="ru-RU" sz="2300" b="1" i="1" smtClean="0">
                <a:latin typeface="Bookman Old Style" pitchFamily="18" charset="0"/>
              </a:rPr>
              <a:t>Количество символов в этой пословице </a:t>
            </a:r>
          </a:p>
          <a:p>
            <a:pPr algn="ctr"/>
            <a:r>
              <a:rPr lang="ru-RU" sz="2300" b="1" i="1" smtClean="0">
                <a:latin typeface="Bookman Old Style" pitchFamily="18" charset="0"/>
              </a:rPr>
              <a:t>делится на: </a:t>
            </a:r>
          </a:p>
          <a:p>
            <a:pPr algn="ctr"/>
            <a:r>
              <a:rPr lang="ru-RU" sz="2300" b="1" i="1" smtClean="0">
                <a:latin typeface="Bookman Old Style" pitchFamily="18" charset="0"/>
              </a:rPr>
              <a:t>1) 4;   2) 3;   3) 6;   4) 5. </a:t>
            </a:r>
            <a:endParaRPr lang="ru-RU" sz="2300" b="1" i="1">
              <a:latin typeface="Bookman Old Style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14861" t="18501" r="14861" b="27359"/>
          <a:stretch>
            <a:fillRect/>
          </a:stretch>
        </p:blipFill>
        <p:spPr bwMode="auto">
          <a:xfrm>
            <a:off x="1475656" y="404664"/>
            <a:ext cx="615141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323528" y="2996952"/>
            <a:ext cx="84249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ru-RU" sz="4800" b="1" i="1" smtClean="0">
                <a:ln w="190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Один в поле не воин.</a:t>
            </a:r>
            <a:endParaRPr lang="ru-RU" sz="4800" b="1" i="1" dirty="0">
              <a:ln w="1905">
                <a:noFill/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699792" y="5661248"/>
            <a:ext cx="792088" cy="432048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580112" y="5589240"/>
            <a:ext cx="792088" cy="432048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Моя папка\Локальный диск\моя папка\Новая папка\МОЕ УЧАСТИЕ В КОНКУРСАХ\20252026\Вн по математике\Математик 2026\картинка кегл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72816"/>
            <a:ext cx="5904656" cy="47360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7544" y="332656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smtClean="0">
                <a:latin typeface="Bookman Old Style" pitchFamily="18" charset="0"/>
              </a:rPr>
              <a:t>Давайте поиграем в боулинг. </a:t>
            </a:r>
          </a:p>
          <a:p>
            <a:pPr algn="ctr"/>
            <a:r>
              <a:rPr lang="ru-RU" sz="2400" b="1" i="1" smtClean="0">
                <a:latin typeface="Bookman Old Style" pitchFamily="18" charset="0"/>
              </a:rPr>
              <a:t>Нужно выбить 100 очков! </a:t>
            </a:r>
          </a:p>
          <a:p>
            <a:pPr algn="ctr"/>
            <a:r>
              <a:rPr lang="ru-RU" sz="2400" b="1" i="1" smtClean="0">
                <a:latin typeface="Bookman Old Style" pitchFamily="18" charset="0"/>
              </a:rPr>
              <a:t>Чтобы получилось такое число, какие три кегли должны упасть?</a:t>
            </a:r>
            <a:endParaRPr lang="ru-RU" sz="2400" b="1" i="1">
              <a:latin typeface="Bookman Old Style" pitchFamily="18" charset="0"/>
            </a:endParaRPr>
          </a:p>
        </p:txBody>
      </p:sp>
      <p:pic>
        <p:nvPicPr>
          <p:cNvPr id="8" name="Picture 2" descr="https://russiaedu.ru/media/cache/image_md_resize/uploads/upload-images/2019/01/04/DBaruRwKpY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5085184"/>
            <a:ext cx="1401617" cy="1440160"/>
          </a:xfrm>
          <a:prstGeom prst="rect">
            <a:avLst/>
          </a:prstGeom>
          <a:noFill/>
        </p:spPr>
      </p:pic>
      <p:pic>
        <p:nvPicPr>
          <p:cNvPr id="12" name="Picture 2" descr="https://russiaedu.ru/media/cache/image_md_resize/uploads/upload-images/2019/01/04/DBaruRwKpY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398" y="5157192"/>
            <a:ext cx="1401617" cy="1440160"/>
          </a:xfrm>
          <a:prstGeom prst="rect">
            <a:avLst/>
          </a:prstGeom>
          <a:noFill/>
        </p:spPr>
      </p:pic>
      <p:sp>
        <p:nvSpPr>
          <p:cNvPr id="13" name="Овал 12"/>
          <p:cNvSpPr/>
          <p:nvPr/>
        </p:nvSpPr>
        <p:spPr>
          <a:xfrm>
            <a:off x="2555776" y="4725144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26</a:t>
            </a:r>
            <a:endParaRPr lang="ru-RU" sz="4000" b="1"/>
          </a:p>
        </p:txBody>
      </p:sp>
      <p:sp>
        <p:nvSpPr>
          <p:cNvPr id="14" name="Овал 13"/>
          <p:cNvSpPr/>
          <p:nvPr/>
        </p:nvSpPr>
        <p:spPr>
          <a:xfrm>
            <a:off x="1763688" y="3645024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34</a:t>
            </a:r>
            <a:endParaRPr lang="ru-RU" sz="4000" b="1"/>
          </a:p>
        </p:txBody>
      </p:sp>
      <p:sp>
        <p:nvSpPr>
          <p:cNvPr id="15" name="Овал 14"/>
          <p:cNvSpPr/>
          <p:nvPr/>
        </p:nvSpPr>
        <p:spPr>
          <a:xfrm>
            <a:off x="3347864" y="3573016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29</a:t>
            </a:r>
            <a:endParaRPr lang="ru-RU" sz="4000" b="1"/>
          </a:p>
        </p:txBody>
      </p:sp>
      <p:sp>
        <p:nvSpPr>
          <p:cNvPr id="16" name="Овал 15"/>
          <p:cNvSpPr/>
          <p:nvPr/>
        </p:nvSpPr>
        <p:spPr>
          <a:xfrm>
            <a:off x="4860032" y="3573016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46</a:t>
            </a:r>
            <a:endParaRPr lang="ru-RU" sz="4000" b="1"/>
          </a:p>
        </p:txBody>
      </p:sp>
      <p:sp>
        <p:nvSpPr>
          <p:cNvPr id="17" name="Овал 16"/>
          <p:cNvSpPr/>
          <p:nvPr/>
        </p:nvSpPr>
        <p:spPr>
          <a:xfrm>
            <a:off x="6444208" y="3573016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37</a:t>
            </a:r>
            <a:endParaRPr lang="ru-RU" sz="4000" b="1"/>
          </a:p>
        </p:txBody>
      </p:sp>
      <p:sp>
        <p:nvSpPr>
          <p:cNvPr id="18" name="Овал 17"/>
          <p:cNvSpPr/>
          <p:nvPr/>
        </p:nvSpPr>
        <p:spPr>
          <a:xfrm>
            <a:off x="4139952" y="4725144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13</a:t>
            </a:r>
            <a:endParaRPr lang="ru-RU" sz="4000" b="1"/>
          </a:p>
        </p:txBody>
      </p:sp>
      <p:sp>
        <p:nvSpPr>
          <p:cNvPr id="19" name="Овал 18"/>
          <p:cNvSpPr/>
          <p:nvPr/>
        </p:nvSpPr>
        <p:spPr>
          <a:xfrm>
            <a:off x="5652120" y="4653136"/>
            <a:ext cx="1008112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22</a:t>
            </a:r>
            <a:endParaRPr lang="ru-RU" sz="4000" b="1"/>
          </a:p>
        </p:txBody>
      </p:sp>
      <p:sp>
        <p:nvSpPr>
          <p:cNvPr id="9" name="Овал 8"/>
          <p:cNvSpPr/>
          <p:nvPr/>
        </p:nvSpPr>
        <p:spPr>
          <a:xfrm>
            <a:off x="1691680" y="3645024"/>
            <a:ext cx="1224136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203848" y="3645024"/>
            <a:ext cx="1224136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300192" y="3573016"/>
            <a:ext cx="1224136" cy="86409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Моя папка\Локальный диск\моя папка\Новая папка\МОЕ УЧАСТИЕ В КОНКУРСАХ\20252026\Вн по математике\Математик 2026\картинки карточк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8668767" cy="51845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7544" y="404664"/>
            <a:ext cx="835292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smtClean="0">
                <a:latin typeface="Bookman Old Style" pitchFamily="18" charset="0"/>
              </a:rPr>
              <a:t>Кто </a:t>
            </a:r>
            <a:r>
              <a:rPr lang="ru-RU" sz="2400" b="1" i="1" u="sng" smtClean="0">
                <a:latin typeface="Bookman Old Style" pitchFamily="18" charset="0"/>
              </a:rPr>
              <a:t>внимательнее</a:t>
            </a:r>
            <a:r>
              <a:rPr lang="ru-RU" sz="2400" b="1" i="1" smtClean="0">
                <a:latin typeface="Bookman Old Style" pitchFamily="18" charset="0"/>
              </a:rPr>
              <a:t>? Посмотрите </a:t>
            </a:r>
            <a:r>
              <a:rPr lang="ru-RU" sz="2400" b="1" i="1" u="sng" smtClean="0">
                <a:latin typeface="Bookman Old Style" pitchFamily="18" charset="0"/>
              </a:rPr>
              <a:t>внимательно</a:t>
            </a:r>
            <a:r>
              <a:rPr lang="ru-RU" sz="2400" b="1" i="1" smtClean="0">
                <a:latin typeface="Bookman Old Style" pitchFamily="18" charset="0"/>
              </a:rPr>
              <a:t> на номера кредитных карт. </a:t>
            </a:r>
          </a:p>
          <a:p>
            <a:pPr algn="ctr"/>
            <a:r>
              <a:rPr lang="ru-RU" sz="2400" b="1" i="1" smtClean="0">
                <a:latin typeface="Bookman Old Style" pitchFamily="18" charset="0"/>
              </a:rPr>
              <a:t>Какие </a:t>
            </a:r>
            <a:r>
              <a:rPr lang="ru-RU" sz="2600" b="1" i="1" smtClean="0">
                <a:latin typeface="Bookman Old Style" pitchFamily="18" charset="0"/>
              </a:rPr>
              <a:t>3</a:t>
            </a:r>
            <a:r>
              <a:rPr lang="ru-RU" sz="2400" b="1" i="1" smtClean="0">
                <a:latin typeface="Bookman Old Style" pitchFamily="18" charset="0"/>
              </a:rPr>
              <a:t> цифры нужно написать на месте вопроса? </a:t>
            </a:r>
            <a:endParaRPr lang="ru-RU" sz="2400" b="1" i="1">
              <a:latin typeface="Bookman Old Style" pitchFamily="18" charset="0"/>
            </a:endParaRPr>
          </a:p>
        </p:txBody>
      </p:sp>
      <p:pic>
        <p:nvPicPr>
          <p:cNvPr id="6" name="Picture 2" descr="https://russiaedu.ru/media/cache/image_md_resize/uploads/upload-images/2019/01/04/DBaruRwKpY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5229199"/>
            <a:ext cx="1368152" cy="14057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156176" y="3645024"/>
            <a:ext cx="1492716" cy="861774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none">
            <a:spAutoFit/>
          </a:bodyPr>
          <a:lstStyle/>
          <a:p>
            <a:r>
              <a:rPr lang="ru-RU" sz="5000" b="1" i="1" smtClean="0">
                <a:solidFill>
                  <a:srgbClr val="C00000"/>
                </a:solidFill>
                <a:latin typeface="Bookman Old Style" pitchFamily="18" charset="0"/>
              </a:rPr>
              <a:t>368</a:t>
            </a:r>
            <a:endParaRPr lang="ru-RU" sz="50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88640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i="1" smtClean="0">
                <a:latin typeface="Bookman Old Style" pitchFamily="18" charset="0"/>
              </a:rPr>
              <a:t>Заполните пустые клетки квадрата так, чтобы квадрат стал «магическим».</a:t>
            </a:r>
            <a:endParaRPr lang="ru-RU" sz="2500" b="1" i="1">
              <a:latin typeface="Bookman Old Style" pitchFamily="18" charset="0"/>
            </a:endParaRPr>
          </a:p>
        </p:txBody>
      </p:sp>
      <p:pic>
        <p:nvPicPr>
          <p:cNvPr id="6" name="Picture 2" descr="https://russiaedu.ru/media/cache/image_md_resize/uploads/upload-images/2019/01/04/DBaruRwKp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5373216"/>
            <a:ext cx="1229022" cy="1262819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115616" y="1124744"/>
          <a:ext cx="6960096" cy="43362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0032"/>
                <a:gridCol w="2320032"/>
                <a:gridCol w="2320032"/>
              </a:tblGrid>
              <a:tr h="1445419"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4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11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6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445419"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9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7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5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445419"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8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3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10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860032" y="5157192"/>
            <a:ext cx="1579278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21</a:t>
            </a:r>
            <a:endParaRPr lang="ru-RU" sz="80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88640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i="1" smtClean="0">
                <a:latin typeface="Bookman Old Style" pitchFamily="18" charset="0"/>
              </a:rPr>
              <a:t>Заполните пустые клетки квадрата так, чтобы квадрат стал «магическим».</a:t>
            </a:r>
            <a:endParaRPr lang="ru-RU" sz="2500" b="1" i="1">
              <a:latin typeface="Bookman Old Style" pitchFamily="18" charset="0"/>
            </a:endParaRPr>
          </a:p>
        </p:txBody>
      </p:sp>
      <p:pic>
        <p:nvPicPr>
          <p:cNvPr id="6" name="Picture 2" descr="https://russiaedu.ru/media/cache/image_md_resize/uploads/upload-images/2019/01/04/DBaruRwKpYY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1268760"/>
            <a:ext cx="1263382" cy="1298124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39552" y="1196752"/>
          <a:ext cx="6960096" cy="43362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0032"/>
                <a:gridCol w="2320032"/>
                <a:gridCol w="2320032"/>
              </a:tblGrid>
              <a:tr h="1445419"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120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116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445419">
                <a:tc>
                  <a:txBody>
                    <a:bodyPr/>
                    <a:lstStyle/>
                    <a:p>
                      <a:pPr algn="ctr"/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114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445419">
                <a:tc>
                  <a:txBody>
                    <a:bodyPr/>
                    <a:lstStyle/>
                    <a:p>
                      <a:pPr algn="ctr"/>
                      <a:r>
                        <a:rPr lang="ru-RU" sz="8000" b="1" smtClean="0">
                          <a:latin typeface="Bookman Old Style" pitchFamily="18" charset="0"/>
                        </a:rPr>
                        <a:t>112</a:t>
                      </a:r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8000" b="1">
                        <a:latin typeface="Bookman Old Style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588224" y="5301208"/>
            <a:ext cx="2276585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342</a:t>
            </a:r>
            <a:endParaRPr lang="ru-RU" sz="8000" b="1" dirty="0"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71800" y="1268760"/>
            <a:ext cx="2304256" cy="1323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106</a:t>
            </a:r>
            <a:endParaRPr lang="ru-RU" sz="8000" b="1" dirty="0"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2708920"/>
            <a:ext cx="2592288" cy="1323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110</a:t>
            </a:r>
            <a:endParaRPr lang="ru-RU" sz="8000" b="1" dirty="0"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76056" y="2708920"/>
            <a:ext cx="2376264" cy="1323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118</a:t>
            </a:r>
            <a:endParaRPr lang="ru-RU" sz="8000" b="1" dirty="0"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43808" y="4077072"/>
            <a:ext cx="2304256" cy="1323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122</a:t>
            </a:r>
            <a:endParaRPr lang="ru-RU" sz="8000" b="1" dirty="0"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148064" y="4149080"/>
            <a:ext cx="2304256" cy="1323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8000" b="1" i="1" smtClean="0">
                <a:solidFill>
                  <a:srgbClr val="C00000"/>
                </a:solidFill>
                <a:latin typeface="Bookman Old Style" pitchFamily="18" charset="0"/>
              </a:rPr>
              <a:t>108</a:t>
            </a:r>
            <a:endParaRPr lang="ru-RU" sz="80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11560" y="414908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i="1" smtClean="0">
                <a:latin typeface="Bookman Old Style" pitchFamily="18" charset="0"/>
              </a:rPr>
              <a:t>В ячейках таблицы разместили слова, относящиеся к математике. </a:t>
            </a:r>
            <a:endParaRPr lang="en-US" sz="2100" b="1" i="1" smtClean="0">
              <a:latin typeface="Bookman Old Style" pitchFamily="18" charset="0"/>
            </a:endParaRPr>
          </a:p>
          <a:p>
            <a:pPr algn="ctr"/>
            <a:r>
              <a:rPr lang="ru-RU" sz="2100" b="1" i="1" smtClean="0">
                <a:latin typeface="Bookman Old Style" pitchFamily="18" charset="0"/>
              </a:rPr>
              <a:t>Читать можно во всех направлениях (вверх, вниз, вправо, влево), кроме диагональных. </a:t>
            </a:r>
            <a:endParaRPr lang="en-US" sz="2100" b="1" i="1" smtClean="0">
              <a:latin typeface="Bookman Old Style" pitchFamily="18" charset="0"/>
            </a:endParaRPr>
          </a:p>
          <a:p>
            <a:pPr algn="ctr"/>
            <a:r>
              <a:rPr lang="ru-RU" sz="2100" b="1" i="1" smtClean="0">
                <a:latin typeface="Bookman Old Style" pitchFamily="18" charset="0"/>
              </a:rPr>
              <a:t>Сколько слов спрятано в таблице? </a:t>
            </a:r>
            <a:endParaRPr lang="en-US" sz="2100" b="1" i="1" smtClean="0">
              <a:latin typeface="Bookman Old Style" pitchFamily="18" charset="0"/>
            </a:endParaRPr>
          </a:p>
          <a:p>
            <a:pPr algn="ctr"/>
            <a:r>
              <a:rPr lang="ru-RU" sz="2100" b="1" i="1" smtClean="0">
                <a:latin typeface="Bookman Old Style" pitchFamily="18" charset="0"/>
              </a:rPr>
              <a:t>1) 5; 2) 6; 3) 7; 4) 8</a:t>
            </a:r>
            <a:endParaRPr lang="ru-RU" sz="2100" b="1" i="1">
              <a:latin typeface="Bookman Old Style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95535" y="548681"/>
          <a:ext cx="8352928" cy="36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4116"/>
                <a:gridCol w="1044116"/>
                <a:gridCol w="1044116"/>
                <a:gridCol w="1044116"/>
                <a:gridCol w="1044116"/>
                <a:gridCol w="1044116"/>
                <a:gridCol w="1044116"/>
                <a:gridCol w="1044116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Е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Т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П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Г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М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Б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Д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Н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О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В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Л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Ч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У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К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А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Р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Ф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Ц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Ь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mtClean="0">
                          <a:solidFill>
                            <a:schemeClr val="tx1"/>
                          </a:solidFill>
                        </a:rPr>
                        <a:t>С</a:t>
                      </a:r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Овал 12"/>
          <p:cNvSpPr/>
          <p:nvPr/>
        </p:nvSpPr>
        <p:spPr>
          <a:xfrm>
            <a:off x="2555776" y="548680"/>
            <a:ext cx="4104456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627784" y="1268760"/>
            <a:ext cx="4968552" cy="792088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572000" y="2708920"/>
            <a:ext cx="3168352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547664" y="3429000"/>
            <a:ext cx="5256584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Овал 16"/>
          <p:cNvSpPr/>
          <p:nvPr/>
        </p:nvSpPr>
        <p:spPr>
          <a:xfrm rot="5400000">
            <a:off x="-540568" y="2348880"/>
            <a:ext cx="2880320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8" name="Овал 17"/>
          <p:cNvSpPr/>
          <p:nvPr/>
        </p:nvSpPr>
        <p:spPr>
          <a:xfrm rot="5400000">
            <a:off x="6444208" y="1988840"/>
            <a:ext cx="3600400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923928" y="5733256"/>
            <a:ext cx="648072" cy="504056"/>
          </a:xfrm>
          <a:prstGeom prst="ellipse">
            <a:avLst/>
          </a:prstGeom>
          <a:solidFill>
            <a:schemeClr val="lt1">
              <a:alpha val="0"/>
            </a:schemeClr>
          </a:solidFill>
          <a:ln w="28575">
            <a:solidFill>
              <a:srgbClr val="66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" name="Picture 2" descr="https://russiaedu.ru/media/cache/image_md_resize/uploads/upload-images/2019/01/04/DBaruRwKpYY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157192"/>
            <a:ext cx="1471697" cy="15121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3666</TotalTime>
  <Words>559</Words>
  <Application>Microsoft Office PowerPoint</Application>
  <PresentationFormat>Экран (4:3)</PresentationFormat>
  <Paragraphs>274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NewsPrint</vt:lpstr>
      <vt:lpstr>Тема Office</vt:lpstr>
      <vt:lpstr>Городской турнир  «Юный математик»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Городской турнир  «Юный математик»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Титульный</dc:title>
  <cp:lastModifiedBy>ДНС</cp:lastModifiedBy>
  <cp:revision>722</cp:revision>
  <dcterms:modified xsi:type="dcterms:W3CDTF">2026-05-28T11:57:06Z</dcterms:modified>
</cp:coreProperties>
</file>