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sldIdLst>
    <p:sldId id="288" r:id="rId2"/>
    <p:sldId id="259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3" r:id="rId17"/>
    <p:sldId id="304" r:id="rId18"/>
    <p:sldId id="306" r:id="rId19"/>
    <p:sldId id="307" r:id="rId20"/>
    <p:sldId id="308" r:id="rId21"/>
    <p:sldId id="309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06B0"/>
    <a:srgbClr val="B00058"/>
    <a:srgbClr val="FF0066"/>
    <a:srgbClr val="FF00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817" autoAdjust="0"/>
  </p:normalViewPr>
  <p:slideViewPr>
    <p:cSldViewPr snapToGrid="0">
      <p:cViewPr>
        <p:scale>
          <a:sx n="71" d="100"/>
          <a:sy n="71" d="100"/>
        </p:scale>
        <p:origin x="-15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753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259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511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49480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784692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563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410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56301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827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33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6545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9329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552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3022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1401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917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077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980E2DE-BEF9-4208-812A-FB51EEA907F2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C80C65A-6AC5-4551-9B18-60A8D6DA8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452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  <p:sldLayoutId id="2147483960" r:id="rId12"/>
    <p:sldLayoutId id="2147483961" r:id="rId13"/>
    <p:sldLayoutId id="2147483962" r:id="rId14"/>
    <p:sldLayoutId id="2147483963" r:id="rId15"/>
    <p:sldLayoutId id="2147483964" r:id="rId16"/>
    <p:sldLayoutId id="21474839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7.png"/><Relationship Id="rId3" Type="http://schemas.openxmlformats.org/officeDocument/2006/relationships/image" Target="../media/image9.png"/><Relationship Id="rId7" Type="http://schemas.microsoft.com/office/2007/relationships/hdphoto" Target="../media/hdphoto6.wdp"/><Relationship Id="rId12" Type="http://schemas.microsoft.com/office/2007/relationships/hdphoto" Target="../media/hdphoto8.wdp"/><Relationship Id="rId17" Type="http://schemas.openxmlformats.org/officeDocument/2006/relationships/image" Target="../media/image7.png"/><Relationship Id="rId2" Type="http://schemas.openxmlformats.org/officeDocument/2006/relationships/image" Target="../media/image8.png"/><Relationship Id="rId16" Type="http://schemas.microsoft.com/office/2007/relationships/hdphoto" Target="../media/hdphoto10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microsoft.com/office/2007/relationships/hdphoto" Target="../media/hdphoto5.wdp"/><Relationship Id="rId15" Type="http://schemas.openxmlformats.org/officeDocument/2006/relationships/image" Target="../media/image16.png"/><Relationship Id="rId10" Type="http://schemas.microsoft.com/office/2007/relationships/hdphoto" Target="../media/hdphoto7.wdp"/><Relationship Id="rId19" Type="http://schemas.microsoft.com/office/2007/relationships/hdphoto" Target="../media/hdphoto11.wdp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13.wdp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14.wdp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microsoft.com/office/2007/relationships/hdphoto" Target="../media/hdphoto17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microsoft.com/office/2007/relationships/hdphoto" Target="../media/hdphoto16.wdp"/><Relationship Id="rId9" Type="http://schemas.microsoft.com/office/2007/relationships/hdphoto" Target="../media/hdphoto18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microsoft.com/office/2007/relationships/hdphoto" Target="../media/hdphoto19.wdp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12" Type="http://schemas.openxmlformats.org/officeDocument/2006/relationships/image" Target="../media/image4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image" Target="../media/image44.png"/><Relationship Id="rId5" Type="http://schemas.openxmlformats.org/officeDocument/2006/relationships/image" Target="../media/image41.png"/><Relationship Id="rId10" Type="http://schemas.microsoft.com/office/2007/relationships/hdphoto" Target="../media/hdphoto23.wdp"/><Relationship Id="rId4" Type="http://schemas.microsoft.com/office/2007/relationships/hdphoto" Target="../media/hdphoto20.wdp"/><Relationship Id="rId9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7.wdp"/><Relationship Id="rId13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2.jpeg"/><Relationship Id="rId12" Type="http://schemas.microsoft.com/office/2007/relationships/hdphoto" Target="../media/hdphoto29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6.wdp"/><Relationship Id="rId11" Type="http://schemas.openxmlformats.org/officeDocument/2006/relationships/image" Target="../media/image54.jpeg"/><Relationship Id="rId5" Type="http://schemas.openxmlformats.org/officeDocument/2006/relationships/image" Target="../media/image51.jpeg"/><Relationship Id="rId10" Type="http://schemas.microsoft.com/office/2007/relationships/hdphoto" Target="../media/hdphoto28.wdp"/><Relationship Id="rId4" Type="http://schemas.microsoft.com/office/2007/relationships/hdphoto" Target="../media/hdphoto25.wdp"/><Relationship Id="rId9" Type="http://schemas.openxmlformats.org/officeDocument/2006/relationships/image" Target="../media/image53.jpeg"/><Relationship Id="rId14" Type="http://schemas.microsoft.com/office/2007/relationships/hdphoto" Target="../media/hdphoto30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62.png"/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12" Type="http://schemas.microsoft.com/office/2007/relationships/hdphoto" Target="../media/hdphoto33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2.wdp"/><Relationship Id="rId11" Type="http://schemas.openxmlformats.org/officeDocument/2006/relationships/image" Target="../media/image61.png"/><Relationship Id="rId5" Type="http://schemas.openxmlformats.org/officeDocument/2006/relationships/image" Target="../media/image57.png"/><Relationship Id="rId15" Type="http://schemas.openxmlformats.org/officeDocument/2006/relationships/image" Target="../media/image63.png"/><Relationship Id="rId10" Type="http://schemas.openxmlformats.org/officeDocument/2006/relationships/image" Target="../media/image60.png"/><Relationship Id="rId4" Type="http://schemas.microsoft.com/office/2007/relationships/hdphoto" Target="../media/hdphoto31.wdp"/><Relationship Id="rId9" Type="http://schemas.openxmlformats.org/officeDocument/2006/relationships/image" Target="../media/image59.png"/><Relationship Id="rId14" Type="http://schemas.microsoft.com/office/2007/relationships/hdphoto" Target="../media/hdphoto3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4.png"/><Relationship Id="rId7" Type="http://schemas.microsoft.com/office/2007/relationships/hdphoto" Target="../media/hdphoto36.wdp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microsoft.com/office/2007/relationships/hdphoto" Target="../media/hdphoto35.wdp"/><Relationship Id="rId4" Type="http://schemas.openxmlformats.org/officeDocument/2006/relationships/image" Target="../media/image65.png"/><Relationship Id="rId9" Type="http://schemas.openxmlformats.org/officeDocument/2006/relationships/image" Target="../media/image6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9.png"/><Relationship Id="rId7" Type="http://schemas.openxmlformats.org/officeDocument/2006/relationships/image" Target="../media/image63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4.png"/><Relationship Id="rId4" Type="http://schemas.microsoft.com/office/2007/relationships/hdphoto" Target="../media/hdphoto37.wdp"/><Relationship Id="rId9" Type="http://schemas.openxmlformats.org/officeDocument/2006/relationships/image" Target="../media/image7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64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9.wdp"/><Relationship Id="rId5" Type="http://schemas.openxmlformats.org/officeDocument/2006/relationships/image" Target="../media/image78.png"/><Relationship Id="rId4" Type="http://schemas.microsoft.com/office/2007/relationships/hdphoto" Target="../media/hdphoto38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8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81.png"/><Relationship Id="rId7" Type="http://schemas.openxmlformats.org/officeDocument/2006/relationships/image" Target="../media/image8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1.wdp"/><Relationship Id="rId5" Type="http://schemas.openxmlformats.org/officeDocument/2006/relationships/image" Target="../media/image82.png"/><Relationship Id="rId4" Type="http://schemas.microsoft.com/office/2007/relationships/hdphoto" Target="../media/hdphoto40.wdp"/><Relationship Id="rId9" Type="http://schemas.microsoft.com/office/2007/relationships/hdphoto" Target="../media/hdphoto42.wdp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45.wdp"/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4.wdp"/><Relationship Id="rId5" Type="http://schemas.openxmlformats.org/officeDocument/2006/relationships/image" Target="../media/image86.png"/><Relationship Id="rId4" Type="http://schemas.microsoft.com/office/2007/relationships/hdphoto" Target="../media/hdphoto4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989" y="1317813"/>
            <a:ext cx="7596209" cy="539675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Выноска-облако 1"/>
          <p:cNvSpPr/>
          <p:nvPr/>
        </p:nvSpPr>
        <p:spPr>
          <a:xfrm>
            <a:off x="336174" y="118781"/>
            <a:ext cx="6131859" cy="3496235"/>
          </a:xfrm>
          <a:prstGeom prst="cloudCallout">
            <a:avLst>
              <a:gd name="adj1" fmla="val 40840"/>
              <a:gd name="adj2" fmla="val 64039"/>
            </a:avLst>
          </a:prstGeom>
          <a:solidFill>
            <a:schemeClr val="bg2">
              <a:lumMod val="40000"/>
              <a:lumOff val="6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2800" b="1" dirty="0" smtClean="0">
              <a:ln w="11430"/>
              <a:gradFill>
                <a:gsLst>
                  <a:gs pos="0">
                    <a:srgbClr val="A50E82">
                      <a:tint val="70000"/>
                      <a:satMod val="245000"/>
                    </a:srgbClr>
                  </a:gs>
                  <a:gs pos="75000">
                    <a:srgbClr val="A50E82">
                      <a:tint val="90000"/>
                      <a:shade val="60000"/>
                      <a:satMod val="240000"/>
                    </a:srgbClr>
                  </a:gs>
                  <a:gs pos="100000">
                    <a:srgbClr val="A50E82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lvl="0" algn="ctr"/>
            <a:r>
              <a:rPr lang="ru-RU" sz="2800" b="1" dirty="0" smtClean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РАСПРОСТРАНЁННЫЕ  </a:t>
            </a:r>
            <a:r>
              <a:rPr lang="ru-RU" sz="28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ДЕТСКИЕ  СТРАХИ</a:t>
            </a:r>
            <a:br>
              <a:rPr lang="ru-RU" sz="28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</a:t>
            </a:r>
            <a:br>
              <a:rPr lang="ru-RU" sz="28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800" b="1" dirty="0">
                <a:ln w="11430"/>
                <a:gradFill>
                  <a:gsLst>
                    <a:gs pos="0">
                      <a:srgbClr val="A50E82">
                        <a:tint val="70000"/>
                        <a:satMod val="245000"/>
                      </a:srgbClr>
                    </a:gs>
                    <a:gs pos="75000">
                      <a:srgbClr val="A50E82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50E82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МЕТОДЫ  БОРЬБЫ  С  НИМИ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655215" y="226357"/>
            <a:ext cx="25367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defTabSz="914400"/>
            <a:r>
              <a:rPr lang="ru-RU" dirty="0">
                <a:solidFill>
                  <a:prstClr val="black"/>
                </a:solidFill>
                <a:latin typeface="Calibri"/>
              </a:rPr>
              <a:t>Работа представлена  </a:t>
            </a:r>
            <a:endParaRPr lang="ru-RU" dirty="0" smtClean="0">
              <a:solidFill>
                <a:prstClr val="black"/>
              </a:solidFill>
              <a:latin typeface="Calibri"/>
            </a:endParaRPr>
          </a:p>
          <a:p>
            <a:pPr lvl="0" algn="ctr" defTabSz="914400"/>
            <a:r>
              <a:rPr lang="ru-RU" dirty="0" smtClean="0">
                <a:solidFill>
                  <a:prstClr val="black"/>
                </a:solidFill>
                <a:latin typeface="Calibri"/>
              </a:rPr>
              <a:t>педагогом-психологом  </a:t>
            </a:r>
          </a:p>
          <a:p>
            <a:pPr lvl="0" algn="ctr" defTabSz="914400"/>
            <a:r>
              <a:rPr lang="ru-RU" dirty="0" smtClean="0">
                <a:solidFill>
                  <a:prstClr val="black"/>
                </a:solidFill>
                <a:latin typeface="Calibri"/>
              </a:rPr>
              <a:t>Натальей </a:t>
            </a:r>
            <a:r>
              <a:rPr lang="ru-RU" dirty="0" err="1">
                <a:solidFill>
                  <a:prstClr val="black"/>
                </a:solidFill>
                <a:latin typeface="Calibri"/>
              </a:rPr>
              <a:t>Мелковой</a:t>
            </a:r>
            <a:endParaRPr lang="ru-RU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1639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61" b="30727" l="9232" r="27929">
                        <a14:foregroundMark x1="15826" y1="25697" x2="16602" y2="26000"/>
                        <a14:foregroundMark x1="15904" y1="25394" x2="17223" y2="25818"/>
                        <a14:foregroundMark x1="20171" y1="26121" x2="22343" y2="25818"/>
                        <a14:foregroundMark x1="15361" y1="18364" x2="13421" y2="19333"/>
                        <a14:foregroundMark x1="16602" y1="18364" x2="16447" y2="19939"/>
                        <a14:foregroundMark x1="23041" y1="18182" x2="24050" y2="19818"/>
                        <a14:foregroundMark x1="18619" y1="18788" x2="19162" y2="19212"/>
                        <a14:foregroundMark x1="16059" y1="12121" x2="17533" y2="12545"/>
                        <a14:foregroundMark x1="21102" y1="12424" x2="23041" y2="12727"/>
                        <a14:foregroundMark x1="17766" y1="15576" x2="21024" y2="15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39" t="6274" r="72180" b="69412"/>
          <a:stretch/>
        </p:blipFill>
        <p:spPr>
          <a:xfrm>
            <a:off x="8569592" y="3765176"/>
            <a:ext cx="1835286" cy="32934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758" b="93212" l="74554" r="91854">
                        <a14:foregroundMark x1="78898" y1="75758" x2="79752" y2="76727"/>
                        <a14:foregroundMark x1="80140" y1="76000" x2="80140" y2="76000"/>
                        <a14:foregroundMark x1="84019" y1="76848" x2="84794" y2="75576"/>
                        <a14:foregroundMark x1="80062" y1="78667" x2="83320" y2="79091"/>
                        <a14:foregroundMark x1="79907" y1="90909" x2="83320" y2="90727"/>
                        <a14:foregroundMark x1="82700" y1="91879" x2="86113" y2="915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025" t="67843" r="7900" b="6863"/>
          <a:stretch/>
        </p:blipFill>
        <p:spPr>
          <a:xfrm>
            <a:off x="10349025" y="3361765"/>
            <a:ext cx="1842975" cy="34962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317" b="90000" l="7692" r="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05" t="3977" r="8371" b="10327"/>
          <a:stretch/>
        </p:blipFill>
        <p:spPr>
          <a:xfrm>
            <a:off x="-107576" y="97451"/>
            <a:ext cx="8901952" cy="67605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574" l="0" r="100000">
                        <a14:foregroundMark x1="13969" y1="48614" x2="25554" y2="48614"/>
                        <a14:foregroundMark x1="16695" y1="43710" x2="16695" y2="43710"/>
                        <a14:foregroundMark x1="22317" y1="43710" x2="22317" y2="43710"/>
                        <a14:foregroundMark x1="15673" y1="43710" x2="23850" y2="42431"/>
                        <a14:foregroundMark x1="12266" y1="45203" x2="11244" y2="52026"/>
                        <a14:foregroundMark x1="42078" y1="78252" x2="54855" y2="76119"/>
                        <a14:foregroundMark x1="43782" y1="71429" x2="52641" y2="69936"/>
                        <a14:foregroundMark x1="44804" y1="74200" x2="41567" y2="69936"/>
                        <a14:foregroundMark x1="72402" y1="54797" x2="88416" y2="55437"/>
                        <a14:foregroundMark x1="76320" y1="51386" x2="86712" y2="47335"/>
                        <a14:foregroundMark x1="76320" y1="48614" x2="76320" y2="48614"/>
                        <a14:foregroundMark x1="14480" y1="40938" x2="14480" y2="409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5678" y="0"/>
            <a:ext cx="2438400" cy="19507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19980" y="557116"/>
            <a:ext cx="7949612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1A06B0"/>
                </a:solidFill>
              </a:rPr>
              <a:t>Детские страхи </a:t>
            </a:r>
            <a:r>
              <a:rPr lang="ru-RU" b="1" dirty="0"/>
              <a:t>– это специфические, связанные с </a:t>
            </a:r>
            <a:endParaRPr lang="ru-RU" b="1" dirty="0" smtClean="0"/>
          </a:p>
          <a:p>
            <a:pPr>
              <a:lnSpc>
                <a:spcPct val="150000"/>
              </a:lnSpc>
            </a:pPr>
            <a:r>
              <a:rPr lang="ru-RU" b="1" dirty="0" smtClean="0"/>
              <a:t>возрастом </a:t>
            </a:r>
            <a:r>
              <a:rPr lang="ru-RU" b="1" dirty="0"/>
              <a:t>переживания, беспокойства, тревоги, </a:t>
            </a:r>
            <a:r>
              <a:rPr lang="ru-RU" b="1" dirty="0" smtClean="0"/>
              <a:t>возникающие</a:t>
            </a:r>
          </a:p>
          <a:p>
            <a:pPr>
              <a:lnSpc>
                <a:spcPct val="150000"/>
              </a:lnSpc>
            </a:pPr>
            <a:r>
              <a:rPr lang="ru-RU" b="1" dirty="0" smtClean="0"/>
              <a:t> </a:t>
            </a:r>
            <a:r>
              <a:rPr lang="ru-RU" b="1" dirty="0"/>
              <a:t>как ответная реакция на реальную либо воображаемую угрозу</a:t>
            </a:r>
            <a:r>
              <a:rPr lang="ru-RU" b="1" dirty="0" smtClean="0"/>
              <a:t>. </a:t>
            </a:r>
            <a:endParaRPr lang="ru-RU" b="1" dirty="0"/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prstClr val="black"/>
                </a:solidFill>
              </a:rPr>
              <a:t>Проявляются</a:t>
            </a:r>
            <a:r>
              <a:rPr lang="ru-RU" dirty="0">
                <a:solidFill>
                  <a:prstClr val="black"/>
                </a:solidFill>
              </a:rPr>
              <a:t> изменениями эмоционального состояния,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вегетативными симптомами – учащенным сердцебиением,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нарушением ритма дыхания, мышечным напряжением. </a:t>
            </a:r>
          </a:p>
          <a:p>
            <a:pPr>
              <a:lnSpc>
                <a:spcPct val="150000"/>
              </a:lnSpc>
            </a:pPr>
            <a:endParaRPr lang="ru-RU" b="1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932565" y="3233247"/>
            <a:ext cx="7582525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dirty="0" smtClean="0">
                <a:solidFill>
                  <a:prstClr val="black"/>
                </a:solidFill>
              </a:rPr>
              <a:t>Дети </a:t>
            </a:r>
            <a:r>
              <a:rPr lang="ru-RU" dirty="0">
                <a:solidFill>
                  <a:prstClr val="black"/>
                </a:solidFill>
              </a:rPr>
              <a:t>проявляют свои страхи по-разному, в зависимости от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возраста и особенностей эмоционального развития. 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prstClr val="black"/>
                </a:solidFill>
              </a:rPr>
              <a:t>Поведение характеризуется </a:t>
            </a:r>
            <a:r>
              <a:rPr lang="ru-RU" dirty="0">
                <a:solidFill>
                  <a:prstClr val="black"/>
                </a:solidFill>
              </a:rPr>
              <a:t>сильным испугом, избеганием </a:t>
            </a:r>
          </a:p>
          <a:p>
            <a:pPr lvl="0">
              <a:lnSpc>
                <a:spcPct val="150000"/>
              </a:lnSpc>
            </a:pPr>
            <a:r>
              <a:rPr lang="ru-RU" dirty="0" smtClean="0">
                <a:solidFill>
                  <a:prstClr val="black"/>
                </a:solidFill>
              </a:rPr>
              <a:t>  потенциально </a:t>
            </a:r>
            <a:r>
              <a:rPr lang="ru-RU" dirty="0">
                <a:solidFill>
                  <a:prstClr val="black"/>
                </a:solidFill>
              </a:rPr>
              <a:t>опасных ситуаций и/или объектов, чрезмерной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привязанностью к взрослым, боязнью одиночества,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нервозностью, зажатостью, аффективным страхом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(проявляться в виде шока, ужаса, истеричного плача).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36" r="60727" b="32729"/>
          <a:stretch/>
        </p:blipFill>
        <p:spPr bwMode="auto">
          <a:xfrm rot="21016175">
            <a:off x="3337195" y="6125548"/>
            <a:ext cx="957636" cy="65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4" t="67271" r="33705"/>
          <a:stretch/>
        </p:blipFill>
        <p:spPr bwMode="auto">
          <a:xfrm rot="1089065">
            <a:off x="7355542" y="2790753"/>
            <a:ext cx="927847" cy="63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125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768" y="47624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08929" y="510988"/>
            <a:ext cx="648286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u="sng" dirty="0"/>
              <a:t>В каждом возрасте дети чего-то боятся: </a:t>
            </a:r>
            <a:endParaRPr lang="ru-RU" u="sng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двухлетние </a:t>
            </a:r>
            <a:r>
              <a:rPr lang="ru-RU" dirty="0"/>
              <a:t>малыши </a:t>
            </a:r>
            <a:r>
              <a:rPr lang="ru-RU" dirty="0" smtClean="0"/>
              <a:t>— </a:t>
            </a:r>
            <a:r>
              <a:rPr lang="ru-RU" dirty="0"/>
              <a:t>злую </a:t>
            </a:r>
            <a:r>
              <a:rPr lang="ru-RU" dirty="0" smtClean="0"/>
              <a:t>Бабу-Ягу;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дошкольники </a:t>
            </a:r>
            <a:r>
              <a:rPr lang="ru-RU" dirty="0"/>
              <a:t>— оставаться одни </a:t>
            </a:r>
            <a:r>
              <a:rPr lang="ru-RU" dirty="0" smtClean="0"/>
              <a:t>дома;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в </a:t>
            </a:r>
            <a:r>
              <a:rPr lang="ru-RU" dirty="0"/>
              <a:t>начальных классах — принести из школы </a:t>
            </a:r>
            <a:r>
              <a:rPr lang="ru-RU" dirty="0" smtClean="0"/>
              <a:t>двойку;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подростки </a:t>
            </a:r>
            <a:r>
              <a:rPr lang="ru-RU" dirty="0"/>
              <a:t>— публичного осмеяния и непризнания. </a:t>
            </a:r>
            <a:endParaRPr lang="ru-RU" dirty="0" smtClean="0"/>
          </a:p>
          <a:p>
            <a:pPr>
              <a:lnSpc>
                <a:spcPct val="150000"/>
              </a:lnSpc>
            </a:pPr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4343400" y="2766416"/>
            <a:ext cx="7734810" cy="1701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С одной стороны, всё это кажется закономерным, потому что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со временем исчезает. С другой, всегда есть риск, что детские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страхи перерастут в патологическую фобию и отрицательно </a:t>
            </a:r>
          </a:p>
          <a:p>
            <a:pPr lvl="0">
              <a:lnSpc>
                <a:spcPct val="150000"/>
              </a:lnSpc>
            </a:pPr>
            <a:r>
              <a:rPr lang="ru-RU" dirty="0">
                <a:solidFill>
                  <a:prstClr val="black"/>
                </a:solidFill>
              </a:rPr>
              <a:t>скажутся на психическом развитии.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323" y="5059163"/>
            <a:ext cx="1380566" cy="16752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63625" l="13875" r="97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25" b="36213"/>
          <a:stretch/>
        </p:blipFill>
        <p:spPr>
          <a:xfrm>
            <a:off x="10514013" y="658907"/>
            <a:ext cx="1664619" cy="1374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9" b="9906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027" y="-224148"/>
            <a:ext cx="2354536" cy="31403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939" flipH="1">
            <a:off x="289695" y="2196243"/>
            <a:ext cx="2244665" cy="21682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417" r="995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354">
            <a:off x="98022" y="242741"/>
            <a:ext cx="1286435" cy="96482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>
                        <a14:foregroundMark x1="76333" y1="4475" x2="77667" y2="25292"/>
                        <a14:foregroundMark x1="71833" y1="4086" x2="74000" y2="1946"/>
                        <a14:foregroundMark x1="72333" y1="10117" x2="74000" y2="6031"/>
                        <a14:foregroundMark x1="23167" y1="61479" x2="39500" y2="41245"/>
                        <a14:foregroundMark x1="29167" y1="66148" x2="27833" y2="85409"/>
                        <a14:foregroundMark x1="30667" y1="87160" x2="52500" y2="88716"/>
                        <a14:foregroundMark x1="33667" y1="67899" x2="44500" y2="70233"/>
                        <a14:foregroundMark x1="34000" y1="59533" x2="57500" y2="68677"/>
                        <a14:foregroundMark x1="41667" y1="47276" x2="55167" y2="60895"/>
                        <a14:foregroundMark x1="65667" y1="47860" x2="58167" y2="60117"/>
                        <a14:foregroundMark x1="68500" y1="51946" x2="74167" y2="49805"/>
                        <a14:foregroundMark x1="63500" y1="67510" x2="65667" y2="62840"/>
                        <a14:foregroundMark x1="65667" y1="45525" x2="68000" y2="48833"/>
                        <a14:foregroundMark x1="66167" y1="51946" x2="66167" y2="53502"/>
                        <a14:foregroundMark x1="66167" y1="51556" x2="67500" y2="51362"/>
                        <a14:foregroundMark x1="25167" y1="53891" x2="22167" y2="61868"/>
                        <a14:foregroundMark x1="26667" y1="75486" x2="26667" y2="82490"/>
                        <a14:foregroundMark x1="66167" y1="67899" x2="68000" y2="82490"/>
                        <a14:foregroundMark x1="36500" y1="90856" x2="54333" y2="90661"/>
                        <a14:foregroundMark x1="56000" y1="89494" x2="64667" y2="85992"/>
                        <a14:foregroundMark x1="68333" y1="83463" x2="64500" y2="85798"/>
                        <a14:foregroundMark x1="54000" y1="70039" x2="54000" y2="89300"/>
                        <a14:foregroundMark x1="66333" y1="56615" x2="71167" y2="55447"/>
                        <a14:foregroundMark x1="53500" y1="18872" x2="57667" y2="19844"/>
                        <a14:foregroundMark x1="55333" y1="18482" x2="55333" y2="18482"/>
                        <a14:backgroundMark x1="52000" y1="14202" x2="50167" y2="20428"/>
                        <a14:backgroundMark x1="49167" y1="21206" x2="42333" y2="24514"/>
                        <a14:backgroundMark x1="81500" y1="23930" x2="86167" y2="47276"/>
                        <a14:backgroundMark x1="80000" y1="43385" x2="78167" y2="47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713" r="15453"/>
          <a:stretch/>
        </p:blipFill>
        <p:spPr>
          <a:xfrm flipH="1">
            <a:off x="9453563" y="3617258"/>
            <a:ext cx="2124669" cy="29026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56" b="98328" l="2734" r="99512">
                        <a14:foregroundMark x1="55371" y1="43161" x2="51465" y2="48024"/>
                        <a14:foregroundMark x1="51855" y1="70973" x2="42676" y2="64286"/>
                        <a14:foregroundMark x1="45703" y1="59422" x2="45313" y2="56383"/>
                        <a14:foregroundMark x1="38379" y1="57599" x2="38379" y2="52280"/>
                        <a14:foregroundMark x1="29395" y1="40729" x2="8691" y2="9726"/>
                        <a14:foregroundMark x1="29004" y1="56535" x2="2734" y2="46049"/>
                        <a14:foregroundMark x1="32324" y1="65198" x2="4883" y2="802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018"/>
          <a:stretch/>
        </p:blipFill>
        <p:spPr>
          <a:xfrm rot="21045938" flipH="1">
            <a:off x="6021074" y="4972314"/>
            <a:ext cx="2483010" cy="157309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31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0" y="4882671"/>
            <a:ext cx="1750593" cy="1916899"/>
          </a:xfrm>
          <a:prstGeom prst="rect">
            <a:avLst/>
          </a:prstGeom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26" b="31350"/>
          <a:stretch/>
        </p:blipFill>
        <p:spPr bwMode="auto">
          <a:xfrm>
            <a:off x="4504765" y="4468100"/>
            <a:ext cx="996670" cy="1339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381" b="33418"/>
          <a:stretch/>
        </p:blipFill>
        <p:spPr bwMode="auto">
          <a:xfrm>
            <a:off x="9260682" y="171262"/>
            <a:ext cx="917294" cy="1299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1" t="64764" r="34808"/>
          <a:stretch/>
        </p:blipFill>
        <p:spPr bwMode="auto">
          <a:xfrm rot="647985">
            <a:off x="10555785" y="2165531"/>
            <a:ext cx="966600" cy="687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827" b="9980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39" y="3017268"/>
            <a:ext cx="1450831" cy="1450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616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809" y="145302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0267" y="578223"/>
            <a:ext cx="618791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1A06B0"/>
                </a:solidFill>
              </a:rPr>
              <a:t>САМЫЕ РАСПРОСТРАНЕННЫЕ ДЕТСКИЕ </a:t>
            </a:r>
            <a:r>
              <a:rPr lang="ru-RU" sz="2000" b="1" dirty="0" smtClean="0">
                <a:solidFill>
                  <a:srgbClr val="1A06B0"/>
                </a:solidFill>
              </a:rPr>
              <a:t>СТРАХИ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67003" y="1007656"/>
            <a:ext cx="80890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Страх </a:t>
            </a:r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темноты </a:t>
            </a:r>
            <a:r>
              <a:rPr lang="ru-RU" dirty="0"/>
              <a:t>– универсальная фобия, которая может </a:t>
            </a:r>
            <a:r>
              <a:rPr lang="ru-RU" dirty="0" smtClean="0"/>
              <a:t>проявиться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   примерно </a:t>
            </a:r>
            <a:r>
              <a:rPr lang="ru-RU" dirty="0"/>
              <a:t>в 2 года и продолжаться до подросткового возраста.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     Отчасти</a:t>
            </a:r>
            <a:r>
              <a:rPr lang="ru-RU" dirty="0"/>
              <a:t>, это отражение и продолжение страха смерти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(</a:t>
            </a:r>
            <a:r>
              <a:rPr lang="ru-RU" dirty="0"/>
              <a:t>в темноте можно исчезнуть,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07224" y="2339788"/>
            <a:ext cx="3661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раствориться, пропасть). Это </a:t>
            </a:r>
            <a:endParaRPr 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67003" y="2709120"/>
            <a:ext cx="7869462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отражение и продолжение страха перед фантастическими,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придуманными</a:t>
            </a:r>
            <a:r>
              <a:rPr lang="ru-RU" dirty="0"/>
              <a:t>, сказочными персонажами, перед чем-то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неподконтрольным</a:t>
            </a:r>
            <a:r>
              <a:rPr lang="ru-RU" dirty="0"/>
              <a:t>, неосознаваемым и потенциально опасным.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Ребенку </a:t>
            </a:r>
            <a:r>
              <a:rPr lang="ru-RU" dirty="0"/>
              <a:t>кажется, что монстры и буки живут в укромных уголках и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          от </a:t>
            </a:r>
            <a:r>
              <a:rPr lang="ru-RU" dirty="0"/>
              <a:t>них невозможно защититься. Кроме того, темнота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ассоциируется </a:t>
            </a:r>
            <a:r>
              <a:rPr lang="ru-RU" dirty="0"/>
              <a:t>с ночью, а в это время малыш наиболее уязвим,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ведь </a:t>
            </a:r>
            <a:r>
              <a:rPr lang="ru-RU" dirty="0"/>
              <a:t>все вокруг спят, и помочь ему не могут.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417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235" y="649052"/>
            <a:ext cx="4513228" cy="5753661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298" y="5189626"/>
            <a:ext cx="1346433" cy="1352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75" y="5152038"/>
            <a:ext cx="682625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253" y="4987207"/>
            <a:ext cx="725487" cy="72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538" y="5712694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2227">
            <a:off x="5691607" y="6097307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002" y="6017562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450" y="5651858"/>
            <a:ext cx="361785" cy="36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030" y="5819507"/>
            <a:ext cx="334069" cy="33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351" y="6272967"/>
            <a:ext cx="374137" cy="378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4345" y="2224279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1535">
            <a:off x="7914277" y="2711873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880" y="1961540"/>
            <a:ext cx="43973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320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64614" y="774676"/>
            <a:ext cx="861004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 smtClean="0"/>
              <a:t>Постарайтесь </a:t>
            </a:r>
            <a:r>
              <a:rPr lang="ru-RU" dirty="0"/>
              <a:t>сделать так, чтобы отход ко сну ребенка был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      максимально </a:t>
            </a:r>
            <a:r>
              <a:rPr lang="ru-RU" dirty="0"/>
              <a:t>комфортным. Почитайте добрую сказку – без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          чудищ</a:t>
            </a:r>
            <a:r>
              <a:rPr lang="ru-RU" dirty="0"/>
              <a:t>, опасных ситуаций, ссор и угроз или книгу, фильм,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мультфильм</a:t>
            </a:r>
            <a:r>
              <a:rPr lang="ru-RU" dirty="0"/>
              <a:t>, в которых главные герои справляются с тем, что </a:t>
            </a:r>
            <a:r>
              <a:rPr lang="ru-RU" dirty="0" smtClean="0"/>
              <a:t>их </a:t>
            </a:r>
            <a:r>
              <a:rPr lang="ru-RU" dirty="0"/>
              <a:t>пугает. </a:t>
            </a: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35334" r="34333" b="35667"/>
          <a:stretch/>
        </p:blipFill>
        <p:spPr bwMode="auto">
          <a:xfrm>
            <a:off x="4343866" y="917500"/>
            <a:ext cx="276225" cy="2527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7" b="99444" l="16800" r="84400">
                        <a14:foregroundMark x1="18200" y1="39583" x2="17300" y2="41944"/>
                        <a14:foregroundMark x1="19500" y1="44444" x2="19200" y2="47083"/>
                        <a14:foregroundMark x1="83000" y1="43889" x2="84000" y2="41806"/>
                        <a14:foregroundMark x1="23600" y1="93750" x2="26100" y2="92917"/>
                        <a14:foregroundMark x1="31000" y1="92500" x2="65800" y2="92778"/>
                        <a14:foregroundMark x1="70000" y1="92917" x2="74800" y2="931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81" r="15317"/>
          <a:stretch/>
        </p:blipFill>
        <p:spPr>
          <a:xfrm>
            <a:off x="17555" y="1163582"/>
            <a:ext cx="4464424" cy="5630719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36376" cy="1549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85403" y="2670427"/>
            <a:ext cx="7810151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Можно придумать персонажа или предмет, который в силе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 защитить </a:t>
            </a:r>
            <a:r>
              <a:rPr lang="ru-RU" dirty="0"/>
              <a:t>своего хозяина. Например, придумать вымышленного </a:t>
            </a:r>
          </a:p>
          <a:p>
            <a:pPr>
              <a:lnSpc>
                <a:spcPct val="150000"/>
              </a:lnSpc>
            </a:pPr>
            <a:r>
              <a:rPr lang="ru-RU" dirty="0"/>
              <a:t>супергероя, который, в случае чего, придет на помощь малышу </a:t>
            </a:r>
          </a:p>
          <a:p>
            <a:pPr>
              <a:lnSpc>
                <a:spcPct val="150000"/>
              </a:lnSpc>
            </a:pPr>
            <a:r>
              <a:rPr lang="ru-RU" dirty="0"/>
              <a:t>или предмет который также поможет избавиться от страха. </a:t>
            </a:r>
          </a:p>
          <a:p>
            <a:pPr>
              <a:lnSpc>
                <a:spcPct val="150000"/>
              </a:lnSpc>
            </a:pPr>
            <a:r>
              <a:rPr lang="ru-RU" dirty="0"/>
              <a:t>    Это могут быть, например, шляпа, надевая которую ребенок </a:t>
            </a:r>
          </a:p>
          <a:p>
            <a:pPr>
              <a:lnSpc>
                <a:spcPct val="150000"/>
              </a:lnSpc>
            </a:pPr>
            <a:r>
              <a:rPr lang="ru-RU" dirty="0"/>
              <a:t>может становиться невидимым для всех, или универсальный </a:t>
            </a:r>
          </a:p>
          <a:p>
            <a:pPr>
              <a:lnSpc>
                <a:spcPct val="150000"/>
              </a:lnSpc>
            </a:pPr>
            <a:r>
              <a:rPr lang="ru-RU" dirty="0"/>
              <a:t>пульт, который способен выключать все то, что ему не нравится. </a:t>
            </a:r>
          </a:p>
          <a:p>
            <a:pPr>
              <a:lnSpc>
                <a:spcPct val="150000"/>
              </a:lnSpc>
            </a:pPr>
            <a:r>
              <a:rPr lang="ru-RU" dirty="0"/>
              <a:t>Этот вариант больше подходит для маленьких детей, в возрасте </a:t>
            </a:r>
          </a:p>
          <a:p>
            <a:pPr>
              <a:lnSpc>
                <a:spcPct val="150000"/>
              </a:lnSpc>
            </a:pPr>
            <a:r>
              <a:rPr lang="ru-RU" dirty="0"/>
              <a:t>                  от трех до пяти лет.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948" y="405256"/>
            <a:ext cx="18421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Что делать? </a:t>
            </a:r>
          </a:p>
        </p:txBody>
      </p:sp>
      <p:pic>
        <p:nvPicPr>
          <p:cNvPr id="11" name="Рисунок 10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35334" r="34333" b="35667"/>
          <a:stretch/>
        </p:blipFill>
        <p:spPr bwMode="auto">
          <a:xfrm>
            <a:off x="4067641" y="2818018"/>
            <a:ext cx="276225" cy="2527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2271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810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42095" y="3819689"/>
            <a:ext cx="7370929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Оборудуйте </a:t>
            </a:r>
            <a:r>
              <a:rPr lang="ru-RU" dirty="0"/>
              <a:t>комнату малыша светильником или ночником. </a:t>
            </a:r>
            <a:endParaRPr lang="ru-RU" dirty="0" smtClean="0"/>
          </a:p>
          <a:p>
            <a:r>
              <a:rPr lang="ru-RU" dirty="0" smtClean="0"/>
              <a:t>Так </a:t>
            </a:r>
            <a:r>
              <a:rPr lang="ru-RU" dirty="0"/>
              <a:t>как источником страха является именно темнота, </a:t>
            </a:r>
            <a:endParaRPr lang="ru-RU" dirty="0" smtClean="0"/>
          </a:p>
          <a:p>
            <a:r>
              <a:rPr lang="ru-RU" dirty="0" smtClean="0"/>
              <a:t>     необходимо </a:t>
            </a:r>
            <a:r>
              <a:rPr lang="ru-RU" dirty="0"/>
              <a:t>разбавить ее светом. Когда кроха заснет, </a:t>
            </a:r>
            <a:endParaRPr lang="ru-RU" dirty="0" smtClean="0"/>
          </a:p>
          <a:p>
            <a:r>
              <a:rPr lang="ru-RU" dirty="0" smtClean="0"/>
              <a:t>     светильник </a:t>
            </a:r>
            <a:r>
              <a:rPr lang="ru-RU" dirty="0"/>
              <a:t>можно выключить</a:t>
            </a:r>
            <a:r>
              <a:rPr lang="ru-RU" dirty="0" smtClean="0"/>
              <a:t>.</a:t>
            </a: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50081" y="2469066"/>
            <a:ext cx="77120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Предложите </a:t>
            </a:r>
            <a:r>
              <a:rPr lang="ru-RU" dirty="0"/>
              <a:t>малышу вместе пойти в </a:t>
            </a:r>
            <a:r>
              <a:rPr lang="ru-RU" dirty="0" smtClean="0"/>
              <a:t>темную комнату </a:t>
            </a:r>
            <a:r>
              <a:rPr lang="ru-RU" dirty="0"/>
              <a:t>и внимательно ее исследовать. Включите приглушенный свет, загляните в каждый угол, откройте шкаф и т. д. Покажите ребенку, что здесь бояться абсолютно нечего.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7428" y="5265155"/>
            <a:ext cx="8069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Обнимите </a:t>
            </a:r>
            <a:r>
              <a:rPr lang="ru-RU" dirty="0"/>
              <a:t>кроху перед сном, погладьте, сделайте небольшой </a:t>
            </a:r>
          </a:p>
          <a:p>
            <a:r>
              <a:rPr lang="ru-RU" dirty="0"/>
              <a:t>расслабляющий массаж и не уходите, пока трусишка не уснет.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7428" y="545998"/>
            <a:ext cx="783579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	Поговорить с ребенком</a:t>
            </a:r>
            <a:r>
              <a:rPr lang="ru-RU" dirty="0"/>
              <a:t>. </a:t>
            </a:r>
            <a:r>
              <a:rPr lang="ru-RU" dirty="0" smtClean="0"/>
              <a:t>При </a:t>
            </a:r>
            <a:r>
              <a:rPr lang="ru-RU" dirty="0"/>
              <a:t>этом, беседа должна </a:t>
            </a:r>
            <a:endParaRPr lang="ru-RU" dirty="0" smtClean="0"/>
          </a:p>
          <a:p>
            <a:r>
              <a:rPr lang="ru-RU" dirty="0" smtClean="0"/>
              <a:t>проходить в </a:t>
            </a:r>
            <a:r>
              <a:rPr lang="ru-RU" dirty="0"/>
              <a:t>доброжелательных тонах. </a:t>
            </a:r>
            <a:r>
              <a:rPr lang="ru-RU" dirty="0" smtClean="0"/>
              <a:t>Расспросите </a:t>
            </a:r>
            <a:r>
              <a:rPr lang="ru-RU" dirty="0"/>
              <a:t>его, что </a:t>
            </a:r>
            <a:endParaRPr lang="ru-RU" dirty="0" smtClean="0"/>
          </a:p>
          <a:p>
            <a:r>
              <a:rPr lang="ru-RU" dirty="0" smtClean="0"/>
              <a:t>именно </a:t>
            </a:r>
            <a:r>
              <a:rPr lang="ru-RU" dirty="0"/>
              <a:t>вызывает беспокойство? Попытайтесь выяснить, почему </a:t>
            </a:r>
            <a:endParaRPr lang="ru-RU" dirty="0" smtClean="0"/>
          </a:p>
          <a:p>
            <a:r>
              <a:rPr lang="ru-RU" dirty="0" smtClean="0"/>
              <a:t>он </a:t>
            </a:r>
            <a:r>
              <a:rPr lang="ru-RU" dirty="0"/>
              <a:t>боится оставаться в темной комнате, кого он там видит? </a:t>
            </a:r>
            <a:endParaRPr lang="ru-RU" dirty="0" smtClean="0"/>
          </a:p>
          <a:p>
            <a:r>
              <a:rPr lang="ru-RU" dirty="0" smtClean="0"/>
              <a:t>     Таким </a:t>
            </a:r>
            <a:r>
              <a:rPr lang="ru-RU" dirty="0"/>
              <a:t>образом, вы сможете выяснить, что послужило толчком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к страху.</a:t>
            </a: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65" y="584602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95" y="2477143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99" y="3841696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65" y="5310897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75" b="97875" l="27000" r="96000">
                        <a14:foregroundMark x1="71500" y1="33125" x2="77250" y2="28625"/>
                        <a14:foregroundMark x1="78500" y1="29000" x2="87000" y2="32125"/>
                        <a14:foregroundMark x1="88125" y1="34125" x2="93875" y2="47500"/>
                        <a14:foregroundMark x1="94000" y1="51000" x2="93250" y2="60250"/>
                        <a14:foregroundMark x1="93500" y1="62000" x2="87625" y2="76875"/>
                        <a14:foregroundMark x1="70875" y1="34375" x2="69875" y2="38250"/>
                        <a14:foregroundMark x1="69875" y1="40375" x2="77625" y2="52125"/>
                        <a14:foregroundMark x1="77250" y1="54125" x2="77750" y2="62750"/>
                        <a14:foregroundMark x1="78125" y1="63875" x2="84000" y2="70000"/>
                        <a14:foregroundMark x1="94250" y1="49625" x2="85250" y2="40250"/>
                        <a14:foregroundMark x1="77250" y1="43750" x2="81875" y2="64750"/>
                        <a14:foregroundMark x1="63625" y1="16125" x2="71250" y2="14375"/>
                        <a14:foregroundMark x1="72125" y1="14125" x2="77250" y2="18000"/>
                        <a14:foregroundMark x1="66000" y1="6500" x2="76625" y2="8875"/>
                        <a14:foregroundMark x1="78000" y1="10375" x2="82125" y2="18000"/>
                        <a14:foregroundMark x1="72625" y1="20000" x2="76250" y2="25250"/>
                        <a14:foregroundMark x1="63875" y1="27500" x2="70750" y2="32000"/>
                        <a14:foregroundMark x1="79125" y1="43125" x2="83875" y2="39000"/>
                        <a14:foregroundMark x1="59500" y1="17250" x2="63875" y2="16125"/>
                        <a14:foregroundMark x1="61125" y1="10250" x2="63625" y2="6625"/>
                        <a14:foregroundMark x1="69750" y1="17625" x2="71500" y2="20375"/>
                        <a14:foregroundMark x1="68000" y1="18250" x2="70875" y2="16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130" t="4510" r="3988" b="2156"/>
          <a:stretch/>
        </p:blipFill>
        <p:spPr>
          <a:xfrm>
            <a:off x="8362102" y="1124036"/>
            <a:ext cx="3829897" cy="5391306"/>
          </a:xfrm>
          <a:prstGeom prst="rect">
            <a:avLst/>
          </a:prstGeom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1876" y="0"/>
            <a:ext cx="1938337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327" y="5911486"/>
            <a:ext cx="10858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2" t="43970" b="24707"/>
          <a:stretch/>
        </p:blipFill>
        <p:spPr bwMode="auto">
          <a:xfrm rot="20615262">
            <a:off x="6276229" y="5980822"/>
            <a:ext cx="930502" cy="582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789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214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23369" y="968188"/>
            <a:ext cx="780213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– это один из главных страхов, пик его приходится на 2-3 летний </a:t>
            </a:r>
          </a:p>
          <a:p>
            <a:r>
              <a:rPr lang="ru-RU" dirty="0" smtClean="0"/>
              <a:t>возраст (причем мальчики боятся одиночества больше, чем </a:t>
            </a:r>
          </a:p>
          <a:p>
            <a:r>
              <a:rPr lang="ru-RU" dirty="0" smtClean="0"/>
              <a:t>девочки). Страх одиночества основывается на боязни </a:t>
            </a:r>
          </a:p>
          <a:p>
            <a:r>
              <a:rPr lang="ru-RU" dirty="0" smtClean="0"/>
              <a:t>внезапного нападения (когда ты одинок, ты наиболее уязвим </a:t>
            </a:r>
          </a:p>
          <a:p>
            <a:r>
              <a:rPr lang="ru-RU" dirty="0" smtClean="0"/>
              <a:t>и беззащитен) и страх перед злыми сказочными персонажами. </a:t>
            </a:r>
          </a:p>
          <a:p>
            <a:r>
              <a:rPr lang="ru-RU" dirty="0" smtClean="0"/>
              <a:t>Если у ребенка есть возможность полноценно общаться со </a:t>
            </a:r>
          </a:p>
          <a:p>
            <a:r>
              <a:rPr lang="ru-RU" dirty="0" smtClean="0"/>
              <a:t>сверстниками, страх одиночества посещает его гораздо реже. </a:t>
            </a:r>
          </a:p>
          <a:p>
            <a:r>
              <a:rPr lang="ru-RU" dirty="0" smtClean="0"/>
              <a:t>А вот общество чрезмерно опекающих взрослых не позволяет </a:t>
            </a:r>
          </a:p>
          <a:p>
            <a:r>
              <a:rPr lang="ru-RU" dirty="0" smtClean="0"/>
              <a:t>малышу сформировать  собственные механизмы </a:t>
            </a:r>
          </a:p>
          <a:p>
            <a:r>
              <a:rPr lang="ru-RU" dirty="0" smtClean="0"/>
              <a:t>психологической защиты.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31660" y="4316889"/>
            <a:ext cx="71134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Лучшая </a:t>
            </a:r>
            <a:r>
              <a:rPr lang="ru-RU" dirty="0"/>
              <a:t>профилактика – хорошо налаженное общение малыша с другими детьми. В таком случаи помогает социализация в детском саду, регулярные встречи со сверстниками на детских площадках, в детских центрах, на кружках и т.д. И постарайтесь не «душить» ваше чадо тотальным контролем и излишней заботой.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14248" y="583662"/>
            <a:ext cx="28680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7030A0"/>
                </a:solidFill>
              </a:rPr>
              <a:t>Страх одиночества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67100" y="3930134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Что делать?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000" b="9508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892" r="12402"/>
          <a:stretch/>
        </p:blipFill>
        <p:spPr>
          <a:xfrm flipH="1">
            <a:off x="0" y="2721458"/>
            <a:ext cx="3119718" cy="438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53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56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4765" y="715032"/>
            <a:ext cx="769620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	Многочисленная </a:t>
            </a:r>
            <a:r>
              <a:rPr lang="ru-RU" dirty="0"/>
              <a:t>«корпорация монстров» донимает детей  в возрасте от 2 до 6 лет. У маленьких детей кошмары часто являются воспоминаниями о пережитом в течение дня. </a:t>
            </a:r>
            <a:r>
              <a:rPr lang="ru-RU" dirty="0" smtClean="0"/>
              <a:t>	Компьютерные </a:t>
            </a:r>
            <a:r>
              <a:rPr lang="ru-RU" dirty="0"/>
              <a:t>игры, фильмы и программы с негативным сюжетом, увиденные или услышанные страшные истории, психологическая атмосфера в семье, скандалы, травмы воздействуют на психику крохи и выливаясь впоследствии в </a:t>
            </a:r>
            <a:r>
              <a:rPr lang="ru-RU" dirty="0" smtClean="0"/>
              <a:t>ночные </a:t>
            </a:r>
            <a:r>
              <a:rPr lang="ru-RU" dirty="0"/>
              <a:t>кошмары. Не редко сами родители, служат источником испуга: «не будешь спать – придет серенький волчок и укусит за бочок…» Так же первые кошмары (чаще всего посещают сновидения малышей, которые часто подвергаются критике или наказаниям со стороны строгих и авторитарных родителей) – отсюда все эти страшные персонажи «мужского и </a:t>
            </a:r>
            <a:r>
              <a:rPr lang="ru-RU" dirty="0" smtClean="0"/>
              <a:t>женского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230993" y="6058556"/>
            <a:ext cx="4892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рода»: </a:t>
            </a:r>
            <a:r>
              <a:rPr lang="ru-RU" dirty="0" err="1"/>
              <a:t>Бармалей</a:t>
            </a:r>
            <a:r>
              <a:rPr lang="ru-RU" dirty="0"/>
              <a:t>, Кощей, Ведьмы и т.д.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66350" y="353216"/>
            <a:ext cx="46602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66"/>
                </a:solidFill>
              </a:rPr>
              <a:t>Боязнь фантастических существ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8" b="99032" l="0" r="100000">
                        <a14:foregroundMark x1="43842" y1="30645" x2="42118" y2="35161"/>
                        <a14:foregroundMark x1="61576" y1="80968" x2="50493" y2="81613"/>
                        <a14:foregroundMark x1="93596" y1="14516" x2="88424" y2="174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0999" y="2117170"/>
            <a:ext cx="4302875" cy="3279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95434" y="353216"/>
            <a:ext cx="1433419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3" b="99178" l="0" r="941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737" y="-37320"/>
            <a:ext cx="1407138" cy="15047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64531" y1="55208" x2="70469" y2="57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462" b="18530"/>
          <a:stretch/>
        </p:blipFill>
        <p:spPr>
          <a:xfrm>
            <a:off x="9549558" y="6058556"/>
            <a:ext cx="1739153" cy="8740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445" y="4996238"/>
            <a:ext cx="1045719" cy="10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215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95286" y="832845"/>
            <a:ext cx="7939994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Спокойствие</a:t>
            </a:r>
            <a:r>
              <a:rPr lang="ru-RU" b="1" dirty="0"/>
              <a:t>, доброта и родительская ласка </a:t>
            </a:r>
            <a:r>
              <a:rPr lang="ru-RU" dirty="0"/>
              <a:t>– лучшая </a:t>
            </a:r>
            <a:endParaRPr lang="ru-RU" dirty="0" smtClean="0"/>
          </a:p>
          <a:p>
            <a:r>
              <a:rPr lang="ru-RU" dirty="0" smtClean="0"/>
              <a:t>профилактика </a:t>
            </a:r>
            <a:r>
              <a:rPr lang="ru-RU" dirty="0"/>
              <a:t>ночных кошмаров. Обнимайте и целуйте </a:t>
            </a:r>
            <a:endParaRPr lang="ru-RU" dirty="0" smtClean="0"/>
          </a:p>
          <a:p>
            <a:r>
              <a:rPr lang="ru-RU" dirty="0" smtClean="0"/>
              <a:t>ребенка </a:t>
            </a:r>
            <a:r>
              <a:rPr lang="ru-RU" dirty="0"/>
              <a:t>перед сном и в течение дня; заботьтесь о том, чтобы у </a:t>
            </a:r>
            <a:endParaRPr lang="ru-RU" dirty="0" smtClean="0"/>
          </a:p>
          <a:p>
            <a:r>
              <a:rPr lang="ru-RU" dirty="0" smtClean="0"/>
              <a:t>  него </a:t>
            </a:r>
            <a:r>
              <a:rPr lang="ru-RU" dirty="0"/>
              <a:t>было достаточно впечатлений, подвижных игр и общения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но не чрезмерно!).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</a:t>
            </a:r>
            <a:r>
              <a:rPr lang="ru-RU" b="1" dirty="0" smtClean="0"/>
              <a:t>Нормализуйте </a:t>
            </a:r>
            <a:r>
              <a:rPr lang="ru-RU" b="1" dirty="0"/>
              <a:t>режим сна и отдыха. </a:t>
            </a:r>
            <a:r>
              <a:rPr lang="ru-RU" dirty="0" smtClean="0"/>
              <a:t>Создайте </a:t>
            </a:r>
            <a:r>
              <a:rPr lang="ru-RU" dirty="0"/>
              <a:t>малышу такие </a:t>
            </a:r>
            <a:endParaRPr lang="ru-RU" dirty="0" smtClean="0"/>
          </a:p>
          <a:p>
            <a:r>
              <a:rPr lang="ru-RU" dirty="0" smtClean="0"/>
              <a:t>условия</a:t>
            </a:r>
            <a:r>
              <a:rPr lang="ru-RU" dirty="0"/>
              <a:t>, чтобы он ложился спать в </a:t>
            </a:r>
            <a:r>
              <a:rPr lang="ru-RU" dirty="0" smtClean="0"/>
              <a:t>постоянное </a:t>
            </a:r>
            <a:r>
              <a:rPr lang="ru-RU" dirty="0"/>
              <a:t>время, а так же </a:t>
            </a:r>
            <a:endParaRPr lang="ru-RU" dirty="0" smtClean="0"/>
          </a:p>
          <a:p>
            <a:r>
              <a:rPr lang="ru-RU" dirty="0" smtClean="0"/>
              <a:t>о </a:t>
            </a:r>
            <a:r>
              <a:rPr lang="ru-RU" dirty="0"/>
              <a:t>том, чтобы малыш хорошо </a:t>
            </a:r>
            <a:r>
              <a:rPr lang="ru-RU" dirty="0" smtClean="0"/>
              <a:t>поужинал и </a:t>
            </a:r>
            <a:r>
              <a:rPr lang="ru-RU" dirty="0"/>
              <a:t>лег спать не слишком </a:t>
            </a:r>
            <a:endParaRPr lang="ru-RU" dirty="0" smtClean="0"/>
          </a:p>
          <a:p>
            <a:r>
              <a:rPr lang="ru-RU" dirty="0" smtClean="0"/>
              <a:t>поздно</a:t>
            </a:r>
            <a:r>
              <a:rPr lang="ru-RU" dirty="0"/>
              <a:t>, в хорошо </a:t>
            </a:r>
            <a:r>
              <a:rPr lang="ru-RU" dirty="0" smtClean="0"/>
              <a:t>проветриваемом </a:t>
            </a:r>
            <a:r>
              <a:rPr lang="ru-RU" dirty="0"/>
              <a:t>помещении.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	В </a:t>
            </a:r>
            <a:r>
              <a:rPr lang="ru-RU" dirty="0"/>
              <a:t>борьбе со страхом можно </a:t>
            </a:r>
            <a:r>
              <a:rPr lang="ru-RU" b="1" dirty="0"/>
              <a:t>использовать </a:t>
            </a:r>
            <a:r>
              <a:rPr lang="ru-RU" b="1" dirty="0" err="1"/>
              <a:t>сказкотерапию</a:t>
            </a:r>
            <a:r>
              <a:rPr lang="ru-RU" dirty="0"/>
              <a:t> </a:t>
            </a:r>
            <a:r>
              <a:rPr lang="ru-RU" dirty="0" smtClean="0"/>
              <a:t>– </a:t>
            </a:r>
          </a:p>
          <a:p>
            <a:r>
              <a:rPr lang="ru-RU" dirty="0" smtClean="0"/>
              <a:t>чтение </a:t>
            </a:r>
            <a:r>
              <a:rPr lang="ru-RU" dirty="0"/>
              <a:t>сказки перед сном создает переходный настрой </a:t>
            </a:r>
            <a:endParaRPr lang="ru-RU" dirty="0" smtClean="0"/>
          </a:p>
          <a:p>
            <a:r>
              <a:rPr lang="ru-RU" dirty="0" smtClean="0"/>
              <a:t>      сознания </a:t>
            </a:r>
            <a:r>
              <a:rPr lang="ru-RU" dirty="0"/>
              <a:t>ребенка от действительности к волшебным </a:t>
            </a:r>
            <a:endParaRPr lang="ru-RU" dirty="0" smtClean="0"/>
          </a:p>
          <a:p>
            <a:r>
              <a:rPr lang="ru-RU" dirty="0" smtClean="0"/>
              <a:t>путешествиям </a:t>
            </a:r>
            <a:r>
              <a:rPr lang="ru-RU" dirty="0"/>
              <a:t>в мире </a:t>
            </a:r>
            <a:r>
              <a:rPr lang="ru-RU" dirty="0" smtClean="0"/>
              <a:t>снов.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	</a:t>
            </a:r>
            <a:r>
              <a:rPr lang="ru-RU" b="1" dirty="0" smtClean="0"/>
              <a:t>Арт-терапия</a:t>
            </a:r>
            <a:r>
              <a:rPr lang="ru-RU" dirty="0" smtClean="0"/>
              <a:t> </a:t>
            </a:r>
            <a:r>
              <a:rPr lang="ru-RU" dirty="0"/>
              <a:t>– страшное существо </a:t>
            </a:r>
            <a:r>
              <a:rPr lang="ru-RU" dirty="0" smtClean="0"/>
              <a:t>можно </a:t>
            </a:r>
            <a:r>
              <a:rPr lang="ru-RU" dirty="0"/>
              <a:t>нарисовать, </a:t>
            </a:r>
            <a:endParaRPr lang="ru-RU" dirty="0" smtClean="0"/>
          </a:p>
          <a:p>
            <a:r>
              <a:rPr lang="ru-RU" dirty="0" smtClean="0"/>
              <a:t>чтобы потом </a:t>
            </a:r>
            <a:r>
              <a:rPr lang="ru-RU" dirty="0"/>
              <a:t>«подарить» ему портрет и </a:t>
            </a:r>
            <a:r>
              <a:rPr lang="ru-RU" dirty="0" smtClean="0"/>
              <a:t>тем  самым </a:t>
            </a:r>
            <a:r>
              <a:rPr lang="ru-RU" dirty="0"/>
              <a:t>задобрить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его и подружиться </a:t>
            </a:r>
            <a:r>
              <a:rPr lang="ru-RU" dirty="0"/>
              <a:t>с ним. А можно, </a:t>
            </a:r>
            <a:r>
              <a:rPr lang="ru-RU" dirty="0" smtClean="0"/>
              <a:t>напротив</a:t>
            </a:r>
            <a:r>
              <a:rPr lang="ru-RU" dirty="0"/>
              <a:t>, </a:t>
            </a:r>
            <a:r>
              <a:rPr lang="ru-RU" dirty="0" smtClean="0"/>
              <a:t>торжественно </a:t>
            </a:r>
          </a:p>
          <a:p>
            <a:r>
              <a:rPr lang="ru-RU" dirty="0" smtClean="0"/>
              <a:t>                 порвать </a:t>
            </a:r>
            <a:r>
              <a:rPr lang="ru-RU" dirty="0"/>
              <a:t>рисунок, чтобы окончательно </a:t>
            </a:r>
            <a:r>
              <a:rPr lang="ru-RU" dirty="0" smtClean="0"/>
              <a:t>избавиться от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незваного </a:t>
            </a:r>
            <a:r>
              <a:rPr lang="ru-RU" dirty="0"/>
              <a:t>гостя.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73607" y="431958"/>
            <a:ext cx="1770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Что делать?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439" y="832845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439" y="2483318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439" y="3841470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6667" y1="36317" x2="15309" y2="46036"/>
                        <a14:foregroundMark x1="30617" y1="33504" x2="42469" y2="33248"/>
                        <a14:foregroundMark x1="70864" y1="34015" x2="81235" y2="31458"/>
                        <a14:foregroundMark x1="10123" y1="91049" x2="35309" y2="93862"/>
                        <a14:foregroundMark x1="13827" y1="98465" x2="97778" y2="98721"/>
                        <a14:foregroundMark x1="12099" y1="36317" x2="29383" y2="32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668" r="8557"/>
          <a:stretch/>
        </p:blipFill>
        <p:spPr bwMode="auto">
          <a:xfrm>
            <a:off x="0" y="1995169"/>
            <a:ext cx="3765176" cy="419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836" y="832068"/>
            <a:ext cx="143192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7" y="0"/>
            <a:ext cx="1401763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438" y="5310794"/>
            <a:ext cx="274637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845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57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06820" y="457455"/>
            <a:ext cx="7600157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Малыш </a:t>
            </a:r>
            <a:r>
              <a:rPr lang="ru-RU" dirty="0"/>
              <a:t>не хочет засыпать, потому что за шкафом </a:t>
            </a:r>
            <a:endParaRPr lang="ru-RU" dirty="0" smtClean="0"/>
          </a:p>
          <a:p>
            <a:r>
              <a:rPr lang="ru-RU" dirty="0" smtClean="0"/>
              <a:t>чудище</a:t>
            </a:r>
            <a:r>
              <a:rPr lang="ru-RU" dirty="0"/>
              <a:t>? </a:t>
            </a:r>
            <a:r>
              <a:rPr lang="ru-RU" dirty="0" smtClean="0"/>
              <a:t>Дайте </a:t>
            </a:r>
            <a:r>
              <a:rPr lang="ru-RU" dirty="0"/>
              <a:t>ребенку то, что ему требуется больше всего в </a:t>
            </a:r>
            <a:endParaRPr lang="ru-RU" dirty="0" smtClean="0"/>
          </a:p>
          <a:p>
            <a:r>
              <a:rPr lang="ru-RU" dirty="0" smtClean="0"/>
              <a:t>данный момент </a:t>
            </a:r>
            <a:r>
              <a:rPr lang="ru-RU" dirty="0"/>
              <a:t>– ЗАЩИТУ. Вооружитесь пылесосом,  или </a:t>
            </a:r>
            <a:endParaRPr lang="ru-RU" dirty="0" smtClean="0"/>
          </a:p>
          <a:p>
            <a:r>
              <a:rPr lang="ru-RU" dirty="0" smtClean="0"/>
              <a:t>шваброй </a:t>
            </a:r>
            <a:r>
              <a:rPr lang="ru-RU" dirty="0"/>
              <a:t>и </a:t>
            </a:r>
            <a:r>
              <a:rPr lang="ru-RU" dirty="0" smtClean="0"/>
              <a:t>«</a:t>
            </a:r>
            <a:r>
              <a:rPr lang="ru-RU" dirty="0"/>
              <a:t>выгоните» это чудо-юдо. И обязательно с участием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крохи</a:t>
            </a:r>
            <a:r>
              <a:rPr lang="ru-RU" dirty="0"/>
              <a:t>!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624" l="493" r="100000">
                        <a14:foregroundMark x1="29557" y1="21101" x2="22167" y2="26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86879" flipH="1">
            <a:off x="10008598" y="2018159"/>
            <a:ext cx="1832441" cy="185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8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207" y="3855328"/>
            <a:ext cx="2237159" cy="2806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800" l="2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4032" y="5002306"/>
            <a:ext cx="1855694" cy="18556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78" b="90000" l="2000" r="97556">
                        <a14:foregroundMark x1="40889" y1="41778" x2="62444" y2="39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022" y="145862"/>
            <a:ext cx="1788921" cy="1788921"/>
          </a:xfrm>
          <a:prstGeom prst="rect">
            <a:avLst/>
          </a:prstGeom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99" y="534228"/>
            <a:ext cx="274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45905" y="2046257"/>
            <a:ext cx="788228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Ни </a:t>
            </a:r>
            <a:r>
              <a:rPr lang="ru-RU" dirty="0"/>
              <a:t>в коем случае не смейтесь над ребенком и не говорите: </a:t>
            </a:r>
            <a:endParaRPr lang="ru-RU" dirty="0" smtClean="0"/>
          </a:p>
          <a:p>
            <a:r>
              <a:rPr lang="ru-RU" i="1" dirty="0" smtClean="0"/>
              <a:t>да </a:t>
            </a:r>
            <a:r>
              <a:rPr lang="ru-RU" i="1" dirty="0"/>
              <a:t>ты что, это же совсем не страшно</a:t>
            </a:r>
            <a:r>
              <a:rPr lang="ru-RU" dirty="0"/>
              <a:t>. Это вам кажется, что </a:t>
            </a:r>
            <a:r>
              <a:rPr lang="ru-RU" dirty="0" smtClean="0"/>
              <a:t>не </a:t>
            </a:r>
          </a:p>
          <a:p>
            <a:r>
              <a:rPr lang="ru-RU" dirty="0" smtClean="0"/>
              <a:t>страшно, </a:t>
            </a:r>
            <a:r>
              <a:rPr lang="ru-RU" dirty="0"/>
              <a:t>для малышей  </a:t>
            </a:r>
            <a:r>
              <a:rPr lang="ru-RU" dirty="0" smtClean="0"/>
              <a:t>их страхи </a:t>
            </a:r>
            <a:r>
              <a:rPr lang="ru-RU" dirty="0"/>
              <a:t>(тем более фантазии) </a:t>
            </a:r>
            <a:r>
              <a:rPr lang="ru-RU" dirty="0" smtClean="0"/>
              <a:t>– </a:t>
            </a:r>
          </a:p>
          <a:p>
            <a:r>
              <a:rPr lang="ru-RU" dirty="0" smtClean="0"/>
              <a:t>чрезвычайно </a:t>
            </a:r>
            <a:r>
              <a:rPr lang="ru-RU" dirty="0"/>
              <a:t>важны. В первую очередь, нужно внимательно </a:t>
            </a:r>
            <a:endParaRPr lang="ru-RU" dirty="0" smtClean="0"/>
          </a:p>
          <a:p>
            <a:r>
              <a:rPr lang="ru-RU" dirty="0"/>
              <a:t>в</a:t>
            </a:r>
            <a:r>
              <a:rPr lang="ru-RU" dirty="0" smtClean="0"/>
              <a:t>ыслушать чадо. </a:t>
            </a:r>
            <a:r>
              <a:rPr lang="ru-RU" dirty="0"/>
              <a:t>Дети по-разному говорят о том, чего они боятся. </a:t>
            </a:r>
            <a:endParaRPr lang="ru-RU" dirty="0" smtClean="0"/>
          </a:p>
          <a:p>
            <a:r>
              <a:rPr lang="ru-RU" dirty="0" smtClean="0"/>
              <a:t>Одни страхи </a:t>
            </a:r>
            <a:r>
              <a:rPr lang="ru-RU" dirty="0"/>
              <a:t>пугают их в прямом смысле – до дрожи, о </a:t>
            </a:r>
            <a:endParaRPr lang="ru-RU" dirty="0" smtClean="0"/>
          </a:p>
          <a:p>
            <a:r>
              <a:rPr lang="ru-RU" dirty="0" smtClean="0"/>
              <a:t>других </a:t>
            </a:r>
            <a:r>
              <a:rPr lang="ru-RU" dirty="0"/>
              <a:t>они </a:t>
            </a:r>
            <a:r>
              <a:rPr lang="ru-RU" dirty="0" smtClean="0"/>
              <a:t>спокойно </a:t>
            </a:r>
            <a:r>
              <a:rPr lang="ru-RU" dirty="0"/>
              <a:t>сообщают как о чем-то обыденном. </a:t>
            </a:r>
            <a:endParaRPr lang="ru-RU" dirty="0" smtClean="0"/>
          </a:p>
          <a:p>
            <a:r>
              <a:rPr lang="ru-RU" dirty="0" smtClean="0"/>
              <a:t>Такой </a:t>
            </a:r>
            <a:r>
              <a:rPr lang="ru-RU" dirty="0"/>
              <a:t>страх </a:t>
            </a:r>
            <a:r>
              <a:rPr lang="ru-RU" dirty="0" smtClean="0"/>
              <a:t>скоро </a:t>
            </a:r>
            <a:r>
              <a:rPr lang="ru-RU" dirty="0"/>
              <a:t>уйдет сам, с ним не нужно бороться, это </a:t>
            </a:r>
            <a:endParaRPr lang="ru-RU" dirty="0" smtClean="0"/>
          </a:p>
          <a:p>
            <a:r>
              <a:rPr lang="ru-RU" dirty="0" smtClean="0"/>
              <a:t>обычная пугающая </a:t>
            </a:r>
            <a:r>
              <a:rPr lang="ru-RU" dirty="0"/>
              <a:t>фантазия, которую создало богатое </a:t>
            </a:r>
            <a:endParaRPr lang="ru-RU" dirty="0" smtClean="0"/>
          </a:p>
          <a:p>
            <a:r>
              <a:rPr lang="ru-RU" dirty="0" smtClean="0"/>
              <a:t>      воображение вашего </a:t>
            </a:r>
            <a:r>
              <a:rPr lang="ru-RU" dirty="0"/>
              <a:t>малыша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	Но </a:t>
            </a:r>
            <a:r>
              <a:rPr lang="ru-RU" dirty="0"/>
              <a:t>если вы видите, что страх парализует ребенка и не </a:t>
            </a:r>
            <a:endParaRPr lang="ru-RU" dirty="0" smtClean="0"/>
          </a:p>
          <a:p>
            <a:r>
              <a:rPr lang="ru-RU" dirty="0" smtClean="0"/>
              <a:t>дает двигаться </a:t>
            </a:r>
            <a:r>
              <a:rPr lang="ru-RU" dirty="0"/>
              <a:t>дальше в прямом или переносном смысле, </a:t>
            </a:r>
            <a:endParaRPr lang="ru-RU" dirty="0" smtClean="0"/>
          </a:p>
          <a:p>
            <a:r>
              <a:rPr lang="ru-RU" dirty="0" smtClean="0"/>
              <a:t>если ребенок </a:t>
            </a:r>
            <a:r>
              <a:rPr lang="ru-RU" dirty="0"/>
              <a:t>прячется в вас, залезает на руки и даже плачет – </a:t>
            </a:r>
            <a:endParaRPr lang="ru-RU" dirty="0" smtClean="0"/>
          </a:p>
          <a:p>
            <a:r>
              <a:rPr lang="ru-RU" dirty="0" smtClean="0"/>
              <a:t>то</a:t>
            </a:r>
            <a:r>
              <a:rPr lang="ru-RU" dirty="0"/>
              <a:t>, </a:t>
            </a:r>
            <a:r>
              <a:rPr lang="ru-RU" dirty="0" smtClean="0"/>
              <a:t>конечно</a:t>
            </a:r>
            <a:r>
              <a:rPr lang="ru-RU" dirty="0"/>
              <a:t>, стоит помочь ему это все преодолеть и победить.</a:t>
            </a:r>
          </a:p>
        </p:txBody>
      </p:sp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899" y="2150316"/>
            <a:ext cx="28098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097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7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01352" y="1005349"/>
            <a:ext cx="796884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– данный страх начинает проявляться в возрасте двух лет. </a:t>
            </a:r>
            <a:endParaRPr lang="ru-RU" dirty="0" smtClean="0"/>
          </a:p>
          <a:p>
            <a:r>
              <a:rPr lang="ru-RU" dirty="0" smtClean="0"/>
              <a:t>  Наиболее </a:t>
            </a:r>
            <a:r>
              <a:rPr lang="ru-RU" dirty="0"/>
              <a:t>частым фактором неприязни становиться причинение </a:t>
            </a:r>
            <a:endParaRPr lang="ru-RU" dirty="0" smtClean="0"/>
          </a:p>
          <a:p>
            <a:r>
              <a:rPr lang="ru-RU" dirty="0" smtClean="0"/>
              <a:t>    боли </a:t>
            </a:r>
            <a:r>
              <a:rPr lang="ru-RU" dirty="0"/>
              <a:t>человеком в белом халате. Очень часто это реакция на </a:t>
            </a:r>
            <a:endParaRPr lang="ru-RU" dirty="0" smtClean="0"/>
          </a:p>
          <a:p>
            <a:r>
              <a:rPr lang="ru-RU" dirty="0" smtClean="0"/>
              <a:t>уколы</a:t>
            </a:r>
            <a:r>
              <a:rPr lang="ru-RU" dirty="0"/>
              <a:t>, прививки, сдачу анализа крови, которые имели место в </a:t>
            </a:r>
            <a:endParaRPr lang="ru-RU" dirty="0" smtClean="0"/>
          </a:p>
          <a:p>
            <a:r>
              <a:rPr lang="ru-RU" dirty="0" smtClean="0"/>
              <a:t>жизни </a:t>
            </a:r>
            <a:r>
              <a:rPr lang="ru-RU" dirty="0"/>
              <a:t>малыша. Поэтому здесь страх - защитная реакция, </a:t>
            </a:r>
            <a:endParaRPr lang="ru-RU" dirty="0" smtClean="0"/>
          </a:p>
          <a:p>
            <a:r>
              <a:rPr lang="ru-RU" dirty="0" smtClean="0"/>
              <a:t>инстинкт </a:t>
            </a:r>
            <a:r>
              <a:rPr lang="ru-RU" dirty="0"/>
              <a:t>самосохранения. Логика ребенка проста: если я </a:t>
            </a:r>
            <a:endParaRPr lang="ru-RU" dirty="0" smtClean="0"/>
          </a:p>
          <a:p>
            <a:r>
              <a:rPr lang="ru-RU" dirty="0" smtClean="0"/>
              <a:t>пойду </a:t>
            </a:r>
            <a:r>
              <a:rPr lang="ru-RU" dirty="0"/>
              <a:t>к врачу, мне снова сделают больно, а буду сопротивляться, </a:t>
            </a:r>
            <a:endParaRPr lang="ru-RU" dirty="0" smtClean="0"/>
          </a:p>
          <a:p>
            <a:r>
              <a:rPr lang="ru-RU" dirty="0" smtClean="0"/>
              <a:t>возможно</a:t>
            </a:r>
            <a:r>
              <a:rPr lang="ru-RU" dirty="0"/>
              <a:t>, пожалеют и оставят в покое.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23981" y="3477418"/>
            <a:ext cx="772358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Так же </a:t>
            </a:r>
            <a:r>
              <a:rPr lang="ru-RU" dirty="0"/>
              <a:t>ребенок может бояться медицинских инструментов, </a:t>
            </a:r>
          </a:p>
          <a:p>
            <a:r>
              <a:rPr lang="ru-RU" dirty="0"/>
              <a:t>присутствующих в кабинете педиатра: стетоскоп и шпатель </a:t>
            </a:r>
          </a:p>
          <a:p>
            <a:r>
              <a:rPr lang="ru-RU" dirty="0"/>
              <a:t>для проверки горла, не говоря уже о стоматологических </a:t>
            </a:r>
          </a:p>
          <a:p>
            <a:r>
              <a:rPr lang="ru-RU" dirty="0" smtClean="0"/>
              <a:t>    принадлежностях </a:t>
            </a:r>
            <a:r>
              <a:rPr lang="ru-RU" dirty="0"/>
              <a:t>в кабинете зубного врача...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Зачастую </a:t>
            </a:r>
            <a:r>
              <a:rPr lang="ru-RU" dirty="0"/>
              <a:t>взрослые </a:t>
            </a:r>
            <a:r>
              <a:rPr lang="ru-RU" dirty="0" smtClean="0"/>
              <a:t>пытаются </a:t>
            </a:r>
            <a:r>
              <a:rPr lang="ru-RU" dirty="0"/>
              <a:t>обмануть ребенка, </a:t>
            </a:r>
            <a:endParaRPr lang="ru-RU" dirty="0" smtClean="0"/>
          </a:p>
          <a:p>
            <a:r>
              <a:rPr lang="ru-RU" dirty="0" smtClean="0"/>
              <a:t>рассказывая</a:t>
            </a:r>
            <a:r>
              <a:rPr lang="ru-RU" dirty="0"/>
              <a:t>, что больно не будет, </a:t>
            </a:r>
            <a:r>
              <a:rPr lang="ru-RU" dirty="0" smtClean="0"/>
              <a:t>а </a:t>
            </a:r>
            <a:r>
              <a:rPr lang="ru-RU" dirty="0"/>
              <a:t>в больницу пришли </a:t>
            </a:r>
            <a:endParaRPr lang="ru-RU" dirty="0" smtClean="0"/>
          </a:p>
          <a:p>
            <a:r>
              <a:rPr lang="ru-RU" dirty="0" smtClean="0"/>
              <a:t>лишь </a:t>
            </a:r>
            <a:r>
              <a:rPr lang="ru-RU" dirty="0"/>
              <a:t>за справкой. После такого </a:t>
            </a:r>
            <a:r>
              <a:rPr lang="ru-RU" dirty="0" smtClean="0"/>
              <a:t>«</a:t>
            </a:r>
            <a:r>
              <a:rPr lang="ru-RU" dirty="0"/>
              <a:t>предательства» дети не </a:t>
            </a:r>
            <a:endParaRPr lang="ru-RU" dirty="0" smtClean="0"/>
          </a:p>
          <a:p>
            <a:r>
              <a:rPr lang="ru-RU" dirty="0" smtClean="0"/>
              <a:t>только </a:t>
            </a:r>
            <a:r>
              <a:rPr lang="ru-RU" dirty="0"/>
              <a:t>пугаются медиков, но и </a:t>
            </a:r>
            <a:r>
              <a:rPr lang="ru-RU" dirty="0" smtClean="0"/>
              <a:t>перестают </a:t>
            </a:r>
            <a:r>
              <a:rPr lang="ru-RU" dirty="0"/>
              <a:t>верить мамам.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75241" y="592592"/>
            <a:ext cx="39388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00CC00"/>
                </a:solidFill>
              </a:rPr>
              <a:t>Боязнь врачей, боли и крови 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2746" y1="51606" x2="30282" y2="50459"/>
                        <a14:foregroundMark x1="36972" y1="57110" x2="35211" y2="54817"/>
                        <a14:foregroundMark x1="2817" y1="65138" x2="1408" y2="67431"/>
                        <a14:foregroundMark x1="3521" y1="61927" x2="1761" y2="63303"/>
                        <a14:foregroundMark x1="28521" y1="29817" x2="22183" y2="26376"/>
                        <a14:foregroundMark x1="19366" y1="27752" x2="19366" y2="29587"/>
                        <a14:foregroundMark x1="20070" y1="31651" x2="19718" y2="35092"/>
                        <a14:backgroundMark x1="23239" y1="28899" x2="20775" y2="259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" y="1344706"/>
            <a:ext cx="3603811" cy="5314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73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809" y="96837"/>
            <a:ext cx="890746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93376" y="820271"/>
            <a:ext cx="7835799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Не </a:t>
            </a:r>
            <a:r>
              <a:rPr lang="ru-RU" b="1" dirty="0"/>
              <a:t>нагнетайте обстановку</a:t>
            </a:r>
            <a:r>
              <a:rPr lang="ru-RU" dirty="0"/>
              <a:t>, не заводите разговор о визите </a:t>
            </a:r>
            <a:endParaRPr lang="ru-RU" dirty="0" smtClean="0"/>
          </a:p>
          <a:p>
            <a:r>
              <a:rPr lang="ru-RU" dirty="0" smtClean="0"/>
              <a:t>к </a:t>
            </a:r>
            <a:r>
              <a:rPr lang="ru-RU" dirty="0"/>
              <a:t>доктору задолго до события, не обманывайте малыша, что </a:t>
            </a:r>
            <a:endParaRPr lang="ru-RU" dirty="0" smtClean="0"/>
          </a:p>
          <a:p>
            <a:r>
              <a:rPr lang="ru-RU" dirty="0" smtClean="0"/>
              <a:t>врач </a:t>
            </a:r>
            <a:r>
              <a:rPr lang="ru-RU" dirty="0"/>
              <a:t>ему ничего не сделает и больно не будет, разве, что </a:t>
            </a:r>
          </a:p>
          <a:p>
            <a:r>
              <a:rPr lang="ru-RU" dirty="0" smtClean="0"/>
              <a:t> укусит </a:t>
            </a:r>
            <a:r>
              <a:rPr lang="ru-RU" dirty="0"/>
              <a:t>комарик. Или </a:t>
            </a:r>
            <a:r>
              <a:rPr lang="ru-RU" i="1" dirty="0"/>
              <a:t>«Прививка поможет тебе не заболеть. </a:t>
            </a:r>
            <a:endParaRPr lang="ru-RU" i="1" dirty="0" smtClean="0"/>
          </a:p>
          <a:p>
            <a:r>
              <a:rPr lang="ru-RU" i="1" dirty="0" smtClean="0"/>
              <a:t>Анализ </a:t>
            </a:r>
            <a:r>
              <a:rPr lang="ru-RU" i="1" dirty="0"/>
              <a:t>крови расскажет доктору, чем ты болеешь. Стоматолог </a:t>
            </a:r>
            <a:endParaRPr lang="ru-RU" i="1" dirty="0" smtClean="0"/>
          </a:p>
          <a:p>
            <a:r>
              <a:rPr lang="ru-RU" i="1" dirty="0" smtClean="0"/>
              <a:t>избавит </a:t>
            </a:r>
            <a:r>
              <a:rPr lang="ru-RU" i="1" dirty="0"/>
              <a:t>тебя от зубной боли и сделает твои зубки здоровыми». </a:t>
            </a:r>
            <a:endParaRPr lang="ru-RU" i="1" dirty="0" smtClean="0"/>
          </a:p>
          <a:p>
            <a:endParaRPr lang="ru-RU" dirty="0" smtClean="0"/>
          </a:p>
          <a:p>
            <a:r>
              <a:rPr lang="ru-RU" dirty="0" smtClean="0"/>
              <a:t>	</a:t>
            </a:r>
            <a:r>
              <a:rPr lang="ru-RU" b="1" dirty="0" smtClean="0"/>
              <a:t>Ваше </a:t>
            </a:r>
            <a:r>
              <a:rPr lang="ru-RU" b="1" dirty="0"/>
              <a:t>объяснение</a:t>
            </a:r>
            <a:r>
              <a:rPr lang="ru-RU" dirty="0"/>
              <a:t> поможет детям терпимее относиться к </a:t>
            </a:r>
            <a:endParaRPr lang="ru-RU" dirty="0" smtClean="0"/>
          </a:p>
          <a:p>
            <a:r>
              <a:rPr lang="ru-RU" dirty="0" smtClean="0"/>
              <a:t>лечению. Вместо </a:t>
            </a:r>
            <a:r>
              <a:rPr lang="ru-RU" dirty="0"/>
              <a:t>этого спокойно объясните ребенку, что ходить </a:t>
            </a:r>
            <a:endParaRPr lang="ru-RU" dirty="0" smtClean="0"/>
          </a:p>
          <a:p>
            <a:r>
              <a:rPr lang="ru-RU" dirty="0" smtClean="0"/>
              <a:t>к </a:t>
            </a:r>
            <a:r>
              <a:rPr lang="ru-RU" dirty="0"/>
              <a:t>врачу необходимо для того, чтобы не болеть и так делают </a:t>
            </a:r>
            <a:endParaRPr lang="ru-RU" dirty="0" smtClean="0"/>
          </a:p>
          <a:p>
            <a:r>
              <a:rPr lang="ru-RU" dirty="0" smtClean="0"/>
              <a:t>абсолютно </a:t>
            </a:r>
            <a:r>
              <a:rPr lang="ru-RU" dirty="0"/>
              <a:t>все: и мама, и папа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Не </a:t>
            </a:r>
            <a:r>
              <a:rPr lang="ru-RU" b="1" dirty="0"/>
              <a:t>сравнивайте с другими</a:t>
            </a:r>
            <a:r>
              <a:rPr lang="ru-RU" dirty="0"/>
              <a:t>. В очереди во врачебный кабинет </a:t>
            </a:r>
            <a:endParaRPr lang="ru-RU" dirty="0" smtClean="0"/>
          </a:p>
          <a:p>
            <a:r>
              <a:rPr lang="ru-RU" dirty="0" smtClean="0"/>
              <a:t>   часто </a:t>
            </a:r>
            <a:r>
              <a:rPr lang="ru-RU" dirty="0"/>
              <a:t>можно услышать такую фразу: «Посмотри, тот мальчик </a:t>
            </a:r>
            <a:endParaRPr lang="ru-RU" dirty="0" smtClean="0"/>
          </a:p>
          <a:p>
            <a:r>
              <a:rPr lang="ru-RU" dirty="0" smtClean="0"/>
              <a:t>  храбрый</a:t>
            </a:r>
            <a:r>
              <a:rPr lang="ru-RU" dirty="0"/>
              <a:t>, сидит тихо и не позорит свою маму». Кроха может </a:t>
            </a:r>
            <a:endParaRPr lang="ru-RU" dirty="0" smtClean="0"/>
          </a:p>
          <a:p>
            <a:r>
              <a:rPr lang="ru-RU" dirty="0" smtClean="0"/>
              <a:t>подумать</a:t>
            </a:r>
            <a:r>
              <a:rPr lang="ru-RU" dirty="0"/>
              <a:t>, что он плохой и не достоин маминой любви. Чтобы </a:t>
            </a:r>
            <a:endParaRPr lang="ru-RU" dirty="0" smtClean="0"/>
          </a:p>
          <a:p>
            <a:r>
              <a:rPr lang="ru-RU" dirty="0" smtClean="0"/>
              <a:t>успокоить </a:t>
            </a:r>
            <a:r>
              <a:rPr lang="ru-RU" dirty="0"/>
              <a:t>трусишку, расскажите: </a:t>
            </a:r>
            <a:r>
              <a:rPr lang="ru-RU" i="1" dirty="0"/>
              <a:t>«Когда ты был чуточку </a:t>
            </a:r>
            <a:endParaRPr lang="ru-RU" i="1" dirty="0" smtClean="0"/>
          </a:p>
          <a:p>
            <a:r>
              <a:rPr lang="ru-RU" i="1" dirty="0" smtClean="0"/>
              <a:t>младше</a:t>
            </a:r>
            <a:r>
              <a:rPr lang="ru-RU" i="1" dirty="0"/>
              <a:t>, ты совсем не боялся прививок. Даже тетя-медсестра </a:t>
            </a:r>
            <a:endParaRPr lang="ru-RU" i="1" dirty="0" smtClean="0"/>
          </a:p>
          <a:p>
            <a:r>
              <a:rPr lang="ru-RU" i="1" dirty="0" smtClean="0"/>
              <a:t>    говорила</a:t>
            </a:r>
            <a:r>
              <a:rPr lang="ru-RU" i="1" dirty="0"/>
              <a:t>, что ты у меня очень смелый».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9211" y="407005"/>
            <a:ext cx="1770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Что делать?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836" y="1278872"/>
            <a:ext cx="3895164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611" y="23683"/>
            <a:ext cx="21336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4115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937" y="-1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22875" y="379949"/>
            <a:ext cx="6413935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dirty="0"/>
              <a:t>Используйте </a:t>
            </a:r>
            <a:r>
              <a:rPr lang="ru-RU" b="1" dirty="0" err="1"/>
              <a:t>сказкотерапию</a:t>
            </a:r>
            <a:r>
              <a:rPr lang="ru-RU" b="1" dirty="0"/>
              <a:t>. </a:t>
            </a:r>
            <a:endParaRPr lang="ru-RU" b="1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Перед </a:t>
            </a:r>
            <a:r>
              <a:rPr lang="ru-RU" dirty="0"/>
              <a:t>посещением больницы прочитайте книги или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посмотрите </a:t>
            </a:r>
            <a:r>
              <a:rPr lang="ru-RU" dirty="0"/>
              <a:t>мультики о </a:t>
            </a:r>
            <a:r>
              <a:rPr lang="ru-RU" dirty="0" smtClean="0"/>
              <a:t>докторе и </a:t>
            </a:r>
            <a:r>
              <a:rPr lang="ru-RU" dirty="0"/>
              <a:t>лекарствах: </a:t>
            </a:r>
            <a:endParaRPr lang="ru-RU" dirty="0" smtClean="0"/>
          </a:p>
          <a:p>
            <a:pPr>
              <a:lnSpc>
                <a:spcPct val="150000"/>
              </a:lnSpc>
            </a:pPr>
            <a:endParaRPr lang="ru-RU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«</a:t>
            </a:r>
            <a:r>
              <a:rPr lang="ru-RU" dirty="0"/>
              <a:t>Про бегемота, который боялся прививок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Мультфильм «Птичка </a:t>
            </a:r>
            <a:r>
              <a:rPr lang="ru-RU" dirty="0" err="1"/>
              <a:t>Тари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Борис </a:t>
            </a:r>
            <a:r>
              <a:rPr lang="ru-RU" dirty="0" err="1" smtClean="0"/>
              <a:t>Заходер</a:t>
            </a:r>
            <a:r>
              <a:rPr lang="ru-RU" dirty="0" smtClean="0"/>
              <a:t>. «</a:t>
            </a:r>
            <a:r>
              <a:rPr lang="ru-RU" dirty="0" err="1" smtClean="0"/>
              <a:t>Ма</a:t>
            </a:r>
            <a:r>
              <a:rPr lang="ru-RU" dirty="0" smtClean="0"/>
              <a:t>-</a:t>
            </a:r>
            <a:r>
              <a:rPr lang="ru-RU" dirty="0" err="1" smtClean="0"/>
              <a:t>Тари</a:t>
            </a:r>
            <a:r>
              <a:rPr lang="ru-RU" dirty="0" smtClean="0"/>
              <a:t>-Кари» 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err="1" smtClean="0"/>
              <a:t>Джудит</a:t>
            </a:r>
            <a:r>
              <a:rPr lang="ru-RU" dirty="0" smtClean="0"/>
              <a:t> Керр. </a:t>
            </a:r>
            <a:r>
              <a:rPr lang="ru-RU" dirty="0"/>
              <a:t>«</a:t>
            </a:r>
            <a:r>
              <a:rPr lang="ru-RU" dirty="0" err="1"/>
              <a:t>Мяули</a:t>
            </a:r>
            <a:r>
              <a:rPr lang="ru-RU" dirty="0"/>
              <a:t> у ветеринара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«Айболит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</a:t>
            </a:r>
            <a:r>
              <a:rPr lang="ru-RU" dirty="0" err="1"/>
              <a:t>Лунтик</a:t>
            </a:r>
            <a:r>
              <a:rPr lang="ru-RU" dirty="0"/>
              <a:t> и его друзья» (серия «Прививка</a:t>
            </a:r>
            <a:r>
              <a:rPr lang="ru-RU" dirty="0" smtClean="0"/>
              <a:t>»);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</a:t>
            </a:r>
            <a:r>
              <a:rPr lang="ru-RU" dirty="0" err="1"/>
              <a:t>Фиксики</a:t>
            </a:r>
            <a:r>
              <a:rPr lang="ru-RU" dirty="0"/>
              <a:t>» (серия «Анализ крови</a:t>
            </a:r>
            <a:r>
              <a:rPr lang="ru-RU" dirty="0" smtClean="0"/>
              <a:t>»);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«Митя и </a:t>
            </a:r>
            <a:r>
              <a:rPr lang="ru-RU" dirty="0" err="1"/>
              <a:t>Микробус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«Лесная история</a:t>
            </a:r>
            <a:r>
              <a:rPr lang="ru-RU" dirty="0" smtClean="0"/>
              <a:t>»;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«Доктор </a:t>
            </a:r>
            <a:r>
              <a:rPr lang="ru-RU" dirty="0" err="1"/>
              <a:t>Плюшева</a:t>
            </a:r>
            <a:r>
              <a:rPr lang="ru-RU" dirty="0"/>
              <a:t>» </a:t>
            </a:r>
            <a:r>
              <a:rPr lang="ru-RU" dirty="0" smtClean="0"/>
              <a:t>и </a:t>
            </a:r>
            <a:r>
              <a:rPr lang="ru-RU" dirty="0"/>
              <a:t>т.д.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5468">
            <a:off x="256668" y="236788"/>
            <a:ext cx="1583782" cy="19790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3196">
            <a:off x="1895196" y="600281"/>
            <a:ext cx="1489280" cy="18730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1791">
            <a:off x="219666" y="1995315"/>
            <a:ext cx="1510137" cy="19128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9887">
            <a:off x="1722246" y="2612802"/>
            <a:ext cx="1462233" cy="18588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3163">
            <a:off x="322611" y="4018512"/>
            <a:ext cx="1595332" cy="2126817"/>
          </a:xfrm>
          <a:prstGeom prst="rect">
            <a:avLst/>
          </a:prstGeom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8019">
            <a:off x="1841875" y="4614189"/>
            <a:ext cx="1539688" cy="2010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39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984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2012" y="945883"/>
            <a:ext cx="786946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dirty="0" smtClean="0"/>
              <a:t>страх </a:t>
            </a:r>
            <a:r>
              <a:rPr lang="ru-RU" dirty="0"/>
              <a:t>перед животными возникает в 2-3 года, если он не будет </a:t>
            </a:r>
            <a:endParaRPr lang="ru-RU" dirty="0" smtClean="0"/>
          </a:p>
          <a:p>
            <a:r>
              <a:rPr lang="ru-RU" dirty="0" smtClean="0"/>
              <a:t>преодолен</a:t>
            </a:r>
            <a:r>
              <a:rPr lang="ru-RU" dirty="0"/>
              <a:t>, то второй его пик приходится на 5-7 лет.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Ребенок боится </a:t>
            </a:r>
            <a:r>
              <a:rPr lang="ru-RU" dirty="0"/>
              <a:t>погладить кошку, полагая, что та вцепится в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ее </a:t>
            </a:r>
            <a:r>
              <a:rPr lang="ru-RU" dirty="0"/>
              <a:t>руку когтями </a:t>
            </a:r>
            <a:r>
              <a:rPr lang="ru-RU" dirty="0" smtClean="0"/>
              <a:t> или </a:t>
            </a:r>
            <a:r>
              <a:rPr lang="ru-RU" dirty="0"/>
              <a:t>паникует при рычании или лае собаки.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	Страх </a:t>
            </a:r>
            <a:r>
              <a:rPr lang="ru-RU" dirty="0"/>
              <a:t>животных </a:t>
            </a:r>
            <a:r>
              <a:rPr lang="ru-RU" dirty="0" smtClean="0"/>
              <a:t>  вызван </a:t>
            </a:r>
            <a:r>
              <a:rPr lang="ru-RU" dirty="0"/>
              <a:t>либо психотравмирующим опытом 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неудачный опыт </a:t>
            </a:r>
            <a:r>
              <a:rPr lang="ru-RU" dirty="0" smtClean="0"/>
              <a:t>общения </a:t>
            </a:r>
            <a:r>
              <a:rPr lang="ru-RU" dirty="0"/>
              <a:t>с собакой или котом, отрицательные </a:t>
            </a:r>
            <a:endParaRPr lang="ru-RU" dirty="0" smtClean="0"/>
          </a:p>
          <a:p>
            <a:r>
              <a:rPr lang="ru-RU" dirty="0" smtClean="0"/>
              <a:t>переживания</a:t>
            </a:r>
            <a:r>
              <a:rPr lang="ru-RU" dirty="0"/>
              <a:t>, </a:t>
            </a:r>
            <a:r>
              <a:rPr lang="ru-RU" dirty="0" smtClean="0"/>
              <a:t>связанные </a:t>
            </a:r>
            <a:r>
              <a:rPr lang="ru-RU" dirty="0"/>
              <a:t>с этим, например, малыша укусила </a:t>
            </a:r>
            <a:endParaRPr lang="ru-RU" dirty="0" smtClean="0"/>
          </a:p>
          <a:p>
            <a:r>
              <a:rPr lang="ru-RU" dirty="0" smtClean="0"/>
              <a:t>собака</a:t>
            </a:r>
            <a:r>
              <a:rPr lang="ru-RU" dirty="0"/>
              <a:t>), либо </a:t>
            </a:r>
            <a:r>
              <a:rPr lang="ru-RU" dirty="0" smtClean="0"/>
              <a:t>внушением</a:t>
            </a:r>
            <a:r>
              <a:rPr lang="ru-RU" dirty="0"/>
              <a:t>, которое свойственно детям с </a:t>
            </a:r>
            <a:endParaRPr lang="ru-RU" dirty="0" smtClean="0"/>
          </a:p>
          <a:p>
            <a:r>
              <a:rPr lang="ru-RU" dirty="0" smtClean="0"/>
              <a:t>повышенной эмоциональностью </a:t>
            </a:r>
            <a:r>
              <a:rPr lang="ru-RU" dirty="0"/>
              <a:t>или неустойчивой психикой.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16239" y="458123"/>
            <a:ext cx="41873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Боязнь животных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и насекомых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2012" y="3923857"/>
            <a:ext cx="783579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	Внушение </a:t>
            </a:r>
            <a:r>
              <a:rPr lang="ru-RU" b="1" dirty="0"/>
              <a:t>может быть прямое</a:t>
            </a:r>
            <a:r>
              <a:rPr lang="ru-RU" dirty="0"/>
              <a:t>: </a:t>
            </a:r>
            <a:r>
              <a:rPr lang="ru-RU" i="1" dirty="0"/>
              <a:t>«Не подходи, укусит!» </a:t>
            </a:r>
            <a:endParaRPr lang="ru-RU" i="1" dirty="0" smtClean="0"/>
          </a:p>
          <a:p>
            <a:r>
              <a:rPr lang="ru-RU" dirty="0" smtClean="0"/>
              <a:t>Часто </a:t>
            </a:r>
            <a:r>
              <a:rPr lang="ru-RU" dirty="0"/>
              <a:t>родители пугают детей животными, чтобы отвадить кроху </a:t>
            </a:r>
            <a:endParaRPr lang="ru-RU" dirty="0" smtClean="0"/>
          </a:p>
          <a:p>
            <a:r>
              <a:rPr lang="ru-RU" dirty="0" smtClean="0"/>
              <a:t>        от </a:t>
            </a:r>
            <a:r>
              <a:rPr lang="ru-RU" dirty="0"/>
              <a:t>общения с соседским Шариком или Пушком.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	И </a:t>
            </a:r>
            <a:r>
              <a:rPr lang="ru-RU" b="1" dirty="0"/>
              <a:t>косвенное</a:t>
            </a:r>
            <a:r>
              <a:rPr lang="ru-RU" dirty="0"/>
              <a:t>: увиденное в телесюжете, чей-то неудачный </a:t>
            </a:r>
            <a:endParaRPr lang="ru-RU" dirty="0" smtClean="0"/>
          </a:p>
          <a:p>
            <a:r>
              <a:rPr lang="ru-RU" dirty="0" smtClean="0"/>
              <a:t>опыт</a:t>
            </a:r>
            <a:r>
              <a:rPr lang="ru-RU" dirty="0"/>
              <a:t>, </a:t>
            </a:r>
            <a:r>
              <a:rPr lang="ru-RU" dirty="0" smtClean="0"/>
              <a:t>услышанный </a:t>
            </a:r>
            <a:r>
              <a:rPr lang="ru-RU" dirty="0"/>
              <a:t>в разговоре взрослых. Ребенок переживает, </a:t>
            </a:r>
            <a:endParaRPr lang="ru-RU" dirty="0" smtClean="0"/>
          </a:p>
          <a:p>
            <a:r>
              <a:rPr lang="ru-RU" dirty="0" smtClean="0"/>
              <a:t>что такое </a:t>
            </a:r>
            <a:r>
              <a:rPr lang="ru-RU" dirty="0"/>
              <a:t>случится и с ним, поэтому начинает панически бояться </a:t>
            </a:r>
            <a:endParaRPr lang="ru-RU" dirty="0" smtClean="0"/>
          </a:p>
          <a:p>
            <a:r>
              <a:rPr lang="ru-RU" dirty="0" smtClean="0"/>
              <a:t>       четвероногих </a:t>
            </a:r>
            <a:r>
              <a:rPr lang="ru-RU" dirty="0"/>
              <a:t>друзей.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698" l="0" r="99061">
                        <a14:foregroundMark x1="59624" y1="25378" x2="62441" y2="30816"/>
                        <a14:foregroundMark x1="82160" y1="33837" x2="82629" y2="38671"/>
                        <a14:foregroundMark x1="55869" y1="40785" x2="61033" y2="42900"/>
                        <a14:foregroundMark x1="24413" y1="90030" x2="33333" y2="89728"/>
                        <a14:foregroundMark x1="50235" y1="84894" x2="54460" y2="80665"/>
                        <a14:foregroundMark x1="65728" y1="83686" x2="75587" y2="82779"/>
                        <a14:foregroundMark x1="40845" y1="97281" x2="47887" y2="957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259" y="2506893"/>
            <a:ext cx="1716740" cy="304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2492" flipH="1">
            <a:off x="8243860" y="3920565"/>
            <a:ext cx="2442380" cy="1931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6921" flipH="1">
            <a:off x="8577471" y="1508526"/>
            <a:ext cx="2005201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663" y="0"/>
            <a:ext cx="1938337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0277">
            <a:off x="3436807" y="5999163"/>
            <a:ext cx="10858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480" y="5826574"/>
            <a:ext cx="1060450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455" b="41667" l="6500" r="36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66" t="10500" r="63379" b="58556"/>
          <a:stretch/>
        </p:blipFill>
        <p:spPr bwMode="auto">
          <a:xfrm>
            <a:off x="10954948" y="5932600"/>
            <a:ext cx="1054562" cy="599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10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54091" b="86364" l="27750" r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078" t="54492" r="55276" b="14492"/>
          <a:stretch/>
        </p:blipFill>
        <p:spPr bwMode="auto">
          <a:xfrm flipH="1">
            <a:off x="9993085" y="5894696"/>
            <a:ext cx="766482" cy="81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51" y="347844"/>
            <a:ext cx="873778" cy="66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4734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934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76163" y="581734"/>
            <a:ext cx="779893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Подумайте, что вы хотите – воспитать в ребенке разумную </a:t>
            </a:r>
          </a:p>
          <a:p>
            <a:r>
              <a:rPr lang="ru-RU" dirty="0" smtClean="0"/>
              <a:t>осторожность путем безопасного поведения (не дразнить </a:t>
            </a:r>
          </a:p>
          <a:p>
            <a:r>
              <a:rPr lang="ru-RU" dirty="0" smtClean="0"/>
              <a:t>   животное, не размахивать руками, не бежать)      или </a:t>
            </a:r>
          </a:p>
          <a:p>
            <a:r>
              <a:rPr lang="ru-RU" dirty="0" smtClean="0"/>
              <a:t>   вызвать в малыше панический страх перед любым животным?</a:t>
            </a:r>
          </a:p>
          <a:p>
            <a:r>
              <a:rPr lang="ru-RU" dirty="0" smtClean="0"/>
              <a:t>	 </a:t>
            </a:r>
          </a:p>
          <a:p>
            <a:r>
              <a:rPr lang="ru-RU" dirty="0"/>
              <a:t>	Установите причину боязни животных. Если она связана с </a:t>
            </a:r>
            <a:endParaRPr lang="ru-RU" dirty="0" smtClean="0"/>
          </a:p>
          <a:p>
            <a:r>
              <a:rPr lang="ru-RU" dirty="0" smtClean="0"/>
              <a:t>недостаточностью </a:t>
            </a:r>
            <a:r>
              <a:rPr lang="ru-RU" dirty="0"/>
              <a:t>знаний, тогда необходимо предоставить их. </a:t>
            </a:r>
            <a:endParaRPr lang="ru-RU" dirty="0" smtClean="0"/>
          </a:p>
          <a:p>
            <a:r>
              <a:rPr lang="ru-RU" dirty="0" smtClean="0"/>
              <a:t>Маленькие </a:t>
            </a:r>
            <a:r>
              <a:rPr lang="ru-RU" dirty="0"/>
              <a:t>дети с удовольствием выслушают ваши рассказы </a:t>
            </a:r>
            <a:endParaRPr lang="ru-RU" dirty="0" smtClean="0"/>
          </a:p>
          <a:p>
            <a:r>
              <a:rPr lang="ru-RU" dirty="0" smtClean="0"/>
              <a:t>о </a:t>
            </a:r>
            <a:r>
              <a:rPr lang="ru-RU" dirty="0"/>
              <a:t>разновидностях и особенностях животных, рассмотрят </a:t>
            </a:r>
            <a:endParaRPr lang="ru-RU" dirty="0" smtClean="0"/>
          </a:p>
          <a:p>
            <a:r>
              <a:rPr lang="ru-RU" dirty="0"/>
              <a:t>н</a:t>
            </a:r>
            <a:r>
              <a:rPr lang="ru-RU" dirty="0" smtClean="0"/>
              <a:t>аглядные материалы. </a:t>
            </a:r>
            <a:r>
              <a:rPr lang="ru-RU" dirty="0"/>
              <a:t>Надо постараться привить малышам </a:t>
            </a:r>
            <a:endParaRPr lang="ru-RU" dirty="0" smtClean="0"/>
          </a:p>
          <a:p>
            <a:r>
              <a:rPr lang="ru-RU" dirty="0" smtClean="0"/>
              <a:t>любовь </a:t>
            </a:r>
            <a:r>
              <a:rPr lang="ru-RU" dirty="0"/>
              <a:t>к </a:t>
            </a:r>
            <a:r>
              <a:rPr lang="ru-RU" dirty="0" smtClean="0"/>
              <a:t> братьям </a:t>
            </a:r>
            <a:r>
              <a:rPr lang="ru-RU" dirty="0"/>
              <a:t>нашим меньшим, при этом, не забыв </a:t>
            </a:r>
            <a:endParaRPr lang="ru-RU" dirty="0" smtClean="0"/>
          </a:p>
          <a:p>
            <a:r>
              <a:rPr lang="ru-RU" dirty="0" smtClean="0"/>
              <a:t>рассказать об </a:t>
            </a:r>
            <a:r>
              <a:rPr lang="ru-RU" dirty="0"/>
              <a:t>опасных животных. Формировать чувство </a:t>
            </a:r>
            <a:endParaRPr lang="ru-RU" dirty="0" smtClean="0"/>
          </a:p>
          <a:p>
            <a:r>
              <a:rPr lang="ru-RU" dirty="0"/>
              <a:t>о</a:t>
            </a:r>
            <a:r>
              <a:rPr lang="ru-RU" dirty="0" smtClean="0"/>
              <a:t>сторожности и ответственности.</a:t>
            </a:r>
          </a:p>
          <a:p>
            <a:endParaRPr lang="ru-RU" dirty="0"/>
          </a:p>
          <a:p>
            <a:r>
              <a:rPr lang="ru-RU" dirty="0" smtClean="0"/>
              <a:t>	Если страх сформировался, постарайтесь «подружить» </a:t>
            </a:r>
          </a:p>
          <a:p>
            <a:r>
              <a:rPr lang="ru-RU" dirty="0" smtClean="0"/>
              <a:t>с ним кроху: рисуйте то, что вызывает боязнь, придумывайте </a:t>
            </a:r>
          </a:p>
          <a:p>
            <a:r>
              <a:rPr lang="ru-RU" dirty="0" smtClean="0"/>
              <a:t>про это сказки, читайте книги, смотрите тематические </a:t>
            </a:r>
          </a:p>
          <a:p>
            <a:r>
              <a:rPr lang="ru-RU" dirty="0" smtClean="0"/>
              <a:t>мультфильмы. </a:t>
            </a:r>
          </a:p>
          <a:p>
            <a:endParaRPr lang="ru-RU" dirty="0" smtClean="0"/>
          </a:p>
          <a:p>
            <a:r>
              <a:rPr lang="ru-RU" dirty="0" smtClean="0"/>
              <a:t>	Посещайте зоопарки, океанариуму, тактильные зоопарки, </a:t>
            </a:r>
          </a:p>
          <a:p>
            <a:r>
              <a:rPr lang="ru-RU" dirty="0"/>
              <a:t> </a:t>
            </a:r>
            <a:r>
              <a:rPr lang="ru-RU" dirty="0" smtClean="0"/>
              <a:t>             расскажите малышу, что многие животные наши друзья.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353494" y="210169"/>
            <a:ext cx="1770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Что делать?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835" y="0"/>
            <a:ext cx="1938337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9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2570" y="1721224"/>
            <a:ext cx="5060063" cy="5136776"/>
          </a:xfrm>
          <a:prstGeom prst="rect">
            <a:avLst/>
          </a:prstGeom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54" b="72077" l="25000" r="8017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57" r="19103" b="33159"/>
          <a:stretch/>
        </p:blipFill>
        <p:spPr bwMode="auto">
          <a:xfrm rot="21007635">
            <a:off x="2005678" y="1357470"/>
            <a:ext cx="1206959" cy="209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1550">
            <a:off x="4318333" y="627390"/>
            <a:ext cx="542087" cy="414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26" y="1866359"/>
            <a:ext cx="633413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26" y="4297689"/>
            <a:ext cx="633413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285" y="5742548"/>
            <a:ext cx="633413" cy="53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4721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089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3035" y="1072243"/>
            <a:ext cx="797205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Нарисуй </a:t>
            </a:r>
            <a:r>
              <a:rPr lang="ru-RU" b="1" dirty="0"/>
              <a:t>свой страх </a:t>
            </a:r>
            <a:r>
              <a:rPr lang="ru-RU" dirty="0"/>
              <a:t>– </a:t>
            </a:r>
            <a:r>
              <a:rPr lang="ru-RU" dirty="0" smtClean="0"/>
              <a:t>Вольтер </a:t>
            </a:r>
            <a:r>
              <a:rPr lang="ru-RU" dirty="0"/>
              <a:t>сказал: </a:t>
            </a:r>
            <a:r>
              <a:rPr lang="ru-RU" i="1" dirty="0"/>
              <a:t>«Что сделалось </a:t>
            </a:r>
            <a:endParaRPr lang="ru-RU" i="1" dirty="0" smtClean="0"/>
          </a:p>
          <a:p>
            <a:r>
              <a:rPr lang="ru-RU" i="1" dirty="0" smtClean="0"/>
              <a:t>смешным</a:t>
            </a:r>
            <a:r>
              <a:rPr lang="ru-RU" i="1" dirty="0"/>
              <a:t>, не может быть </a:t>
            </a:r>
            <a:r>
              <a:rPr lang="ru-RU" i="1" dirty="0" smtClean="0"/>
              <a:t>опасным».</a:t>
            </a:r>
          </a:p>
          <a:p>
            <a:r>
              <a:rPr lang="ru-RU" dirty="0" smtClean="0"/>
              <a:t>   Предложите </a:t>
            </a:r>
            <a:r>
              <a:rPr lang="ru-RU" dirty="0"/>
              <a:t>ребенку нарисовать </a:t>
            </a:r>
            <a:r>
              <a:rPr lang="ru-RU" dirty="0" smtClean="0"/>
              <a:t>свой </a:t>
            </a:r>
            <a:r>
              <a:rPr lang="ru-RU" dirty="0"/>
              <a:t>страх на листе А4 </a:t>
            </a:r>
            <a:endParaRPr lang="ru-RU" dirty="0" smtClean="0"/>
          </a:p>
          <a:p>
            <a:r>
              <a:rPr lang="ru-RU" dirty="0" smtClean="0"/>
              <a:t>и </a:t>
            </a:r>
            <a:r>
              <a:rPr lang="ru-RU" dirty="0"/>
              <a:t>рассказать о нем подробнее: </a:t>
            </a:r>
            <a:r>
              <a:rPr lang="ru-RU" dirty="0" smtClean="0"/>
              <a:t>какие </a:t>
            </a:r>
            <a:r>
              <a:rPr lang="ru-RU" dirty="0"/>
              <a:t>ощущения возникли у </a:t>
            </a:r>
            <a:endParaRPr lang="ru-RU" dirty="0" smtClean="0"/>
          </a:p>
          <a:p>
            <a:r>
              <a:rPr lang="ru-RU" dirty="0" smtClean="0"/>
              <a:t>крохи </a:t>
            </a:r>
            <a:r>
              <a:rPr lang="ru-RU" dirty="0"/>
              <a:t>во время рисования и </a:t>
            </a:r>
            <a:r>
              <a:rPr lang="ru-RU" dirty="0" smtClean="0"/>
              <a:t>что </a:t>
            </a:r>
            <a:r>
              <a:rPr lang="ru-RU" dirty="0"/>
              <a:t>он хочет сделать с этим страхом.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Придумываем </a:t>
            </a:r>
            <a:r>
              <a:rPr lang="ru-RU" b="1" dirty="0"/>
              <a:t>сказку </a:t>
            </a:r>
            <a:r>
              <a:rPr lang="ru-RU" dirty="0"/>
              <a:t>– сочините вместе с ребенком сказку </a:t>
            </a:r>
            <a:endParaRPr lang="ru-RU" dirty="0" smtClean="0"/>
          </a:p>
          <a:p>
            <a:r>
              <a:rPr lang="ru-RU" dirty="0" smtClean="0"/>
              <a:t>о </a:t>
            </a:r>
            <a:r>
              <a:rPr lang="ru-RU" dirty="0"/>
              <a:t>волшебном сундуке, в котором лежит то, что побеждает </a:t>
            </a:r>
            <a:endParaRPr lang="ru-RU" dirty="0" smtClean="0"/>
          </a:p>
          <a:p>
            <a:r>
              <a:rPr lang="ru-RU" dirty="0" smtClean="0"/>
              <a:t>страхи</a:t>
            </a:r>
            <a:r>
              <a:rPr lang="ru-RU" dirty="0"/>
              <a:t>. Попросите малыша нарисовать это</a:t>
            </a:r>
            <a:r>
              <a:rPr lang="ru-RU" dirty="0" smtClean="0"/>
              <a:t>.</a:t>
            </a:r>
          </a:p>
          <a:p>
            <a:endParaRPr lang="ru-RU" b="1" dirty="0"/>
          </a:p>
          <a:p>
            <a:r>
              <a:rPr lang="ru-RU" b="1" dirty="0" smtClean="0"/>
              <a:t>	Придумываем </a:t>
            </a:r>
            <a:r>
              <a:rPr lang="ru-RU" b="1" dirty="0"/>
              <a:t>и рисуем друга </a:t>
            </a:r>
            <a:r>
              <a:rPr lang="ru-RU" dirty="0"/>
              <a:t>– спросите ребенка, </a:t>
            </a:r>
            <a:endParaRPr lang="ru-RU" dirty="0" smtClean="0"/>
          </a:p>
          <a:p>
            <a:r>
              <a:rPr lang="ru-RU" dirty="0" smtClean="0"/>
              <a:t>  как </a:t>
            </a:r>
            <a:r>
              <a:rPr lang="ru-RU" dirty="0"/>
              <a:t>он думает, кто никого и ничего не боится, после </a:t>
            </a:r>
            <a:endParaRPr lang="ru-RU" dirty="0" smtClean="0"/>
          </a:p>
          <a:p>
            <a:r>
              <a:rPr lang="ru-RU" dirty="0" smtClean="0"/>
              <a:t>     предложите </a:t>
            </a:r>
            <a:r>
              <a:rPr lang="ru-RU" dirty="0"/>
              <a:t>его (ее) нарисовать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Где </a:t>
            </a:r>
            <a:r>
              <a:rPr lang="ru-RU" b="1" dirty="0"/>
              <a:t>живет страх? </a:t>
            </a:r>
            <a:r>
              <a:rPr lang="ru-RU" dirty="0"/>
              <a:t>– предложите ребенку несколько коробок </a:t>
            </a:r>
            <a:endParaRPr lang="ru-RU" dirty="0" smtClean="0"/>
          </a:p>
          <a:p>
            <a:r>
              <a:rPr lang="ru-RU" dirty="0" smtClean="0"/>
              <a:t>разного </a:t>
            </a:r>
            <a:r>
              <a:rPr lang="ru-RU" dirty="0"/>
              <a:t>размера и попросите сделать дом для страха, </a:t>
            </a:r>
            <a:endParaRPr lang="ru-RU" dirty="0" smtClean="0"/>
          </a:p>
          <a:p>
            <a:r>
              <a:rPr lang="ru-RU" dirty="0" smtClean="0"/>
              <a:t>а </a:t>
            </a:r>
            <a:r>
              <a:rPr lang="ru-RU" dirty="0"/>
              <a:t>потом крепко его там закрыть при помощи веревок, </a:t>
            </a:r>
            <a:endParaRPr lang="ru-RU" dirty="0" smtClean="0"/>
          </a:p>
          <a:p>
            <a:r>
              <a:rPr lang="ru-RU" dirty="0" smtClean="0"/>
              <a:t>      скотча </a:t>
            </a:r>
            <a:r>
              <a:rPr lang="ru-RU" dirty="0"/>
              <a:t>и т.д.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71600" y="537882"/>
            <a:ext cx="6389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1A06B0"/>
                </a:solidFill>
              </a:rPr>
              <a:t>Другие методы преодоления детских страхов: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1583" y1="8293" x2="22000" y2="16986"/>
                        <a14:foregroundMark x1="30250" y1="9091" x2="30667" y2="154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77"/>
          <a:stretch/>
        </p:blipFill>
        <p:spPr>
          <a:xfrm flipH="1">
            <a:off x="8014447" y="1748013"/>
            <a:ext cx="4177553" cy="4802492"/>
          </a:xfrm>
          <a:prstGeom prst="rect">
            <a:avLst/>
          </a:prstGeom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684" y="0"/>
            <a:ext cx="1938337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9"/>
          <a:stretch/>
        </p:blipFill>
        <p:spPr bwMode="auto">
          <a:xfrm>
            <a:off x="3383858" y="5924272"/>
            <a:ext cx="1182687" cy="79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041" y="5703759"/>
            <a:ext cx="1060450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7644">
            <a:off x="565942" y="997277"/>
            <a:ext cx="744537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" y="2600512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7" y="3744913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6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6" y="4765488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488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187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22376" y="416752"/>
            <a:ext cx="757290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Выкидываем </a:t>
            </a:r>
            <a:r>
              <a:rPr lang="ru-RU" b="1" dirty="0"/>
              <a:t>страх </a:t>
            </a:r>
            <a:r>
              <a:rPr lang="ru-RU" dirty="0"/>
              <a:t>– предложите ребенку слепить из </a:t>
            </a:r>
            <a:endParaRPr lang="ru-RU" dirty="0" smtClean="0"/>
          </a:p>
          <a:p>
            <a:r>
              <a:rPr lang="ru-RU" dirty="0" smtClean="0"/>
              <a:t>пластилина </a:t>
            </a:r>
            <a:r>
              <a:rPr lang="ru-RU" dirty="0"/>
              <a:t>свой страх, затем его с силой скомкать в массу </a:t>
            </a:r>
            <a:endParaRPr lang="ru-RU" dirty="0" smtClean="0"/>
          </a:p>
          <a:p>
            <a:r>
              <a:rPr lang="ru-RU" dirty="0" smtClean="0"/>
              <a:t>и </a:t>
            </a:r>
            <a:r>
              <a:rPr lang="ru-RU" dirty="0"/>
              <a:t>выкинуть в ведро, со словами: «Я выкидываю свой страх</a:t>
            </a:r>
            <a:r>
              <a:rPr lang="ru-RU" dirty="0" smtClean="0"/>
              <a:t>!»</a:t>
            </a:r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Отпускаем </a:t>
            </a:r>
            <a:r>
              <a:rPr lang="ru-RU" b="1" dirty="0"/>
              <a:t>страх </a:t>
            </a:r>
            <a:r>
              <a:rPr lang="ru-RU" dirty="0"/>
              <a:t>– надуйте воздушный шар и предложите </a:t>
            </a:r>
            <a:endParaRPr lang="ru-RU" dirty="0" smtClean="0"/>
          </a:p>
          <a:p>
            <a:r>
              <a:rPr lang="ru-RU" dirty="0" smtClean="0"/>
              <a:t>ребенку </a:t>
            </a:r>
            <a:r>
              <a:rPr lang="ru-RU" dirty="0"/>
              <a:t>отпустить шар в небо со словами: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/>
              <a:t>Шар воздушный улетай, страх с собою забирай</a:t>
            </a:r>
            <a:r>
              <a:rPr lang="ru-RU" dirty="0" smtClean="0"/>
              <a:t>!»</a:t>
            </a:r>
          </a:p>
          <a:p>
            <a:endParaRPr lang="ru-RU" dirty="0"/>
          </a:p>
          <a:p>
            <a:r>
              <a:rPr lang="ru-RU" dirty="0" smtClean="0"/>
              <a:t>	</a:t>
            </a:r>
            <a:r>
              <a:rPr lang="ru-RU" b="1" dirty="0" smtClean="0"/>
              <a:t>Напугаем </a:t>
            </a:r>
            <a:r>
              <a:rPr lang="ru-RU" b="1" dirty="0"/>
              <a:t>страх </a:t>
            </a:r>
            <a:r>
              <a:rPr lang="ru-RU" dirty="0"/>
              <a:t>– разучите с малышом стихотворение, </a:t>
            </a:r>
            <a:endParaRPr lang="ru-RU" dirty="0" smtClean="0"/>
          </a:p>
          <a:p>
            <a:r>
              <a:rPr lang="ru-RU" dirty="0" smtClean="0"/>
              <a:t>которое </a:t>
            </a:r>
            <a:r>
              <a:rPr lang="ru-RU" dirty="0"/>
              <a:t>надо громко читать вслух, когда станет страшно</a:t>
            </a:r>
            <a:r>
              <a:rPr lang="ru-RU" dirty="0" smtClean="0"/>
              <a:t>: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253317" y="3665677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Страх боится солнечного света,</a:t>
            </a:r>
          </a:p>
          <a:p>
            <a:r>
              <a:rPr lang="ru-RU" i="1" dirty="0"/>
              <a:t>Страх боится летящей ракеты,</a:t>
            </a:r>
          </a:p>
          <a:p>
            <a:r>
              <a:rPr lang="ru-RU" i="1" dirty="0"/>
              <a:t>Страх боится веселых людей,</a:t>
            </a:r>
          </a:p>
          <a:p>
            <a:r>
              <a:rPr lang="ru-RU" i="1" dirty="0"/>
              <a:t>Страх боится интересных затей</a:t>
            </a:r>
          </a:p>
          <a:p>
            <a:endParaRPr lang="ru-RU" i="1" dirty="0"/>
          </a:p>
          <a:p>
            <a:r>
              <a:rPr lang="ru-RU" i="1" dirty="0"/>
              <a:t>Я улыбнусь, и страх пропадет,</a:t>
            </a:r>
          </a:p>
          <a:p>
            <a:r>
              <a:rPr lang="ru-RU" i="1" dirty="0"/>
              <a:t>Больше меня никогда не найдет,</a:t>
            </a:r>
          </a:p>
          <a:p>
            <a:r>
              <a:rPr lang="ru-RU" i="1" dirty="0"/>
              <a:t>Страх испугается и задрожит,</a:t>
            </a:r>
          </a:p>
          <a:p>
            <a:r>
              <a:rPr lang="ru-RU" i="1" dirty="0"/>
              <a:t>И навсегда от меня убежит!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865" y="529665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622" y="1605429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485" y="2681194"/>
            <a:ext cx="792163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4597" y="3665677"/>
            <a:ext cx="1663700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0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847" y="3477418"/>
            <a:ext cx="920750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1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1353">
            <a:off x="10543522" y="5124451"/>
            <a:ext cx="10858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4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6190" y="788332"/>
            <a:ext cx="4511675" cy="575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27059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993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2221" y="604681"/>
            <a:ext cx="44342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1A06B0"/>
                </a:solidFill>
              </a:rPr>
              <a:t>Игры для избавления от страхов</a:t>
            </a:r>
          </a:p>
          <a:p>
            <a:endParaRPr lang="ru-RU" sz="2000" b="1" dirty="0">
              <a:solidFill>
                <a:srgbClr val="FF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5459" y="1204990"/>
            <a:ext cx="7552067" cy="66018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	Игры</a:t>
            </a:r>
            <a:r>
              <a:rPr lang="ru-RU" dirty="0"/>
              <a:t>, которые могут помочь в преодолении страха, очень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     разнообразны, к тому </a:t>
            </a:r>
            <a:r>
              <a:rPr lang="ru-RU" dirty="0"/>
              <a:t>же для детей это и вовсе самый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доступный и </a:t>
            </a:r>
            <a:r>
              <a:rPr lang="ru-RU" dirty="0"/>
              <a:t>простой путь познания. Важно ещё и то, что </a:t>
            </a:r>
            <a:r>
              <a:rPr lang="ru-RU" dirty="0" smtClean="0"/>
              <a:t>игры </a:t>
            </a:r>
          </a:p>
          <a:p>
            <a:pPr>
              <a:lnSpc>
                <a:spcPct val="150000"/>
              </a:lnSpc>
            </a:pPr>
            <a:r>
              <a:rPr lang="ru-RU" dirty="0" smtClean="0"/>
              <a:t>воздействуют на </a:t>
            </a:r>
            <a:r>
              <a:rPr lang="ru-RU" dirty="0"/>
              <a:t>детскую личность в целом: самооценку,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развивают уверенность </a:t>
            </a:r>
            <a:r>
              <a:rPr lang="ru-RU" dirty="0"/>
              <a:t>в </a:t>
            </a:r>
            <a:r>
              <a:rPr lang="ru-RU" dirty="0" smtClean="0"/>
              <a:t>себе</a:t>
            </a:r>
            <a:r>
              <a:rPr lang="ru-RU" dirty="0"/>
              <a:t>, коммуникативные качества,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волевые процессы</a:t>
            </a:r>
            <a:r>
              <a:rPr lang="ru-RU" dirty="0"/>
              <a:t>. Короткие тренировки в игре помогут легче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/>
              <a:t> </a:t>
            </a:r>
            <a:r>
              <a:rPr lang="ru-RU" dirty="0" smtClean="0"/>
              <a:t>  малышу принять темноту </a:t>
            </a:r>
            <a:r>
              <a:rPr lang="ru-RU" dirty="0"/>
              <a:t>в реальной жизни. </a:t>
            </a:r>
            <a:endParaRPr lang="ru-RU" dirty="0" smtClean="0"/>
          </a:p>
          <a:p>
            <a:pPr>
              <a:lnSpc>
                <a:spcPct val="150000"/>
              </a:lnSpc>
            </a:pP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/>
              <a:t>	</a:t>
            </a:r>
            <a:r>
              <a:rPr lang="ru-RU" dirty="0" smtClean="0"/>
              <a:t>Создайте </a:t>
            </a:r>
            <a:r>
              <a:rPr lang="ru-RU" dirty="0"/>
              <a:t>вокруг ребёнка </a:t>
            </a:r>
            <a:r>
              <a:rPr lang="ru-RU" dirty="0" smtClean="0"/>
              <a:t>атмосферу </a:t>
            </a:r>
            <a:r>
              <a:rPr lang="ru-RU" dirty="0"/>
              <a:t>психологического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комфорта</a:t>
            </a:r>
            <a:r>
              <a:rPr lang="ru-RU" dirty="0"/>
              <a:t>, а </a:t>
            </a:r>
            <a:r>
              <a:rPr lang="ru-RU" dirty="0" smtClean="0"/>
              <a:t>игра</a:t>
            </a:r>
            <a:r>
              <a:rPr lang="ru-RU" dirty="0"/>
              <a:t>, правильно </a:t>
            </a:r>
            <a:r>
              <a:rPr lang="ru-RU" dirty="0" smtClean="0"/>
              <a:t>подобранная </a:t>
            </a:r>
            <a:r>
              <a:rPr lang="ru-RU" dirty="0"/>
              <a:t>сказка и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добрый </a:t>
            </a:r>
            <a:r>
              <a:rPr lang="ru-RU" dirty="0"/>
              <a:t>юмор — </a:t>
            </a:r>
            <a:r>
              <a:rPr lang="ru-RU" dirty="0" smtClean="0"/>
              <a:t>станут ваши лучшими помощниками в этом.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6875" r="100000">
                        <a14:foregroundMark x1="85703" y1="43056" x2="84531" y2="47639"/>
                        <a14:foregroundMark x1="94453" y1="23472" x2="95938" y2="27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11"/>
          <a:stretch/>
        </p:blipFill>
        <p:spPr bwMode="auto">
          <a:xfrm>
            <a:off x="9076765" y="1204989"/>
            <a:ext cx="3115235" cy="47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2288" y1="30870" x2="29661" y2="35435"/>
                        <a14:foregroundMark x1="49153" y1="30000" x2="59746" y2="36304"/>
                        <a14:foregroundMark x1="25000" y1="30435" x2="25000" y2="30435"/>
                        <a14:foregroundMark x1="58475" y1="30435" x2="58475" y2="30435"/>
                        <a14:foregroundMark x1="22034" y1="43261" x2="49153" y2="44130"/>
                        <a14:foregroundMark x1="27966" y1="47609" x2="51695" y2="46304"/>
                        <a14:foregroundMark x1="40254" y1="71304" x2="16525" y2="93043"/>
                        <a14:foregroundMark x1="51695" y1="74348" x2="57627" y2="96957"/>
                        <a14:foregroundMark x1="22881" y1="93478" x2="47881" y2="97391"/>
                        <a14:foregroundMark x1="41525" y1="91087" x2="51695" y2="96957"/>
                        <a14:foregroundMark x1="15254" y1="95000" x2="34746" y2="98043"/>
                        <a14:foregroundMark x1="41525" y1="98043" x2="69068" y2="96087"/>
                        <a14:foregroundMark x1="75000" y1="6739" x2="94915" y2="15217"/>
                        <a14:foregroundMark x1="89407" y1="20000" x2="91102" y2="339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118" y="3966882"/>
            <a:ext cx="1325514" cy="2583629"/>
          </a:xfrm>
          <a:prstGeom prst="rect">
            <a:avLst/>
          </a:prstGeom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045" y="0"/>
            <a:ext cx="1938337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50343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039" y="96837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95481" y="658905"/>
            <a:ext cx="794961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	Если </a:t>
            </a:r>
            <a:r>
              <a:rPr lang="ru-RU" dirty="0"/>
              <a:t>ребенок боится спать один, обыгрывается ситуация </a:t>
            </a:r>
            <a:endParaRPr lang="ru-RU" dirty="0" smtClean="0"/>
          </a:p>
          <a:p>
            <a:r>
              <a:rPr lang="ru-RU" dirty="0"/>
              <a:t>о</a:t>
            </a:r>
            <a:r>
              <a:rPr lang="ru-RU" dirty="0" smtClean="0"/>
              <a:t>бычной семейной </a:t>
            </a:r>
            <a:r>
              <a:rPr lang="ru-RU" dirty="0"/>
              <a:t>жизни, где члены семьи —  игрушки. </a:t>
            </a:r>
            <a:endParaRPr lang="ru-RU" dirty="0" smtClean="0"/>
          </a:p>
          <a:p>
            <a:r>
              <a:rPr lang="ru-RU" dirty="0" smtClean="0"/>
              <a:t>День </a:t>
            </a:r>
            <a:r>
              <a:rPr lang="ru-RU" dirty="0"/>
              <a:t>и ночь регулируются освещением. Когда по сюжету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наступает </a:t>
            </a:r>
            <a:r>
              <a:rPr lang="ru-RU" dirty="0"/>
              <a:t>ночь, ребенок укладывает игрушки в темной </a:t>
            </a:r>
            <a:endParaRPr lang="ru-RU" dirty="0" smtClean="0"/>
          </a:p>
          <a:p>
            <a:r>
              <a:rPr lang="ru-RU" dirty="0" smtClean="0"/>
              <a:t>   комнате (например, под столом, накрытым одеялом), </a:t>
            </a:r>
            <a:r>
              <a:rPr lang="ru-RU" dirty="0"/>
              <a:t>поет </a:t>
            </a:r>
            <a:endParaRPr lang="ru-RU" dirty="0" smtClean="0"/>
          </a:p>
          <a:p>
            <a:r>
              <a:rPr lang="ru-RU" dirty="0" smtClean="0"/>
              <a:t>колыбельные</a:t>
            </a:r>
            <a:r>
              <a:rPr lang="ru-RU" dirty="0"/>
              <a:t>, рассказывает сказки и т. д. Помогая избавлять </a:t>
            </a:r>
            <a:endParaRPr lang="ru-RU" dirty="0" smtClean="0"/>
          </a:p>
          <a:p>
            <a:r>
              <a:rPr lang="ru-RU" dirty="0" smtClean="0"/>
              <a:t>от </a:t>
            </a:r>
            <a:r>
              <a:rPr lang="ru-RU" dirty="0"/>
              <a:t>страха любимую игрушку, малыш переступает через </a:t>
            </a:r>
            <a:endParaRPr lang="ru-RU" dirty="0" smtClean="0"/>
          </a:p>
          <a:p>
            <a:r>
              <a:rPr lang="ru-RU" dirty="0" smtClean="0"/>
              <a:t>собственные </a:t>
            </a:r>
            <a:r>
              <a:rPr lang="ru-RU" dirty="0"/>
              <a:t>опасения и не замечает, как совершает этот </a:t>
            </a:r>
            <a:endParaRPr lang="ru-RU" dirty="0" smtClean="0"/>
          </a:p>
          <a:p>
            <a:r>
              <a:rPr lang="ru-RU" dirty="0" smtClean="0"/>
              <a:t>важный </a:t>
            </a:r>
            <a:r>
              <a:rPr lang="ru-RU" dirty="0"/>
              <a:t>для психики шаг. Через несколько минут снова наступает </a:t>
            </a:r>
            <a:endParaRPr lang="ru-RU" dirty="0" smtClean="0"/>
          </a:p>
          <a:p>
            <a:r>
              <a:rPr lang="ru-RU" dirty="0" smtClean="0"/>
              <a:t>день</a:t>
            </a:r>
            <a:r>
              <a:rPr lang="ru-RU" dirty="0"/>
              <a:t>, и кукольная семья живет по привычному распорядку.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589058" y="320351"/>
            <a:ext cx="193514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FF"/>
                </a:solidFill>
              </a:rPr>
              <a:t>День в семье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74054" y="4005584"/>
            <a:ext cx="74593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Придумайте </a:t>
            </a:r>
            <a:r>
              <a:rPr lang="ru-RU" dirty="0"/>
              <a:t>и разыграйте </a:t>
            </a:r>
            <a:r>
              <a:rPr lang="ru-RU" dirty="0" smtClean="0"/>
              <a:t>игры-путешествия, </a:t>
            </a:r>
            <a:r>
              <a:rPr lang="ru-RU" dirty="0" err="1" smtClean="0"/>
              <a:t>квесты</a:t>
            </a:r>
            <a:r>
              <a:rPr lang="ru-RU" dirty="0" smtClean="0"/>
              <a:t> с</a:t>
            </a:r>
          </a:p>
          <a:p>
            <a:r>
              <a:rPr lang="ru-RU" dirty="0" smtClean="0"/>
              <a:t>     преодолением </a:t>
            </a:r>
            <a:r>
              <a:rPr lang="ru-RU" dirty="0"/>
              <a:t>препятствий </a:t>
            </a:r>
            <a:r>
              <a:rPr lang="ru-RU" dirty="0" smtClean="0"/>
              <a:t>(например, с </a:t>
            </a:r>
            <a:r>
              <a:rPr lang="ru-RU" dirty="0"/>
              <a:t>завязанными </a:t>
            </a:r>
            <a:endParaRPr lang="ru-RU" dirty="0" smtClean="0"/>
          </a:p>
          <a:p>
            <a:r>
              <a:rPr lang="ru-RU" dirty="0" smtClean="0"/>
              <a:t>     глазами</a:t>
            </a:r>
            <a:r>
              <a:rPr lang="ru-RU" dirty="0"/>
              <a:t>), </a:t>
            </a:r>
            <a:r>
              <a:rPr lang="ru-RU" dirty="0" smtClean="0"/>
              <a:t>вымышленные тоннели, как затемненный вариант «норки</a:t>
            </a:r>
            <a:r>
              <a:rPr lang="ru-RU" dirty="0"/>
              <a:t>» </a:t>
            </a:r>
            <a:r>
              <a:rPr lang="ru-RU" dirty="0" smtClean="0"/>
              <a:t>используйте плотное одеяло </a:t>
            </a:r>
            <a:r>
              <a:rPr lang="ru-RU" dirty="0"/>
              <a:t>или коробки, </a:t>
            </a:r>
            <a:r>
              <a:rPr lang="ru-RU" dirty="0" smtClean="0"/>
              <a:t>имитацию паутины и т.п. </a:t>
            </a:r>
            <a:endParaRPr lang="ru-RU" dirty="0"/>
          </a:p>
          <a:p>
            <a:r>
              <a:rPr lang="ru-RU" dirty="0" smtClean="0"/>
              <a:t>	В процесс игры </a:t>
            </a:r>
            <a:r>
              <a:rPr lang="ru-RU" dirty="0"/>
              <a:t>непременно </a:t>
            </a:r>
            <a:r>
              <a:rPr lang="ru-RU" dirty="0" smtClean="0"/>
              <a:t>включайте злодеев и чудищ, </a:t>
            </a:r>
          </a:p>
          <a:p>
            <a:r>
              <a:rPr lang="ru-RU" dirty="0" smtClean="0"/>
              <a:t> которые и чинят вам препятствия, высмеивайте их и,</a:t>
            </a:r>
          </a:p>
          <a:p>
            <a:r>
              <a:rPr lang="ru-RU" dirty="0"/>
              <a:t> </a:t>
            </a:r>
            <a:r>
              <a:rPr lang="ru-RU" dirty="0" smtClean="0"/>
              <a:t>      конечно же,  всегда побеждайте злодеев и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фантастических  существ!</a:t>
            </a:r>
            <a:endParaRPr lang="ru-RU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288314" y="3541290"/>
            <a:ext cx="11432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err="1" smtClean="0">
                <a:solidFill>
                  <a:srgbClr val="FF0066"/>
                </a:solidFill>
              </a:rPr>
              <a:t>Квесты</a:t>
            </a:r>
            <a:endParaRPr lang="ru-RU" sz="2000" b="1" dirty="0">
              <a:solidFill>
                <a:srgbClr val="FF0066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510" y="2824536"/>
            <a:ext cx="4303713" cy="327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830" y="96837"/>
            <a:ext cx="1401763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669" y="1252538"/>
            <a:ext cx="1431925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57714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089" y="47624"/>
            <a:ext cx="8913813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31458" y="443753"/>
            <a:ext cx="242085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accent5"/>
                </a:solidFill>
              </a:rPr>
              <a:t>Кукольный театр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78223" y="899477"/>
            <a:ext cx="1914613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Играйте </a:t>
            </a:r>
            <a:r>
              <a:rPr lang="ru-RU" dirty="0"/>
              <a:t>в театр, для которого затемнение — не просто </a:t>
            </a:r>
            <a:endParaRPr lang="ru-RU" dirty="0" smtClean="0"/>
          </a:p>
          <a:p>
            <a:r>
              <a:rPr lang="ru-RU" dirty="0" smtClean="0"/>
              <a:t>норма</a:t>
            </a:r>
            <a:r>
              <a:rPr lang="ru-RU" dirty="0"/>
              <a:t>, </a:t>
            </a:r>
            <a:r>
              <a:rPr lang="ru-RU" dirty="0" smtClean="0"/>
              <a:t>а </a:t>
            </a:r>
            <a:r>
              <a:rPr lang="ru-RU" dirty="0"/>
              <a:t>правило; кукольный, теневой, драматический, </a:t>
            </a:r>
            <a:endParaRPr lang="ru-RU" dirty="0" smtClean="0"/>
          </a:p>
          <a:p>
            <a:r>
              <a:rPr lang="ru-RU" dirty="0" smtClean="0"/>
              <a:t>    сатирический</a:t>
            </a:r>
            <a:r>
              <a:rPr lang="ru-RU" dirty="0"/>
              <a:t>, — </a:t>
            </a:r>
            <a:r>
              <a:rPr lang="ru-RU" dirty="0" smtClean="0"/>
              <a:t>главное</a:t>
            </a:r>
            <a:r>
              <a:rPr lang="ru-RU" dirty="0"/>
              <a:t>, чтобы страшное и злое было </a:t>
            </a:r>
            <a:r>
              <a:rPr lang="ru-RU" dirty="0" smtClean="0"/>
              <a:t>всегда </a:t>
            </a:r>
          </a:p>
          <a:p>
            <a:r>
              <a:rPr lang="ru-RU" dirty="0"/>
              <a:t> </a:t>
            </a:r>
            <a:r>
              <a:rPr lang="ru-RU" dirty="0" smtClean="0"/>
              <a:t>   успешно </a:t>
            </a:r>
            <a:r>
              <a:rPr lang="ru-RU" dirty="0"/>
              <a:t>и весело </a:t>
            </a:r>
            <a:r>
              <a:rPr lang="ru-RU" dirty="0" smtClean="0"/>
              <a:t>побеждено.</a:t>
            </a:r>
          </a:p>
          <a:p>
            <a:r>
              <a:rPr lang="ru-RU" dirty="0" smtClean="0"/>
              <a:t>	Обычные </a:t>
            </a:r>
            <a:r>
              <a:rPr lang="ru-RU" dirty="0"/>
              <a:t>игрушки и куклы для кукольного театра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перчаточные или марионетки) всегда были хорошим </a:t>
            </a:r>
            <a:r>
              <a:rPr lang="ru-RU" dirty="0" smtClean="0"/>
              <a:t>подспорьем</a:t>
            </a:r>
          </a:p>
          <a:p>
            <a:r>
              <a:rPr lang="ru-RU" dirty="0" smtClean="0"/>
              <a:t>для </a:t>
            </a:r>
            <a:r>
              <a:rPr lang="ru-RU" dirty="0"/>
              <a:t>эффективного варианта борьбы со страхами — сочинения  </a:t>
            </a:r>
            <a:endParaRPr lang="ru-RU" dirty="0" smtClean="0"/>
          </a:p>
          <a:p>
            <a:r>
              <a:rPr lang="ru-RU" dirty="0" smtClean="0"/>
              <a:t>сказок </a:t>
            </a:r>
            <a:r>
              <a:rPr lang="ru-RU" dirty="0"/>
              <a:t>и смешных историй. Когда малыш сам придумывает </a:t>
            </a:r>
            <a:endParaRPr lang="ru-RU" dirty="0" smtClean="0"/>
          </a:p>
          <a:p>
            <a:r>
              <a:rPr lang="ru-RU" dirty="0" smtClean="0"/>
              <a:t>сказку </a:t>
            </a:r>
            <a:r>
              <a:rPr lang="ru-RU" dirty="0"/>
              <a:t>о своем герое и его страхах, он переносит собственную </a:t>
            </a:r>
            <a:endParaRPr lang="ru-RU" dirty="0" smtClean="0"/>
          </a:p>
          <a:p>
            <a:r>
              <a:rPr lang="ru-RU" dirty="0" smtClean="0"/>
              <a:t>тревогу </a:t>
            </a:r>
            <a:r>
              <a:rPr lang="ru-RU" dirty="0"/>
              <a:t>из внутреннего плана во внешний. И происходит </a:t>
            </a:r>
            <a:endParaRPr lang="ru-RU" dirty="0" smtClean="0"/>
          </a:p>
          <a:p>
            <a:r>
              <a:rPr lang="ru-RU" dirty="0" smtClean="0"/>
              <a:t>    маленькое </a:t>
            </a:r>
            <a:r>
              <a:rPr lang="ru-RU" dirty="0"/>
              <a:t>психологическое чудо – безопасная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эмоциональная </a:t>
            </a:r>
            <a:r>
              <a:rPr lang="ru-RU" dirty="0"/>
              <a:t>и чувственная проработка всех детских тревог. </a:t>
            </a:r>
            <a:endParaRPr lang="ru-RU" dirty="0" smtClean="0"/>
          </a:p>
          <a:p>
            <a:r>
              <a:rPr lang="ru-RU" dirty="0" smtClean="0"/>
              <a:t>После </a:t>
            </a:r>
            <a:r>
              <a:rPr lang="ru-RU" dirty="0"/>
              <a:t>игры, в которой </a:t>
            </a:r>
            <a:r>
              <a:rPr lang="ru-RU" dirty="0" smtClean="0"/>
              <a:t>все герои, в конце сказки, </a:t>
            </a:r>
            <a:r>
              <a:rPr lang="ru-RU" dirty="0"/>
              <a:t>спокойно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улеглись </a:t>
            </a:r>
            <a:r>
              <a:rPr lang="ru-RU" dirty="0"/>
              <a:t>спать, малыш и сам сможет заснуть без тревоги.</a:t>
            </a:r>
          </a:p>
          <a:p>
            <a:endParaRPr lang="ru-RU" dirty="0"/>
          </a:p>
          <a:p>
            <a:r>
              <a:rPr lang="ru-RU" dirty="0" smtClean="0"/>
              <a:t>	Еще </a:t>
            </a:r>
            <a:r>
              <a:rPr lang="ru-RU" dirty="0"/>
              <a:t>одна форма существования волшебной истории – </a:t>
            </a:r>
            <a:endParaRPr lang="ru-RU" dirty="0" smtClean="0"/>
          </a:p>
          <a:p>
            <a:r>
              <a:rPr lang="ru-RU" dirty="0" smtClean="0"/>
              <a:t>терапевтические </a:t>
            </a:r>
            <a:r>
              <a:rPr lang="ru-RU" dirty="0"/>
              <a:t>сказки. Их можно придумывать </a:t>
            </a:r>
            <a:r>
              <a:rPr lang="ru-RU" dirty="0" smtClean="0"/>
              <a:t>как </a:t>
            </a:r>
          </a:p>
          <a:p>
            <a:r>
              <a:rPr lang="ru-RU" dirty="0"/>
              <a:t>с</a:t>
            </a:r>
            <a:r>
              <a:rPr lang="ru-RU" dirty="0" smtClean="0"/>
              <a:t>амостоятельно, так  и читать  на определенную тему из </a:t>
            </a:r>
          </a:p>
          <a:p>
            <a:r>
              <a:rPr lang="ru-RU" dirty="0" smtClean="0"/>
              <a:t>          специализированного </a:t>
            </a:r>
            <a:r>
              <a:rPr lang="ru-RU" dirty="0"/>
              <a:t>сборника.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313" b="92188" l="32031" r="71354">
                        <a14:foregroundMark x1="39323" y1="73438" x2="39063" y2="80556"/>
                        <a14:foregroundMark x1="55078" y1="74132" x2="55599" y2="81250"/>
                        <a14:foregroundMark x1="59635" y1="74826" x2="60417" y2="80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659" t="21814" r="28370" b="8333"/>
          <a:stretch/>
        </p:blipFill>
        <p:spPr bwMode="auto">
          <a:xfrm>
            <a:off x="8771596" y="4248049"/>
            <a:ext cx="1479176" cy="198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1682" l="61205" r="82892">
                        <a14:foregroundMark x1="63253" y1="4340" x2="71084" y2="86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169" t="8795" r="17399" b="8388"/>
          <a:stretch/>
        </p:blipFill>
        <p:spPr bwMode="auto">
          <a:xfrm>
            <a:off x="9882187" y="0"/>
            <a:ext cx="2317654" cy="519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187" y="2777528"/>
            <a:ext cx="2309813" cy="351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373" y="1120861"/>
            <a:ext cx="1927225" cy="375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3381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365" y="108696"/>
            <a:ext cx="12353365" cy="676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94466" y="460793"/>
            <a:ext cx="17780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Театр 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теней</a:t>
            </a:r>
            <a:endParaRPr lang="ru-RU" sz="2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0953" y="968478"/>
            <a:ext cx="110522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Сам </a:t>
            </a:r>
            <a:r>
              <a:rPr lang="ru-RU" dirty="0"/>
              <a:t>по себе этот вид театра невозможен без контраста </a:t>
            </a:r>
            <a:r>
              <a:rPr lang="ru-RU" dirty="0" smtClean="0"/>
              <a:t>света </a:t>
            </a:r>
            <a:r>
              <a:rPr lang="ru-RU" dirty="0"/>
              <a:t>и тени. Понаблюдайте вместе с малышом, какие </a:t>
            </a:r>
            <a:r>
              <a:rPr lang="ru-RU" dirty="0" smtClean="0"/>
              <a:t>«</a:t>
            </a:r>
            <a:r>
              <a:rPr lang="ru-RU" dirty="0"/>
              <a:t>ужасные» тени </a:t>
            </a:r>
            <a:r>
              <a:rPr lang="ru-RU" dirty="0" smtClean="0"/>
              <a:t>отбрасывают </a:t>
            </a:r>
            <a:r>
              <a:rPr lang="ru-RU" dirty="0"/>
              <a:t>самые банальные вещи в </a:t>
            </a:r>
            <a:endParaRPr lang="ru-RU" dirty="0" smtClean="0"/>
          </a:p>
          <a:p>
            <a:r>
              <a:rPr lang="ru-RU" dirty="0" smtClean="0"/>
              <a:t>    комнате </a:t>
            </a:r>
            <a:r>
              <a:rPr lang="ru-RU" dirty="0"/>
              <a:t>(стопка книг </a:t>
            </a:r>
            <a:r>
              <a:rPr lang="ru-RU" dirty="0" smtClean="0"/>
              <a:t>или одежды </a:t>
            </a:r>
            <a:r>
              <a:rPr lang="ru-RU" dirty="0"/>
              <a:t>на стуле в углу, </a:t>
            </a:r>
            <a:r>
              <a:rPr lang="ru-RU" dirty="0" smtClean="0"/>
              <a:t>коробка, кукла  </a:t>
            </a:r>
            <a:r>
              <a:rPr lang="ru-RU" dirty="0"/>
              <a:t>и </a:t>
            </a:r>
            <a:r>
              <a:rPr lang="ru-RU" dirty="0" smtClean="0"/>
              <a:t>мишка </a:t>
            </a:r>
            <a:r>
              <a:rPr lang="ru-RU" dirty="0"/>
              <a:t>на полке и </a:t>
            </a:r>
            <a:r>
              <a:rPr lang="ru-RU" dirty="0" smtClean="0"/>
              <a:t>т.д.)           посмейтесь</a:t>
            </a:r>
            <a:r>
              <a:rPr lang="ru-RU" dirty="0"/>
              <a:t>, сочините об этом сказку </a:t>
            </a:r>
            <a:r>
              <a:rPr lang="ru-RU" dirty="0" smtClean="0"/>
              <a:t>или </a:t>
            </a:r>
            <a:r>
              <a:rPr lang="ru-RU" dirty="0"/>
              <a:t>стихотворение.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00953" y="2178423"/>
            <a:ext cx="10784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Научите </a:t>
            </a:r>
            <a:r>
              <a:rPr lang="ru-RU" dirty="0"/>
              <a:t>малыша создавать фигуры, изменять их </a:t>
            </a:r>
            <a:r>
              <a:rPr lang="ru-RU" dirty="0" smtClean="0"/>
              <a:t>размер, оживлять</a:t>
            </a:r>
            <a:r>
              <a:rPr lang="ru-RU" dirty="0"/>
              <a:t>. Только </a:t>
            </a:r>
            <a:r>
              <a:rPr lang="ru-RU" dirty="0" smtClean="0"/>
              <a:t>не допускайте </a:t>
            </a:r>
            <a:r>
              <a:rPr lang="ru-RU" dirty="0"/>
              <a:t>даже шуток со </a:t>
            </a:r>
            <a:r>
              <a:rPr lang="ru-RU" dirty="0" smtClean="0"/>
              <a:t>страшными образами </a:t>
            </a:r>
            <a:r>
              <a:rPr lang="ru-RU" dirty="0"/>
              <a:t>(особенно этим часто грешны папы</a:t>
            </a:r>
            <a:r>
              <a:rPr lang="ru-RU" dirty="0" smtClean="0"/>
              <a:t>).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2" b="100000" l="0" r="100000">
                        <a14:foregroundMark x1="37342" y1="4938" x2="57173" y2="4321"/>
                        <a14:foregroundMark x1="35865" y1="2675" x2="56751" y2="2263"/>
                        <a14:foregroundMark x1="35865" y1="1646" x2="37342" y2="57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94"/>
          <a:stretch/>
        </p:blipFill>
        <p:spPr bwMode="auto">
          <a:xfrm>
            <a:off x="1298710" y="3153482"/>
            <a:ext cx="3135298" cy="290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00" b="100000" l="13527" r="92271">
                        <a14:foregroundMark x1="39614" y1="8200" x2="44686" y2="25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458" t="4541" r="7829"/>
          <a:stretch/>
        </p:blipFill>
        <p:spPr bwMode="auto">
          <a:xfrm>
            <a:off x="4992118" y="2640088"/>
            <a:ext cx="2602209" cy="386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600" b="100000" l="7729" r="96860">
                        <a14:foregroundMark x1="50966" y1="10800" x2="30193" y2="23400"/>
                        <a14:foregroundMark x1="21498" y1="22000" x2="35266" y2="402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53" t="4824" r="3737"/>
          <a:stretch/>
        </p:blipFill>
        <p:spPr bwMode="auto">
          <a:xfrm>
            <a:off x="8145393" y="2899689"/>
            <a:ext cx="2625700" cy="3413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47365" y="5987534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Тень птицы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66929" y="6377174"/>
            <a:ext cx="1449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Тень зайца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525436" y="6211540"/>
            <a:ext cx="16129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Тень собаки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200338" y="2824754"/>
            <a:ext cx="2175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/>
              <a:t>Варианты теней:</a:t>
            </a:r>
          </a:p>
        </p:txBody>
      </p:sp>
    </p:spTree>
    <p:extLst>
      <p:ext uri="{BB962C8B-B14F-4D97-AF65-F5344CB8AC3E}">
        <p14:creationId xmlns:p14="http://schemas.microsoft.com/office/powerpoint/2010/main" val="311705025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1852</TotalTime>
  <Words>915</Words>
  <Application>Microsoft Office PowerPoint</Application>
  <PresentationFormat>Произвольный</PresentationFormat>
  <Paragraphs>321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Денис Ефимов</dc:creator>
  <cp:lastModifiedBy>DNA7 X64</cp:lastModifiedBy>
  <cp:revision>83</cp:revision>
  <dcterms:created xsi:type="dcterms:W3CDTF">2020-05-20T06:58:36Z</dcterms:created>
  <dcterms:modified xsi:type="dcterms:W3CDTF">2021-01-31T21:44:10Z</dcterms:modified>
</cp:coreProperties>
</file>