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60" r:id="rId3"/>
    <p:sldId id="259" r:id="rId4"/>
    <p:sldId id="262" r:id="rId5"/>
    <p:sldId id="263" r:id="rId6"/>
    <p:sldId id="266" r:id="rId7"/>
    <p:sldId id="267" r:id="rId8"/>
    <p:sldId id="268" r:id="rId9"/>
    <p:sldId id="269" r:id="rId10"/>
    <p:sldId id="270" r:id="rId11"/>
    <p:sldId id="271" r:id="rId12"/>
    <p:sldId id="277" r:id="rId13"/>
    <p:sldId id="279" r:id="rId14"/>
    <p:sldId id="264" r:id="rId15"/>
    <p:sldId id="265" r:id="rId16"/>
    <p:sldId id="284" r:id="rId17"/>
    <p:sldId id="280" r:id="rId18"/>
    <p:sldId id="283" r:id="rId19"/>
    <p:sldId id="282" r:id="rId20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B84A327-C98D-449C-9FA0-E952271D0B08}">
  <a:tblStyle styleId="{0B84A327-C98D-449C-9FA0-E952271D0B0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Легко ли тебе изучать английский?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Легколи тебе изучать ангдийский?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557-4371-816B-AB3E0899819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557-4371-816B-AB3E0899819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557-4371-816B-AB3E0899819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557-4371-816B-AB3E0899819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легко</c:v>
                </c:pt>
                <c:pt idx="1">
                  <c:v>трудно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</c:v>
                </c:pt>
                <c:pt idx="1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557-4371-816B-AB3E08998197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Как ты запоминаешь новые слова?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1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94BB-44D9-80F9-A074706A1A0D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94BB-44D9-80F9-A074706A1A0D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3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94BB-44D9-80F9-A074706A1A0D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4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94BB-44D9-80F9-A074706A1A0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3"/>
                <c:pt idx="0">
                  <c:v>Зубрю</c:v>
                </c:pt>
                <c:pt idx="1">
                  <c:v>Пишу на листочке</c:v>
                </c:pt>
                <c:pt idx="2">
                  <c:v>Запоминаю на уроке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</c:v>
                </c:pt>
                <c:pt idx="1">
                  <c:v>5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F6A-431B-9CF3-AD1BEA3EDB9D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Какой способ запоминания английских слов вы находите наиболее подходящим</a:t>
            </a:r>
            <a:r>
              <a:rPr lang="ru-RU" baseline="0" dirty="0"/>
              <a:t> для вас?</a:t>
            </a:r>
            <a:endParaRPr lang="ru-RU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Лист1!$A$2:$A$7</c:f>
              <c:strCache>
                <c:ptCount val="6"/>
                <c:pt idx="0">
                  <c:v>Асоциации</c:v>
                </c:pt>
                <c:pt idx="1">
                  <c:v>Стикеры</c:v>
                </c:pt>
                <c:pt idx="2">
                  <c:v>тематические карточки</c:v>
                </c:pt>
                <c:pt idx="3">
                  <c:v>блокнот словарь</c:v>
                </c:pt>
                <c:pt idx="4">
                  <c:v>Выполнение упражнений в рабочей тетради</c:v>
                </c:pt>
                <c:pt idx="5">
                  <c:v>Попугай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</c:v>
                </c:pt>
                <c:pt idx="1">
                  <c:v>5</c:v>
                </c:pt>
                <c:pt idx="2">
                  <c:v>3</c:v>
                </c:pt>
                <c:pt idx="3">
                  <c:v>5</c:v>
                </c:pt>
                <c:pt idx="4">
                  <c:v>3</c:v>
                </c:pt>
                <c:pt idx="5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E4C-4915-94A8-4572DD7B46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Результаты славрных диктантов до и после</a:t>
            </a:r>
            <a:r>
              <a:rPr lang="ru-RU" baseline="0"/>
              <a:t> </a:t>
            </a:r>
            <a:endParaRPr lang="ru-RU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5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</c:v>
                </c:pt>
                <c:pt idx="1">
                  <c:v>6</c:v>
                </c:pt>
                <c:pt idx="2">
                  <c:v>4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B3-404A-8AAE-E8C2B742368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5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</c:v>
                </c:pt>
                <c:pt idx="1">
                  <c:v>6</c:v>
                </c:pt>
                <c:pt idx="2">
                  <c:v>4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3B3-404A-8AAE-E8C2B742368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Лист1!$A$2:$A$5</c:f>
              <c:numCache>
                <c:formatCode>General</c:formatCode>
                <c:ptCount val="4"/>
                <c:pt idx="0">
                  <c:v>5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A3B3-404A-8AAE-E8C2B74236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27537167"/>
        <c:axId val="1327530511"/>
      </c:barChart>
      <c:catAx>
        <c:axId val="13275371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27530511"/>
        <c:crosses val="autoZero"/>
        <c:auto val="1"/>
        <c:lblAlgn val="ctr"/>
        <c:lblOffset val="100"/>
        <c:noMultiLvlLbl val="0"/>
      </c:catAx>
      <c:valAx>
        <c:axId val="13275305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32753716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:notes"/>
          <p:cNvSpPr txBox="1"/>
          <p:nvPr/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fld id="{00000000-1234-1234-1234-123412341234}" type="slidenum"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/>
          </a:p>
        </p:txBody>
      </p:sp>
      <p:sp>
        <p:nvSpPr>
          <p:cNvPr id="50" name="Google Shape;5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1" name="Google Shape;5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990600" y="5334000"/>
            <a:ext cx="7772400" cy="70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r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  <a:defRPr sz="2400">
                <a:solidFill>
                  <a:schemeClr val="lt1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 rot="5400000">
            <a:off x="4709319" y="3109119"/>
            <a:ext cx="5211762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 rot="5400000">
            <a:off x="975519" y="1356519"/>
            <a:ext cx="5211762" cy="53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914400" y="1417637"/>
            <a:ext cx="7315200" cy="71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1"/>
          </p:nvPr>
        </p:nvSpPr>
        <p:spPr>
          <a:xfrm rot="5400000">
            <a:off x="2476500" y="876300"/>
            <a:ext cx="4191000" cy="73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Helvetica Neue"/>
              <a:buNone/>
              <a:defRPr sz="3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Helvetica Neue"/>
              <a:buNone/>
              <a:defRPr sz="2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None/>
              <a:defRPr sz="2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Helvetica Neue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Helvetica Neue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Helvetica Neue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Helvetica Neue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Helvetica Neue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Helvetica Neue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914400" y="1417637"/>
            <a:ext cx="7315200" cy="71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 b="1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Char char="»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title"/>
          </p:nvPr>
        </p:nvSpPr>
        <p:spPr>
          <a:xfrm>
            <a:off x="914400" y="1417637"/>
            <a:ext cx="7315200" cy="71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1"/>
          </p:nvPr>
        </p:nvSpPr>
        <p:spPr>
          <a:xfrm>
            <a:off x="914400" y="2438400"/>
            <a:ext cx="3581400" cy="41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Helvetica Neue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2"/>
          </p:nvPr>
        </p:nvSpPr>
        <p:spPr>
          <a:xfrm>
            <a:off x="4648200" y="2438400"/>
            <a:ext cx="3581400" cy="41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Helvetica Neue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Char char="»"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Helvetica Neue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Helvetica Neue"/>
              <a:buNone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914400" y="1417637"/>
            <a:ext cx="7315200" cy="71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914400" y="2438400"/>
            <a:ext cx="7315200" cy="41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914400" y="1417637"/>
            <a:ext cx="7315200" cy="71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914400" y="2438400"/>
            <a:ext cx="7315200" cy="419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Helvetica Neue"/>
              <a:buChar char="•"/>
              <a:defRPr sz="32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Helvetica Neue"/>
              <a:buChar char="–"/>
              <a:defRPr sz="28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Helvetica Neue"/>
              <a:buChar char="•"/>
              <a:defRPr sz="24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–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Helvetica Neue"/>
              <a:buChar char="»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ctrTitle"/>
          </p:nvPr>
        </p:nvSpPr>
        <p:spPr>
          <a:xfrm>
            <a:off x="723900" y="1005385"/>
            <a:ext cx="8001000" cy="2590800"/>
          </a:xfrm>
          <a:prstGeom prst="rect">
            <a:avLst/>
          </a:prstGeom>
          <a:noFill/>
          <a:ln>
            <a:noFill/>
          </a:ln>
          <a:effectLst>
            <a:outerShdw blurRad="63500" dist="17960" dir="2700000">
              <a:srgbClr val="4D4D4D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80D5C"/>
              </a:buClr>
              <a:buSzPts val="3200"/>
              <a:buFont typeface="Times New Roman"/>
              <a:buNone/>
            </a:pPr>
            <a:r>
              <a:rPr lang="en-US" sz="3200" b="1" i="0" u="none" dirty="0" err="1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Эффективные</a:t>
            </a:r>
            <a:r>
              <a:rPr lang="en-US" sz="3200" b="1" i="0" u="none" dirty="0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0" u="none" dirty="0" err="1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способы</a:t>
            </a:r>
            <a:r>
              <a:rPr lang="en-US" sz="3200" b="1" i="0" u="none" dirty="0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3200" b="1" i="0" u="none" dirty="0" err="1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приёмы</a:t>
            </a:r>
            <a:r>
              <a:rPr lang="en-US" sz="3200" b="1" i="0" u="none" dirty="0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0" u="none" dirty="0" err="1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запоминания</a:t>
            </a:r>
            <a:r>
              <a:rPr lang="en-US" sz="3200" b="1" i="0" u="none" dirty="0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0" u="none" dirty="0" err="1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английской</a:t>
            </a:r>
            <a:r>
              <a:rPr lang="en-US" sz="3200" b="1" i="0" u="none" dirty="0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0" u="none" dirty="0" err="1">
                <a:solidFill>
                  <a:srgbClr val="280D5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лексики</a:t>
            </a:r>
            <a:endParaRPr dirty="0"/>
          </a:p>
        </p:txBody>
      </p:sp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4285397" y="3596186"/>
            <a:ext cx="4724400" cy="2209302"/>
          </a:xfrm>
          <a:prstGeom prst="rect">
            <a:avLst/>
          </a:prstGeom>
          <a:noFill/>
          <a:ln>
            <a:noFill/>
          </a:ln>
          <a:effectLst>
            <a:outerShdw blurRad="63500" dist="17960" dir="2700000">
              <a:srgbClr val="4D4D4D"/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269875" algn="ctr">
              <a:lnSpc>
                <a:spcPct val="150000"/>
              </a:lnSpc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Выполнил: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                                                                  Литвинов Михаил Сергеевич</a:t>
            </a:r>
            <a:r>
              <a:rPr lang="ru-RU" sz="180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                                                        У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че</a:t>
            </a:r>
            <a:r>
              <a:rPr lang="ru-RU" sz="18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ник 2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класса МБОУ СОШ </a:t>
            </a:r>
            <a:r>
              <a:rPr lang="ru-RU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с.Старобурново</a:t>
            </a:r>
            <a:r>
              <a:rPr lang="ru-RU" sz="1800" spc="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                                  Р</a:t>
            </a:r>
            <a:r>
              <a:rPr lang="ru-RU" sz="1800" spc="-3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у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ководитель :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                                                Ислангалиева А.В.</a:t>
            </a:r>
            <a:r>
              <a:rPr lang="ru-RU" sz="1800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                                                                  у</a:t>
            </a:r>
            <a:r>
              <a:rPr lang="ru-RU" sz="1800" spc="-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ч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и</a:t>
            </a:r>
            <a:r>
              <a:rPr lang="ru-RU" sz="18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т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ель </a:t>
            </a:r>
            <a:r>
              <a:rPr lang="ru-RU" sz="18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английского языка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Helvetica Neue"/>
              <a:buNone/>
            </a:pPr>
            <a:endParaRPr sz="2400" dirty="0">
              <a:solidFill>
                <a:schemeClr val="lt1"/>
              </a:solidFill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990600" y="1905000"/>
            <a:ext cx="769620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F66FF"/>
              </a:buClr>
              <a:buSzPts val="8000"/>
              <a:buFont typeface="Arial"/>
              <a:buNone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/>
        </p:nvSpPr>
        <p:spPr>
          <a:xfrm>
            <a:off x="1905000" y="285750"/>
            <a:ext cx="6858000" cy="2000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540385" algn="just" fontAlgn="base">
              <a:lnSpc>
                <a:spcPct val="150000"/>
              </a:lnSpc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Цель исследования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      выявить эффективные способы и приёмы заучивания, запоминания английских слов и выражений для каждого обучающегося.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540385" algn="just" fontAlgn="base">
              <a:lnSpc>
                <a:spcPct val="150000"/>
              </a:lnSpc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Задачи: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проанализировать научно-теоретическую, психолого-педагогическую и  методическую литературу по проблемам развития памяти;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выявить способы и приёмы запоминания слов, которые используют мои одноклассники при изучении английского языка;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 определить тип памяти у обучающихся и, соответственно,  эффективные способы и приёмы запоминания слов;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определить результативность применения методов.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2" name="Google Shape;82;p17"/>
          <p:cNvSpPr txBox="1"/>
          <p:nvPr/>
        </p:nvSpPr>
        <p:spPr>
          <a:xfrm>
            <a:off x="8557146" y="6387152"/>
            <a:ext cx="465162" cy="59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b="1" i="0" u="none" dirty="0">
              <a:solidFill>
                <a:srgbClr val="83105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dirty="0">
              <a:solidFill>
                <a:srgbClr val="001C9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/>
        </p:nvSpPr>
        <p:spPr>
          <a:xfrm>
            <a:off x="381000" y="982640"/>
            <a:ext cx="8458200" cy="5431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indent="540385" algn="just" fontAlgn="base">
              <a:lnSpc>
                <a:spcPct val="150000"/>
              </a:lnSpc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Гипотеза исследования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способствуют ли  эффективные способы и приёмы запоминания иноязычной лексики успешному овладению английским языком?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540385" algn="just" fontAlgn="base">
              <a:lnSpc>
                <a:spcPct val="150000"/>
              </a:lnSpc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Методы: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 для решения поставленных задач был использован комплекс методов: теоретические (при изучении литературы, осмыслении и обобщении результатов исследования);  социологические (беседа, анкетирование); статистические методы обработки данных.                 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Практическая значимость исследования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состоит в том, что  полученные знания могут использовать учащиеся при подготовке к урокам английского языка, а также все желающие при самостоятельном изучении английского языка</a:t>
            </a:r>
            <a:endParaRPr sz="2000" b="0" i="0" u="none" dirty="0">
              <a:solidFill>
                <a:srgbClr val="001C9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/>
        </p:nvSpPr>
        <p:spPr>
          <a:xfrm>
            <a:off x="304800" y="1143000"/>
            <a:ext cx="8458200" cy="10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Память – это свойство человеческого мозга, позволяющее записывать, хранить и при необходимости воспроизводить информацию. </a:t>
            </a:r>
            <a:endParaRPr/>
          </a:p>
        </p:txBody>
      </p:sp>
      <p:pic>
        <p:nvPicPr>
          <p:cNvPr id="95" name="Google Shape;95;p19" descr="5406813_ccae134e38d5ebc2d91125012031e0a2_800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19400" y="2057400"/>
            <a:ext cx="325120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9"/>
          <p:cNvSpPr/>
          <p:nvPr/>
        </p:nvSpPr>
        <p:spPr>
          <a:xfrm>
            <a:off x="5029200" y="3810000"/>
            <a:ext cx="3886200" cy="2590800"/>
          </a:xfrm>
          <a:prstGeom prst="ellipse">
            <a:avLst/>
          </a:prstGeom>
          <a:gradFill>
            <a:gsLst>
              <a:gs pos="0">
                <a:srgbClr val="C4D0F5"/>
              </a:gs>
              <a:gs pos="100000">
                <a:srgbClr val="214DDB">
                  <a:alpha val="1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Воспроизведение образов,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 картин, зрительных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 ассоциаций</a:t>
            </a:r>
            <a:endParaRPr/>
          </a:p>
        </p:txBody>
      </p:sp>
      <p:sp>
        <p:nvSpPr>
          <p:cNvPr id="97" name="Google Shape;97;p19"/>
          <p:cNvSpPr/>
          <p:nvPr/>
        </p:nvSpPr>
        <p:spPr>
          <a:xfrm>
            <a:off x="6096000" y="2667000"/>
            <a:ext cx="1676400" cy="1371600"/>
          </a:xfrm>
          <a:prstGeom prst="curvedLeftArrow">
            <a:avLst>
              <a:gd name="adj1" fmla="val 10800"/>
              <a:gd name="adj2" fmla="val 18900"/>
              <a:gd name="adj3" fmla="val 4418"/>
            </a:avLst>
          </a:prstGeom>
          <a:gradFill>
            <a:gsLst>
              <a:gs pos="0">
                <a:srgbClr val="C4D0F5"/>
              </a:gs>
              <a:gs pos="100000">
                <a:srgbClr val="214DDB">
                  <a:alpha val="1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9"/>
          <p:cNvSpPr/>
          <p:nvPr/>
        </p:nvSpPr>
        <p:spPr>
          <a:xfrm>
            <a:off x="228600" y="3886200"/>
            <a:ext cx="3810000" cy="2514600"/>
          </a:xfrm>
          <a:prstGeom prst="ellipse">
            <a:avLst/>
          </a:prstGeom>
          <a:gradFill>
            <a:gsLst>
              <a:gs pos="0">
                <a:srgbClr val="C4D0F5"/>
              </a:gs>
              <a:gs pos="100000">
                <a:srgbClr val="214DDB">
                  <a:alpha val="1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Письмо, чтение,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 решение задач и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все логические операции</a:t>
            </a:r>
            <a:endParaRPr/>
          </a:p>
        </p:txBody>
      </p:sp>
      <p:sp>
        <p:nvSpPr>
          <p:cNvPr id="99" name="Google Shape;99;p19"/>
          <p:cNvSpPr/>
          <p:nvPr/>
        </p:nvSpPr>
        <p:spPr>
          <a:xfrm>
            <a:off x="914400" y="2667000"/>
            <a:ext cx="1828800" cy="1295400"/>
          </a:xfrm>
          <a:prstGeom prst="curvedRightArrow">
            <a:avLst>
              <a:gd name="adj1" fmla="val 11029"/>
              <a:gd name="adj2" fmla="val 19015"/>
              <a:gd name="adj3" fmla="val 17775"/>
            </a:avLst>
          </a:prstGeom>
          <a:gradFill>
            <a:gsLst>
              <a:gs pos="0">
                <a:srgbClr val="C4D0F5"/>
              </a:gs>
              <a:gs pos="100000">
                <a:srgbClr val="214DDB">
                  <a:alpha val="1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/>
          <p:nvPr/>
        </p:nvSpPr>
        <p:spPr>
          <a:xfrm>
            <a:off x="304800" y="2438400"/>
            <a:ext cx="3124200" cy="2133600"/>
          </a:xfrm>
          <a:prstGeom prst="wedgeEllipseCallout">
            <a:avLst>
              <a:gd name="adj1" fmla="val 6300"/>
              <a:gd name="adj2" fmla="val 24300"/>
            </a:avLst>
          </a:prstGeom>
          <a:gradFill>
            <a:gsLst>
              <a:gs pos="0">
                <a:srgbClr val="C4D0F5"/>
              </a:gs>
              <a:gs pos="100000">
                <a:srgbClr val="214DDB">
                  <a:alpha val="1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изучать фото,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 картинные словари,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использовать фломастеры,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1800"/>
              <a:buFont typeface="Arial"/>
              <a:buNone/>
            </a:pPr>
            <a:r>
              <a:rPr lang="en-US" sz="18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рисовать наглядные схемы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rgbClr val="193AA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3505200" y="1524000"/>
            <a:ext cx="2590800" cy="2362200"/>
          </a:xfrm>
          <a:prstGeom prst="wedgeEllipseCallout">
            <a:avLst>
              <a:gd name="adj1" fmla="val 6300"/>
              <a:gd name="adj2" fmla="val 24300"/>
            </a:avLst>
          </a:prstGeom>
          <a:gradFill>
            <a:gsLst>
              <a:gs pos="0">
                <a:srgbClr val="C4D0F5"/>
              </a:gs>
              <a:gs pos="100000">
                <a:srgbClr val="214DDB">
                  <a:alpha val="1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прослушивать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аудио и видеозаписи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324600" y="2514600"/>
            <a:ext cx="2667000" cy="1981200"/>
          </a:xfrm>
          <a:prstGeom prst="wedgeEllipseCallout">
            <a:avLst>
              <a:gd name="adj1" fmla="val 6300"/>
              <a:gd name="adj2" fmla="val 24300"/>
            </a:avLst>
          </a:prstGeom>
          <a:gradFill>
            <a:gsLst>
              <a:gs pos="0">
                <a:srgbClr val="C4D0F5"/>
              </a:gs>
              <a:gs pos="100000">
                <a:srgbClr val="214DDB">
                  <a:alpha val="1490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ходить,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писать,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3AA4"/>
              </a:buClr>
              <a:buSzPts val="2000"/>
              <a:buFont typeface="Arial"/>
              <a:buNone/>
            </a:pPr>
            <a:r>
              <a:rPr lang="en-US" sz="2000" b="0" i="0" u="none">
                <a:solidFill>
                  <a:srgbClr val="193AA4"/>
                </a:solidFill>
                <a:latin typeface="Arial"/>
                <a:ea typeface="Arial"/>
                <a:cs typeface="Arial"/>
                <a:sym typeface="Arial"/>
              </a:rPr>
              <a:t>печатать</a:t>
            </a:r>
            <a:endParaRPr/>
          </a:p>
        </p:txBody>
      </p:sp>
      <p:sp>
        <p:nvSpPr>
          <p:cNvPr id="108" name="Google Shape;108;p20"/>
          <p:cNvSpPr txBox="1"/>
          <p:nvPr/>
        </p:nvSpPr>
        <p:spPr>
          <a:xfrm>
            <a:off x="914400" y="1066800"/>
            <a:ext cx="7543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Arial"/>
              <a:buNone/>
            </a:pPr>
            <a:r>
              <a:rPr lang="en-US" sz="2400" b="1" i="1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В процессе запоминания слов необходимо </a:t>
            </a:r>
            <a:endParaRPr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EB2B79D5-D5E6-4CD3-A9D9-823629DD56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1" t="46674" b="1"/>
          <a:stretch/>
        </p:blipFill>
        <p:spPr bwMode="auto">
          <a:xfrm>
            <a:off x="518615" y="4495800"/>
            <a:ext cx="8106770" cy="228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23"/>
          <p:cNvGraphicFramePr/>
          <p:nvPr/>
        </p:nvGraphicFramePr>
        <p:xfrm>
          <a:off x="2133600" y="990600"/>
          <a:ext cx="6629400" cy="5278350"/>
        </p:xfrm>
        <a:graphic>
          <a:graphicData uri="http://schemas.openxmlformats.org/drawingml/2006/table">
            <a:tbl>
              <a:tblPr>
                <a:noFill/>
                <a:tableStyleId>{0B84A327-C98D-449C-9FA0-E952271D0B08}</a:tableStyleId>
              </a:tblPr>
              <a:tblGrid>
                <a:gridCol w="3314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9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Тематические карточки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Чтение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260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Рассказы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Подсознание, разбивочно-сочетательный способ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9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Написание короткого текста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Попугай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26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Ассоциативный метод или метод ассоциаций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Прослушивание песен, просмотр фильмов или мультфильмов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59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Метод карточек и иллюстрированных словарей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Рифмовки, стихи и пословицы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79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Метод физического действия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Синонимы, антонимы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79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Пассивное восприятие слов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Учить слова в контексте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79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Аудио лингвистический метод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Метод ключевых слов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79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Картинки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Метод использования стикеров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49275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Метод «карта памяти»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1C92"/>
                        </a:buClr>
                        <a:buSzPts val="1800"/>
                        <a:buFont typeface="Times New Roman"/>
                        <a:buNone/>
                      </a:pPr>
                      <a:r>
                        <a:rPr lang="en-US" sz="1800" b="0" i="0" u="none" strike="noStrike" cap="none">
                          <a:solidFill>
                            <a:srgbClr val="001C92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Метод толстой тетради (блокнот – словарь)</a:t>
                      </a:r>
                      <a:endParaRPr/>
                    </a:p>
                  </a:txBody>
                  <a:tcPr marL="67000" marR="67000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26" name="Google Shape;126;p23"/>
          <p:cNvSpPr txBox="1"/>
          <p:nvPr/>
        </p:nvSpPr>
        <p:spPr>
          <a:xfrm>
            <a:off x="1981200" y="228600"/>
            <a:ext cx="6858000" cy="769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None/>
            </a:pPr>
            <a:r>
              <a:rPr lang="en-US" sz="2000" b="1" i="0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Способы и приёмы запоминания английских слов</a:t>
            </a:r>
            <a:endParaRPr sz="2000" b="0" i="0" u="non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/>
          <p:nvPr/>
        </p:nvSpPr>
        <p:spPr>
          <a:xfrm>
            <a:off x="533400" y="1371600"/>
            <a:ext cx="8153400" cy="830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4"/>
          <p:cNvSpPr txBox="1"/>
          <p:nvPr/>
        </p:nvSpPr>
        <p:spPr>
          <a:xfrm>
            <a:off x="1524000" y="1371600"/>
            <a:ext cx="6629400" cy="1077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Font typeface="Arial"/>
              <a:buNone/>
            </a:pPr>
            <a:r>
              <a:rPr lang="en-US" sz="3200" b="1" i="0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Ассоциации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 i="0" u="none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24"/>
          <p:cNvSpPr txBox="1"/>
          <p:nvPr/>
        </p:nvSpPr>
        <p:spPr>
          <a:xfrm>
            <a:off x="838200" y="2743200"/>
            <a:ext cx="76962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2400"/>
              <a:buFont typeface="Arial"/>
              <a:buNone/>
            </a:pPr>
            <a:r>
              <a:rPr lang="en-US" sz="2400" b="0" i="1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Голодный </a:t>
            </a:r>
            <a:r>
              <a:rPr lang="en-US" sz="2400" b="1" i="1" u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хан</a:t>
            </a:r>
            <a:r>
              <a:rPr lang="en-US" sz="2400" b="1" i="1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1" u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гри</a:t>
            </a:r>
            <a:r>
              <a:rPr lang="en-US" sz="2400" b="0" i="1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б съел.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1" u="none">
              <a:solidFill>
                <a:srgbClr val="001C9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1" i="1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hungry</a:t>
            </a: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голодный</a:t>
            </a:r>
            <a:r>
              <a:rPr lang="en-US" sz="2400" b="0" i="1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34" name="Google Shape;134;p24"/>
          <p:cNvSpPr txBox="1"/>
          <p:nvPr/>
        </p:nvSpPr>
        <p:spPr>
          <a:xfrm>
            <a:off x="4343400" y="4495800"/>
            <a:ext cx="4495800" cy="1570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Полезайте на чер</a:t>
            </a:r>
            <a:r>
              <a:rPr lang="en-US" sz="2400" b="1" i="0" u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даак</a:t>
            </a:r>
            <a:r>
              <a:rPr lang="en-US" sz="24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Он и в полдень будет </a:t>
            </a:r>
            <a:r>
              <a:rPr lang="en-US" sz="2400" b="1" i="0" u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даак</a:t>
            </a:r>
            <a:r>
              <a:rPr lang="en-US" sz="2400" b="0" i="0" u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1" i="1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dark</a:t>
            </a:r>
            <a:r>
              <a:rPr lang="en-US" sz="2400" b="1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- темный</a:t>
            </a:r>
            <a:endParaRPr/>
          </a:p>
        </p:txBody>
      </p:sp>
      <p:pic>
        <p:nvPicPr>
          <p:cNvPr id="135" name="Google Shape;135;p24" descr="http://e-libra.ru/files/books/2011/07/11/175993/pic10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38800" y="2057400"/>
            <a:ext cx="2921000" cy="219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4" descr="http://joiedevivre.ovh/wp-content/uploads/2015/08/association-152746_640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71600" y="4648200"/>
            <a:ext cx="18288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/>
          <p:nvPr/>
        </p:nvSpPr>
        <p:spPr>
          <a:xfrm>
            <a:off x="2362200" y="609600"/>
            <a:ext cx="59436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Arial"/>
              <a:buNone/>
            </a:pPr>
            <a:r>
              <a:rPr lang="en-US" sz="2400" b="1" i="0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Рифмовки, стихи, пословицы</a:t>
            </a:r>
            <a:endParaRPr/>
          </a:p>
        </p:txBody>
      </p:sp>
      <p:sp>
        <p:nvSpPr>
          <p:cNvPr id="142" name="Google Shape;142;p25"/>
          <p:cNvSpPr txBox="1"/>
          <p:nvPr/>
        </p:nvSpPr>
        <p:spPr>
          <a:xfrm>
            <a:off x="2133600" y="1676400"/>
            <a:ext cx="43434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- Я тону, иду ко дну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Синий цвет, конечно, </a:t>
            </a:r>
            <a:r>
              <a:rPr lang="en-US" sz="2400" b="1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blue</a:t>
            </a: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25"/>
          <p:cNvSpPr txBox="1"/>
          <p:nvPr/>
        </p:nvSpPr>
        <p:spPr>
          <a:xfrm>
            <a:off x="2438400" y="2895600"/>
            <a:ext cx="640080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- Не знаю как будет по-польски страус,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Но знаю, что мышь по - английски </a:t>
            </a:r>
            <a:r>
              <a:rPr lang="en-US" sz="2400" b="1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mouse. </a:t>
            </a:r>
            <a:endParaRPr sz="2400" b="0" i="0" u="none">
              <a:solidFill>
                <a:srgbClr val="001C9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rgbClr val="001C9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4" name="Google Shape;144;p25" descr="http://nachalo4ka.ru/wp-content/uploads/2014/07/Angliyskaya-azbuka-v-stihah-2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33600" y="3962400"/>
            <a:ext cx="3454400" cy="259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descr="http://bss-book.ru/xikojixe/1400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92800" y="4038600"/>
            <a:ext cx="325120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5"/>
          <p:cNvSpPr txBox="1"/>
          <p:nvPr/>
        </p:nvSpPr>
        <p:spPr>
          <a:xfrm>
            <a:off x="8001000" y="1447800"/>
            <a:ext cx="18415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6"/>
          <p:cNvSpPr txBox="1"/>
          <p:nvPr/>
        </p:nvSpPr>
        <p:spPr>
          <a:xfrm>
            <a:off x="2362200" y="609600"/>
            <a:ext cx="59436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Arial"/>
              <a:buNone/>
            </a:pPr>
            <a:r>
              <a:rPr lang="en-US" sz="2400" b="1" i="0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Стикеры</a:t>
            </a:r>
            <a:endParaRPr/>
          </a:p>
        </p:txBody>
      </p:sp>
      <p:pic>
        <p:nvPicPr>
          <p:cNvPr id="152" name="Google Shape;152;p26" descr="http://uniq-melody.ru/uploads/images/z/a/p/zapominaj_anglijskie_slova_na_hodu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09800" y="1295400"/>
            <a:ext cx="6324600" cy="474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7" descr="IMG_20170211_155253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4800" y="939800"/>
            <a:ext cx="8534400" cy="572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8"/>
          <p:cNvSpPr txBox="1"/>
          <p:nvPr/>
        </p:nvSpPr>
        <p:spPr>
          <a:xfrm>
            <a:off x="1981200" y="914400"/>
            <a:ext cx="52578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Arial"/>
              <a:buNone/>
            </a:pPr>
            <a:r>
              <a:rPr lang="en-US" sz="2400" b="1" i="0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Попугай</a:t>
            </a:r>
            <a:endParaRPr/>
          </a:p>
        </p:txBody>
      </p:sp>
      <p:pic>
        <p:nvPicPr>
          <p:cNvPr id="163" name="Google Shape;163;p28" descr="http://risovach.ru/upload/2013/10/mem/popugaj-paranoik_32794936_orig_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47800" y="1524000"/>
            <a:ext cx="6477000" cy="503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4"/>
          <p:cNvSpPr txBox="1"/>
          <p:nvPr/>
        </p:nvSpPr>
        <p:spPr>
          <a:xfrm>
            <a:off x="1676400" y="1143000"/>
            <a:ext cx="63246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Arial"/>
              <a:buNone/>
            </a:pPr>
            <a:r>
              <a:rPr lang="en-US" sz="2400" b="1" i="0" u="none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Объединение слов по тематике</a:t>
            </a:r>
            <a:endParaRPr/>
          </a:p>
        </p:txBody>
      </p:sp>
      <p:sp>
        <p:nvSpPr>
          <p:cNvPr id="195" name="Google Shape;195;p34"/>
          <p:cNvSpPr txBox="1"/>
          <p:nvPr/>
        </p:nvSpPr>
        <p:spPr>
          <a:xfrm>
            <a:off x="1219200" y="2133600"/>
            <a:ext cx="1676400" cy="4400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rainy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hot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cold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cloudy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windy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tasty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sunny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1C9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001C92"/>
                </a:solidFill>
                <a:latin typeface="Arial"/>
                <a:ea typeface="Arial"/>
                <a:cs typeface="Arial"/>
                <a:sym typeface="Arial"/>
              </a:rPr>
              <a:t>snowy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0" i="0" u="none">
              <a:solidFill>
                <a:srgbClr val="001C9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34" descr="https://nancyfoote.files.wordpress.com/2010/10/weather_wheel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86200" y="1752600"/>
            <a:ext cx="4876800" cy="487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05000" y="1446212"/>
            <a:ext cx="7010400" cy="4713287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36"/>
          <p:cNvSpPr txBox="1"/>
          <p:nvPr/>
        </p:nvSpPr>
        <p:spPr>
          <a:xfrm>
            <a:off x="2209800" y="457200"/>
            <a:ext cx="6477000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00"/>
              <a:buFont typeface="Arial"/>
              <a:buNone/>
            </a:pPr>
            <a:r>
              <a:rPr lang="en-US" sz="2000" b="1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Использование </a:t>
            </a:r>
            <a:r>
              <a:rPr lang="en-US" sz="2000" b="1" i="0" u="none" dirty="0" err="1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специальных</a:t>
            </a:r>
            <a:r>
              <a:rPr lang="en-US" sz="2000" b="1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dirty="0" err="1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приложений</a:t>
            </a:r>
            <a:endParaRPr dirty="0"/>
          </a:p>
        </p:txBody>
      </p:sp>
      <p:sp>
        <p:nvSpPr>
          <p:cNvPr id="210" name="Google Shape;210;p36"/>
          <p:cNvSpPr txBox="1"/>
          <p:nvPr/>
        </p:nvSpPr>
        <p:spPr>
          <a:xfrm>
            <a:off x="5562600" y="914400"/>
            <a:ext cx="33528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US" sz="2400" b="0" i="0" u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www.lingualeo.com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/>
        </p:nvSpPr>
        <p:spPr>
          <a:xfrm>
            <a:off x="1066800" y="914400"/>
            <a:ext cx="7239000" cy="1416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Arial"/>
              <a:buNone/>
            </a:pPr>
            <a:r>
              <a:rPr lang="en-US" sz="2400" b="0" i="0" u="none" dirty="0" err="1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Анкета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1400"/>
              <a:buFont typeface="Arial"/>
              <a:buNone/>
            </a:pPr>
            <a:r>
              <a:rPr lang="en-US" sz="14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1400" b="0" i="0" u="none" dirty="0" err="1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опрошено</a:t>
            </a:r>
            <a:r>
              <a:rPr lang="en-US" sz="14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4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20 человек, 2 и 3 </a:t>
            </a:r>
            <a:r>
              <a:rPr lang="en-US" sz="1400" b="0" i="0" u="none" dirty="0" err="1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классов</a:t>
            </a:r>
            <a:r>
              <a:rPr lang="en-US" sz="14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dirty="0">
              <a:solidFill>
                <a:srgbClr val="7030A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2F9E1F4E-2475-44ED-8BAA-8FA4BDF7E2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8808211"/>
              </p:ext>
            </p:extLst>
          </p:nvPr>
        </p:nvGraphicFramePr>
        <p:xfrm>
          <a:off x="477672" y="2228849"/>
          <a:ext cx="7828128" cy="3994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2"/>
          <p:cNvSpPr txBox="1"/>
          <p:nvPr/>
        </p:nvSpPr>
        <p:spPr>
          <a:xfrm>
            <a:off x="2514600" y="914400"/>
            <a:ext cx="4343400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1600"/>
              <a:buFont typeface="Arial"/>
              <a:buNone/>
            </a:pPr>
            <a:r>
              <a:rPr lang="en-US" sz="1600" b="0" i="0" u="none" dirty="0" err="1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Анкета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1600"/>
              <a:buFont typeface="Arial"/>
              <a:buNone/>
            </a:pPr>
            <a:r>
              <a:rPr lang="en-US" sz="16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1600" b="0" i="0" u="none" dirty="0" err="1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опрошено</a:t>
            </a:r>
            <a:r>
              <a:rPr lang="en-US" sz="16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16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20 человек</a:t>
            </a:r>
            <a:r>
              <a:rPr lang="en-US" sz="1600" b="0" i="0" u="none" dirty="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dirty="0"/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EFC6C6B2-96ED-4D9E-BA98-4557859194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81791778"/>
              </p:ext>
            </p:extLst>
          </p:nvPr>
        </p:nvGraphicFramePr>
        <p:xfrm>
          <a:off x="1638300" y="1697251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24F721FA-BBCC-43F0-B6CF-750EC062B4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321529"/>
              </p:ext>
            </p:extLst>
          </p:nvPr>
        </p:nvGraphicFramePr>
        <p:xfrm>
          <a:off x="968991" y="832513"/>
          <a:ext cx="7629099" cy="5268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973494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>
            <a:extLst>
              <a:ext uri="{FF2B5EF4-FFF2-40B4-BE49-F238E27FC236}">
                <a16:creationId xmlns:a16="http://schemas.microsoft.com/office/drawing/2014/main" id="{FD91AD5A-0401-4990-8AA0-82E234A7FA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8153797"/>
              </p:ext>
            </p:extLst>
          </p:nvPr>
        </p:nvGraphicFramePr>
        <p:xfrm>
          <a:off x="1746913" y="1351128"/>
          <a:ext cx="6168788" cy="41762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7126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BD63E7-E311-46D5-8760-AC67DE20EEE9}"/>
              </a:ext>
            </a:extLst>
          </p:cNvPr>
          <p:cNvSpPr txBox="1"/>
          <p:nvPr/>
        </p:nvSpPr>
        <p:spPr>
          <a:xfrm>
            <a:off x="1050878" y="986723"/>
            <a:ext cx="7287903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Выводы.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ходе учебно-исследовательской работы   был проанализирован теоретический материал и  проведено исследование влияния эффективных способов запоминания лексики.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 тип памяти у обучающихся и выявлены  эффективные способы и приёмы запоминания слов.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50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Результативность применения методов подтверждают результаты повторного словарного диктанта.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749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60FA81-FBBA-47EE-A4E1-EF48F41C1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br>
              <a:rPr lang="ru-RU" sz="8000" dirty="0"/>
            </a:br>
            <a:br>
              <a:rPr lang="ru-RU" sz="8000" dirty="0"/>
            </a:br>
            <a:r>
              <a:rPr lang="ru-RU" sz="8000" dirty="0">
                <a:solidFill>
                  <a:srgbClr val="FF3300"/>
                </a:solidFill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3613570858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-template-24">
  <a:themeElements>
    <a:clrScheme name="">
      <a:dk1>
        <a:srgbClr val="4D4D4D"/>
      </a:dk1>
      <a:lt1>
        <a:srgbClr val="FFFFFF"/>
      </a:lt1>
      <a:dk2>
        <a:srgbClr val="4D4D4D"/>
      </a:dk2>
      <a:lt2>
        <a:srgbClr val="214DDB"/>
      </a:lt2>
      <a:accent1>
        <a:srgbClr val="9752EC"/>
      </a:accent1>
      <a:accent2>
        <a:srgbClr val="FF48BC"/>
      </a:accent2>
      <a:accent3>
        <a:srgbClr val="FFFFFF"/>
      </a:accent3>
      <a:accent4>
        <a:srgbClr val="404040"/>
      </a:accent4>
      <a:accent5>
        <a:srgbClr val="C9B3F4"/>
      </a:accent5>
      <a:accent6>
        <a:srgbClr val="E740AA"/>
      </a:accent6>
      <a:hlink>
        <a:srgbClr val="FF320C"/>
      </a:hlink>
      <a:folHlink>
        <a:srgbClr val="D5D5D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499</Words>
  <Application>Microsoft Office PowerPoint</Application>
  <PresentationFormat>Экран (4:3)</PresentationFormat>
  <Paragraphs>89</Paragraphs>
  <Slides>19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Helvetica Neue</vt:lpstr>
      <vt:lpstr>Times New Roman</vt:lpstr>
      <vt:lpstr>powerpoint-template-24</vt:lpstr>
      <vt:lpstr>Эффективные способы и приёмы запоминания английской лексики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Эффективные способы и приёмы запоминания английской лексики</dc:title>
  <dc:creator>HP</dc:creator>
  <cp:lastModifiedBy>Алеся</cp:lastModifiedBy>
  <cp:revision>3</cp:revision>
  <dcterms:modified xsi:type="dcterms:W3CDTF">2025-01-08T11:02:35Z</dcterms:modified>
</cp:coreProperties>
</file>