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Default Extension="wdp" ContentType="image/vnd.ms-photo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2" r:id="rId1"/>
  </p:sldMasterIdLst>
  <p:notesMasterIdLst>
    <p:notesMasterId r:id="rId34"/>
  </p:notesMasterIdLst>
  <p:sldIdLst>
    <p:sldId id="256" r:id="rId2"/>
    <p:sldId id="261" r:id="rId3"/>
    <p:sldId id="298" r:id="rId4"/>
    <p:sldId id="281" r:id="rId5"/>
    <p:sldId id="284" r:id="rId6"/>
    <p:sldId id="285" r:id="rId7"/>
    <p:sldId id="287" r:id="rId8"/>
    <p:sldId id="289" r:id="rId9"/>
    <p:sldId id="323" r:id="rId10"/>
    <p:sldId id="324" r:id="rId11"/>
    <p:sldId id="325" r:id="rId12"/>
    <p:sldId id="321" r:id="rId13"/>
    <p:sldId id="322" r:id="rId14"/>
    <p:sldId id="333" r:id="rId15"/>
    <p:sldId id="307" r:id="rId16"/>
    <p:sldId id="334" r:id="rId17"/>
    <p:sldId id="315" r:id="rId18"/>
    <p:sldId id="314" r:id="rId19"/>
    <p:sldId id="311" r:id="rId20"/>
    <p:sldId id="332" r:id="rId21"/>
    <p:sldId id="309" r:id="rId22"/>
    <p:sldId id="306" r:id="rId23"/>
    <p:sldId id="313" r:id="rId24"/>
    <p:sldId id="326" r:id="rId25"/>
    <p:sldId id="328" r:id="rId26"/>
    <p:sldId id="330" r:id="rId27"/>
    <p:sldId id="331" r:id="rId28"/>
    <p:sldId id="316" r:id="rId29"/>
    <p:sldId id="335" r:id="rId30"/>
    <p:sldId id="318" r:id="rId31"/>
    <p:sldId id="319" r:id="rId32"/>
    <p:sldId id="260" r:id="rId33"/>
  </p:sldIdLst>
  <p:sldSz cx="9144000" cy="6858000" type="screen4x3"/>
  <p:notesSz cx="6858000" cy="9144000"/>
  <p:defaultTextStyle>
    <a:defPPr>
      <a:defRPr lang="ru-RU"/>
    </a:defPPr>
    <a:lvl1pPr marL="0" algn="l" defTabSz="91430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54" algn="l" defTabSz="91430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07" algn="l" defTabSz="91430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61" algn="l" defTabSz="91430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615" algn="l" defTabSz="91430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67" algn="l" defTabSz="91430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921" algn="l" defTabSz="91430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74" algn="l" defTabSz="91430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228" algn="l" defTabSz="91430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  <a:srgbClr val="FF00FF"/>
    <a:srgbClr val="3399FF"/>
    <a:srgbClr val="FF99CC"/>
    <a:srgbClr val="FDE8D7"/>
    <a:srgbClr val="0A5C6C"/>
    <a:srgbClr val="084B58"/>
    <a:srgbClr val="FFFF66"/>
    <a:srgbClr val="FEF2E8"/>
    <a:srgbClr val="FEE8D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7814" autoAdjust="0"/>
  </p:normalViewPr>
  <p:slideViewPr>
    <p:cSldViewPr showGuides="1">
      <p:cViewPr varScale="1">
        <p:scale>
          <a:sx n="60" d="100"/>
          <a:sy n="60" d="100"/>
        </p:scale>
        <p:origin x="-1560" y="-84"/>
      </p:cViewPr>
      <p:guideLst>
        <p:guide orient="horz" pos="216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image" Target="../media/image9.jpeg"/><Relationship Id="rId4" Type="http://schemas.openxmlformats.org/officeDocument/2006/relationships/image" Target="../media/image12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image" Target="../media/image9.jpeg"/><Relationship Id="rId4" Type="http://schemas.openxmlformats.org/officeDocument/2006/relationships/image" Target="../media/image1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9BD35C7-D2D5-42CE-B0FF-83D0161E7D16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F872BB73-4559-4315-B289-6D25F4EB8759}">
      <dgm:prSet phldrT="[Текст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algn="r"/>
          <a:r>
            <a:rPr lang="ru-RU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      Фольклор – </a:t>
          </a:r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художественное коллективное творчество народа. Отражающее его жизнь, </a:t>
          </a:r>
          <a:r>
            <a:rPr lang="ru-RU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обычаи,воззрения</a:t>
          </a:r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идеалы, принципы</a:t>
          </a:r>
          <a:endParaRPr lang="ru-RU" dirty="0"/>
        </a:p>
      </dgm:t>
    </dgm:pt>
    <dgm:pt modelId="{23C83191-D954-4F33-9941-FC94D3A578DA}" type="parTrans" cxnId="{A0572FBD-B281-4B0F-91EC-2F523514C2BD}">
      <dgm:prSet/>
      <dgm:spPr/>
      <dgm:t>
        <a:bodyPr/>
        <a:lstStyle/>
        <a:p>
          <a:endParaRPr lang="ru-RU"/>
        </a:p>
      </dgm:t>
    </dgm:pt>
    <dgm:pt modelId="{63E447B3-2CF0-4549-A2B5-D8AF68B73E68}" type="sibTrans" cxnId="{A0572FBD-B281-4B0F-91EC-2F523514C2BD}">
      <dgm:prSet/>
      <dgm:spPr/>
      <dgm:t>
        <a:bodyPr/>
        <a:lstStyle/>
        <a:p>
          <a:endParaRPr lang="ru-RU"/>
        </a:p>
      </dgm:t>
    </dgm:pt>
    <dgm:pt modelId="{63FC5290-BD1D-4544-9DD9-422740F456CF}">
      <dgm:prSet phldrT="[Текст]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«народное</a:t>
          </a:r>
          <a:r>
            <a:rPr lang="ru-RU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»- </a:t>
          </a:r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создано народом</a:t>
          </a:r>
          <a:endParaRPr lang="ru-RU" dirty="0"/>
        </a:p>
      </dgm:t>
    </dgm:pt>
    <dgm:pt modelId="{9AE05F9F-7FF2-4080-891B-D41234ECF6FB}" type="parTrans" cxnId="{D569C491-02A2-4906-8650-FF7480EE6707}">
      <dgm:prSet/>
      <dgm:spPr/>
      <dgm:t>
        <a:bodyPr/>
        <a:lstStyle/>
        <a:p>
          <a:endParaRPr lang="ru-RU"/>
        </a:p>
      </dgm:t>
    </dgm:pt>
    <dgm:pt modelId="{E1A3E8D9-4BCE-4E83-9F1E-639BBD29276A}" type="sibTrans" cxnId="{D569C491-02A2-4906-8650-FF7480EE6707}">
      <dgm:prSet/>
      <dgm:spPr/>
      <dgm:t>
        <a:bodyPr/>
        <a:lstStyle/>
        <a:p>
          <a:endParaRPr lang="ru-RU"/>
        </a:p>
      </dgm:t>
    </dgm:pt>
    <dgm:pt modelId="{3F48D540-9E0B-4D55-8C7F-338DF01DABD0}">
      <dgm:prSet phldrT="[Текст]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pPr algn="r"/>
          <a:r>
            <a:rPr lang="ru-RU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«творчество» </a:t>
          </a:r>
          <a:r>
            <a:rPr lang="ru-RU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– </a:t>
          </a:r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это когда что – то придумывают, творят.  </a:t>
          </a:r>
          <a:endParaRPr lang="ru-RU" dirty="0"/>
        </a:p>
      </dgm:t>
    </dgm:pt>
    <dgm:pt modelId="{C070A3B6-16D2-4A37-A23E-637C5A806207}" type="parTrans" cxnId="{759E1D1F-A2B9-4587-8884-E02C6F58344B}">
      <dgm:prSet/>
      <dgm:spPr/>
      <dgm:t>
        <a:bodyPr/>
        <a:lstStyle/>
        <a:p>
          <a:endParaRPr lang="ru-RU"/>
        </a:p>
      </dgm:t>
    </dgm:pt>
    <dgm:pt modelId="{0A25B66D-EEAE-476B-BEDF-F4586CB00F37}" type="sibTrans" cxnId="{759E1D1F-A2B9-4587-8884-E02C6F58344B}">
      <dgm:prSet/>
      <dgm:spPr/>
      <dgm:t>
        <a:bodyPr/>
        <a:lstStyle/>
        <a:p>
          <a:endParaRPr lang="ru-RU"/>
        </a:p>
      </dgm:t>
    </dgm:pt>
    <dgm:pt modelId="{2A91B921-6299-4800-AB55-54367693CFCC}">
      <dgm:prSet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1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      «Устное» </a:t>
          </a:r>
          <a:r>
            <a:rPr lang="ru-RU" sz="2100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– </a:t>
          </a:r>
          <a:r>
            <a:rPr lang="ru-RU" sz="21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передавалось «из уст в уста»</a:t>
          </a:r>
          <a:endParaRPr lang="ru-RU" sz="2100" dirty="0">
            <a:solidFill>
              <a:schemeClr val="tx1"/>
            </a:solidFill>
          </a:endParaRPr>
        </a:p>
      </dgm:t>
    </dgm:pt>
    <dgm:pt modelId="{F253076F-B9C5-4AAA-9255-5D0FE4B5088E}" type="parTrans" cxnId="{DC0D32BA-816E-45AE-8A65-79A923F54864}">
      <dgm:prSet/>
      <dgm:spPr/>
      <dgm:t>
        <a:bodyPr/>
        <a:lstStyle/>
        <a:p>
          <a:endParaRPr lang="ru-RU"/>
        </a:p>
      </dgm:t>
    </dgm:pt>
    <dgm:pt modelId="{12F3208C-3F41-47E2-9661-0305BBE50136}" type="sibTrans" cxnId="{DC0D32BA-816E-45AE-8A65-79A923F54864}">
      <dgm:prSet/>
      <dgm:spPr/>
      <dgm:t>
        <a:bodyPr/>
        <a:lstStyle/>
        <a:p>
          <a:endParaRPr lang="ru-RU"/>
        </a:p>
      </dgm:t>
    </dgm:pt>
    <dgm:pt modelId="{B5319A26-EEBB-444E-AD3A-66CA2CF984F0}" type="pres">
      <dgm:prSet presAssocID="{99BD35C7-D2D5-42CE-B0FF-83D0161E7D16}" presName="linearFlow" presStyleCnt="0">
        <dgm:presLayoutVars>
          <dgm:dir/>
          <dgm:resizeHandles val="exact"/>
        </dgm:presLayoutVars>
      </dgm:prSet>
      <dgm:spPr/>
    </dgm:pt>
    <dgm:pt modelId="{121E3CDD-05F3-4F3A-BE2E-7DEAF16F0A02}" type="pres">
      <dgm:prSet presAssocID="{F872BB73-4559-4315-B289-6D25F4EB8759}" presName="composite" presStyleCnt="0"/>
      <dgm:spPr/>
    </dgm:pt>
    <dgm:pt modelId="{76F1519A-B981-4D82-B53F-97C6FE3AEFC2}" type="pres">
      <dgm:prSet presAssocID="{F872BB73-4559-4315-B289-6D25F4EB8759}" presName="imgShp" presStyleLbl="fgImgPlace1" presStyleIdx="0" presStyleCnt="4" custScaleX="264270" custScaleY="211315" custLinFactX="-22298" custLinFactNeighborX="-100000" custLinFactNeighborY="2433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B288E332-1F3C-4CD3-9D1E-6EF21D4C0AD0}" type="pres">
      <dgm:prSet presAssocID="{F872BB73-4559-4315-B289-6D25F4EB8759}" presName="txShp" presStyleLbl="node1" presStyleIdx="0" presStyleCnt="4" custScaleX="129634" custScaleY="1881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EBCE19-2066-4689-9CFA-AB693E025B41}" type="pres">
      <dgm:prSet presAssocID="{63E447B3-2CF0-4549-A2B5-D8AF68B73E68}" presName="spacing" presStyleCnt="0"/>
      <dgm:spPr/>
    </dgm:pt>
    <dgm:pt modelId="{C1B900AC-CCD1-4248-B83D-AFA71EBD6FE2}" type="pres">
      <dgm:prSet presAssocID="{2A91B921-6299-4800-AB55-54367693CFCC}" presName="composite" presStyleCnt="0"/>
      <dgm:spPr/>
    </dgm:pt>
    <dgm:pt modelId="{64BD5DF7-B424-4A11-B46D-B19763C76BD3}" type="pres">
      <dgm:prSet presAssocID="{2A91B921-6299-4800-AB55-54367693CFCC}" presName="imgShp" presStyleLbl="fgImgPlace1" presStyleIdx="1" presStyleCnt="4" custScaleX="261813" custScaleY="195006" custLinFactNeighborX="-98821" custLinFactNeighborY="17867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3A9099AC-44C5-4502-82AE-78549362116E}" type="pres">
      <dgm:prSet presAssocID="{2A91B921-6299-4800-AB55-54367693CFCC}" presName="txShp" presStyleLbl="node1" presStyleIdx="1" presStyleCnt="4" custScaleX="1295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16228B-3402-458D-B5AD-214E6C5936F1}" type="pres">
      <dgm:prSet presAssocID="{12F3208C-3F41-47E2-9661-0305BBE50136}" presName="spacing" presStyleCnt="0"/>
      <dgm:spPr/>
    </dgm:pt>
    <dgm:pt modelId="{22EF9022-52E9-431A-AD7A-7582E92CA853}" type="pres">
      <dgm:prSet presAssocID="{63FC5290-BD1D-4544-9DD9-422740F456CF}" presName="composite" presStyleCnt="0"/>
      <dgm:spPr/>
    </dgm:pt>
    <dgm:pt modelId="{7FFDD691-F447-4FC5-A25B-E48F62BC1F90}" type="pres">
      <dgm:prSet presAssocID="{63FC5290-BD1D-4544-9DD9-422740F456CF}" presName="imgShp" presStyleLbl="fgImgPlace1" presStyleIdx="2" presStyleCnt="4" custScaleX="218535" custScaleY="192731" custLinFactX="-8108" custLinFactNeighborX="-100000" custLinFactNeighborY="3004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0404D16D-DD5E-45BA-98E3-97BF5B835410}" type="pres">
      <dgm:prSet presAssocID="{63FC5290-BD1D-4544-9DD9-422740F456CF}" presName="txShp" presStyleLbl="node1" presStyleIdx="2" presStyleCnt="4" custScaleX="132227" custLinFactNeighborX="-2648" custLinFactNeighborY="60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CED8B5-0DD7-497B-B583-0953A6A7D5B7}" type="pres">
      <dgm:prSet presAssocID="{E1A3E8D9-4BCE-4E83-9F1E-639BBD29276A}" presName="spacing" presStyleCnt="0"/>
      <dgm:spPr/>
    </dgm:pt>
    <dgm:pt modelId="{0D543DBE-A4E2-45A4-A4DB-2438093D252A}" type="pres">
      <dgm:prSet presAssocID="{3F48D540-9E0B-4D55-8C7F-338DF01DABD0}" presName="composite" presStyleCnt="0"/>
      <dgm:spPr/>
    </dgm:pt>
    <dgm:pt modelId="{FBC21D5A-CBC2-4A36-8067-10979DB9D4FF}" type="pres">
      <dgm:prSet presAssocID="{3F48D540-9E0B-4D55-8C7F-338DF01DABD0}" presName="imgShp" presStyleLbl="fgImgPlace1" presStyleIdx="3" presStyleCnt="4" custScaleX="191805" custScaleY="182989" custLinFactX="-21473" custLinFactNeighborX="-100000" custLinFactNeighborY="373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DBEAA3C1-936C-43CA-BE41-34EB7231905C}" type="pres">
      <dgm:prSet presAssocID="{3F48D540-9E0B-4D55-8C7F-338DF01DABD0}" presName="txShp" presStyleLbl="node1" presStyleIdx="3" presStyleCnt="4" custScaleX="140075" custLinFactNeighborX="-35" custLinFactNeighborY="-325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569C491-02A2-4906-8650-FF7480EE6707}" srcId="{99BD35C7-D2D5-42CE-B0FF-83D0161E7D16}" destId="{63FC5290-BD1D-4544-9DD9-422740F456CF}" srcOrd="2" destOrd="0" parTransId="{9AE05F9F-7FF2-4080-891B-D41234ECF6FB}" sibTransId="{E1A3E8D9-4BCE-4E83-9F1E-639BBD29276A}"/>
    <dgm:cxn modelId="{B1C9CAA8-1095-4EDD-BA69-3AD8FB8E6495}" type="presOf" srcId="{2A91B921-6299-4800-AB55-54367693CFCC}" destId="{3A9099AC-44C5-4502-82AE-78549362116E}" srcOrd="0" destOrd="0" presId="urn:microsoft.com/office/officeart/2005/8/layout/vList3"/>
    <dgm:cxn modelId="{A0572FBD-B281-4B0F-91EC-2F523514C2BD}" srcId="{99BD35C7-D2D5-42CE-B0FF-83D0161E7D16}" destId="{F872BB73-4559-4315-B289-6D25F4EB8759}" srcOrd="0" destOrd="0" parTransId="{23C83191-D954-4F33-9941-FC94D3A578DA}" sibTransId="{63E447B3-2CF0-4549-A2B5-D8AF68B73E68}"/>
    <dgm:cxn modelId="{759E1D1F-A2B9-4587-8884-E02C6F58344B}" srcId="{99BD35C7-D2D5-42CE-B0FF-83D0161E7D16}" destId="{3F48D540-9E0B-4D55-8C7F-338DF01DABD0}" srcOrd="3" destOrd="0" parTransId="{C070A3B6-16D2-4A37-A23E-637C5A806207}" sibTransId="{0A25B66D-EEAE-476B-BEDF-F4586CB00F37}"/>
    <dgm:cxn modelId="{D561B56F-FA6A-49FB-8D41-0294DE764FCA}" type="presOf" srcId="{99BD35C7-D2D5-42CE-B0FF-83D0161E7D16}" destId="{B5319A26-EEBB-444E-AD3A-66CA2CF984F0}" srcOrd="0" destOrd="0" presId="urn:microsoft.com/office/officeart/2005/8/layout/vList3"/>
    <dgm:cxn modelId="{B8F43183-7832-4BB7-A400-DBBA0F11C01E}" type="presOf" srcId="{F872BB73-4559-4315-B289-6D25F4EB8759}" destId="{B288E332-1F3C-4CD3-9D1E-6EF21D4C0AD0}" srcOrd="0" destOrd="0" presId="urn:microsoft.com/office/officeart/2005/8/layout/vList3"/>
    <dgm:cxn modelId="{D551F10B-73AE-43DF-988A-335ADDFBFE28}" type="presOf" srcId="{3F48D540-9E0B-4D55-8C7F-338DF01DABD0}" destId="{DBEAA3C1-936C-43CA-BE41-34EB7231905C}" srcOrd="0" destOrd="0" presId="urn:microsoft.com/office/officeart/2005/8/layout/vList3"/>
    <dgm:cxn modelId="{02B4DCAA-DFD6-461E-BCE1-3EE7A6BD8DDE}" type="presOf" srcId="{63FC5290-BD1D-4544-9DD9-422740F456CF}" destId="{0404D16D-DD5E-45BA-98E3-97BF5B835410}" srcOrd="0" destOrd="0" presId="urn:microsoft.com/office/officeart/2005/8/layout/vList3"/>
    <dgm:cxn modelId="{DC0D32BA-816E-45AE-8A65-79A923F54864}" srcId="{99BD35C7-D2D5-42CE-B0FF-83D0161E7D16}" destId="{2A91B921-6299-4800-AB55-54367693CFCC}" srcOrd="1" destOrd="0" parTransId="{F253076F-B9C5-4AAA-9255-5D0FE4B5088E}" sibTransId="{12F3208C-3F41-47E2-9661-0305BBE50136}"/>
    <dgm:cxn modelId="{B01A3466-3994-4C51-9041-2D994BAADC49}" type="presParOf" srcId="{B5319A26-EEBB-444E-AD3A-66CA2CF984F0}" destId="{121E3CDD-05F3-4F3A-BE2E-7DEAF16F0A02}" srcOrd="0" destOrd="0" presId="urn:microsoft.com/office/officeart/2005/8/layout/vList3"/>
    <dgm:cxn modelId="{D410D57A-A697-4EE2-8BB2-A015E8E6E0F3}" type="presParOf" srcId="{121E3CDD-05F3-4F3A-BE2E-7DEAF16F0A02}" destId="{76F1519A-B981-4D82-B53F-97C6FE3AEFC2}" srcOrd="0" destOrd="0" presId="urn:microsoft.com/office/officeart/2005/8/layout/vList3"/>
    <dgm:cxn modelId="{18F7D99C-0568-4BCE-9037-40B44B9D86A8}" type="presParOf" srcId="{121E3CDD-05F3-4F3A-BE2E-7DEAF16F0A02}" destId="{B288E332-1F3C-4CD3-9D1E-6EF21D4C0AD0}" srcOrd="1" destOrd="0" presId="urn:microsoft.com/office/officeart/2005/8/layout/vList3"/>
    <dgm:cxn modelId="{A9E5F5B5-26FD-4AE6-8FCD-C983F4A9B982}" type="presParOf" srcId="{B5319A26-EEBB-444E-AD3A-66CA2CF984F0}" destId="{49EBCE19-2066-4689-9CFA-AB693E025B41}" srcOrd="1" destOrd="0" presId="urn:microsoft.com/office/officeart/2005/8/layout/vList3"/>
    <dgm:cxn modelId="{CD5F2F79-03A2-420E-8544-BE1D5A1DB3F5}" type="presParOf" srcId="{B5319A26-EEBB-444E-AD3A-66CA2CF984F0}" destId="{C1B900AC-CCD1-4248-B83D-AFA71EBD6FE2}" srcOrd="2" destOrd="0" presId="urn:microsoft.com/office/officeart/2005/8/layout/vList3"/>
    <dgm:cxn modelId="{603DBD42-7979-4B85-8106-F1309BCFB4DA}" type="presParOf" srcId="{C1B900AC-CCD1-4248-B83D-AFA71EBD6FE2}" destId="{64BD5DF7-B424-4A11-B46D-B19763C76BD3}" srcOrd="0" destOrd="0" presId="urn:microsoft.com/office/officeart/2005/8/layout/vList3"/>
    <dgm:cxn modelId="{40E887CE-6028-439A-908D-25FEA11F14D7}" type="presParOf" srcId="{C1B900AC-CCD1-4248-B83D-AFA71EBD6FE2}" destId="{3A9099AC-44C5-4502-82AE-78549362116E}" srcOrd="1" destOrd="0" presId="urn:microsoft.com/office/officeart/2005/8/layout/vList3"/>
    <dgm:cxn modelId="{01F0FC73-88D8-4BB7-9236-778D2B02FAC6}" type="presParOf" srcId="{B5319A26-EEBB-444E-AD3A-66CA2CF984F0}" destId="{A516228B-3402-458D-B5AD-214E6C5936F1}" srcOrd="3" destOrd="0" presId="urn:microsoft.com/office/officeart/2005/8/layout/vList3"/>
    <dgm:cxn modelId="{FCB19A2E-E276-46CB-9F82-D54D43CADE8E}" type="presParOf" srcId="{B5319A26-EEBB-444E-AD3A-66CA2CF984F0}" destId="{22EF9022-52E9-431A-AD7A-7582E92CA853}" srcOrd="4" destOrd="0" presId="urn:microsoft.com/office/officeart/2005/8/layout/vList3"/>
    <dgm:cxn modelId="{EA8245B5-3796-433F-B7E6-A98406A6F7A9}" type="presParOf" srcId="{22EF9022-52E9-431A-AD7A-7582E92CA853}" destId="{7FFDD691-F447-4FC5-A25B-E48F62BC1F90}" srcOrd="0" destOrd="0" presId="urn:microsoft.com/office/officeart/2005/8/layout/vList3"/>
    <dgm:cxn modelId="{A32D7310-BADA-4863-935C-FFB2AC420021}" type="presParOf" srcId="{22EF9022-52E9-431A-AD7A-7582E92CA853}" destId="{0404D16D-DD5E-45BA-98E3-97BF5B835410}" srcOrd="1" destOrd="0" presId="urn:microsoft.com/office/officeart/2005/8/layout/vList3"/>
    <dgm:cxn modelId="{DA2ECC7E-AD95-4805-ACDC-F9A564FCAA12}" type="presParOf" srcId="{B5319A26-EEBB-444E-AD3A-66CA2CF984F0}" destId="{6ECED8B5-0DD7-497B-B583-0953A6A7D5B7}" srcOrd="5" destOrd="0" presId="urn:microsoft.com/office/officeart/2005/8/layout/vList3"/>
    <dgm:cxn modelId="{C4E0359E-C5E5-45D2-8A85-6194B9AABEC7}" type="presParOf" srcId="{B5319A26-EEBB-444E-AD3A-66CA2CF984F0}" destId="{0D543DBE-A4E2-45A4-A4DB-2438093D252A}" srcOrd="6" destOrd="0" presId="urn:microsoft.com/office/officeart/2005/8/layout/vList3"/>
    <dgm:cxn modelId="{EB477114-3BC1-41D1-B8F5-5AE401A26F56}" type="presParOf" srcId="{0D543DBE-A4E2-45A4-A4DB-2438093D252A}" destId="{FBC21D5A-CBC2-4A36-8067-10979DB9D4FF}" srcOrd="0" destOrd="0" presId="urn:microsoft.com/office/officeart/2005/8/layout/vList3"/>
    <dgm:cxn modelId="{B598C3DB-BFC5-4EF5-B717-3EF622C8E92D}" type="presParOf" srcId="{0D543DBE-A4E2-45A4-A4DB-2438093D252A}" destId="{DBEAA3C1-936C-43CA-BE41-34EB7231905C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049C02F-FB16-44BC-9AFC-FEEAAC74ED5A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72D6D0F-DFC2-4563-82AE-F58B65BD43D2}">
      <dgm:prSet phldrT="[Текст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Формы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F908DD8F-60AF-4A90-B983-25CB4DFC6213}" type="parTrans" cxnId="{C0EA7CD4-AEB3-4BF6-A2B1-EBC195A4C871}">
      <dgm:prSet/>
      <dgm:spPr/>
      <dgm:t>
        <a:bodyPr/>
        <a:lstStyle/>
        <a:p>
          <a:endParaRPr lang="ru-RU"/>
        </a:p>
      </dgm:t>
    </dgm:pt>
    <dgm:pt modelId="{5BB64DAD-1AD8-4941-BAE2-677EBBBBC918}" type="sibTrans" cxnId="{C0EA7CD4-AEB3-4BF6-A2B1-EBC195A4C871}">
      <dgm:prSet/>
      <dgm:spPr/>
      <dgm:t>
        <a:bodyPr/>
        <a:lstStyle/>
        <a:p>
          <a:endParaRPr lang="ru-RU"/>
        </a:p>
      </dgm:t>
    </dgm:pt>
    <dgm:pt modelId="{F355CF1D-E00A-4736-9326-C2B52DB4A4FF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0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rPr>
            <a:t>Создание развивающей предметно пространственной среды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ABB116F2-95D1-4A61-BDBA-F517958DA64B}" type="parTrans" cxnId="{541AF79B-468F-48AB-9AA0-7161E86BB8A3}">
      <dgm:prSet/>
      <dgm:spPr/>
      <dgm:t>
        <a:bodyPr/>
        <a:lstStyle/>
        <a:p>
          <a:endParaRPr lang="ru-RU"/>
        </a:p>
      </dgm:t>
    </dgm:pt>
    <dgm:pt modelId="{A068FDEC-1592-43A0-A82D-EA72C7FD24DE}" type="sibTrans" cxnId="{541AF79B-468F-48AB-9AA0-7161E86BB8A3}">
      <dgm:prSet/>
      <dgm:spPr/>
      <dgm:t>
        <a:bodyPr/>
        <a:lstStyle/>
        <a:p>
          <a:endParaRPr lang="ru-RU"/>
        </a:p>
      </dgm:t>
    </dgm:pt>
    <dgm:pt modelId="{5A9609D5-37FC-485C-BF87-D0F50A94869E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Использование материалов УНТ в непосредственной образовательной деятельности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751A1467-2250-4403-882B-5C14748733B0}" type="parTrans" cxnId="{ABDEC873-35E0-43C8-99BD-8A908D73CCBC}">
      <dgm:prSet/>
      <dgm:spPr/>
      <dgm:t>
        <a:bodyPr/>
        <a:lstStyle/>
        <a:p>
          <a:endParaRPr lang="ru-RU"/>
        </a:p>
      </dgm:t>
    </dgm:pt>
    <dgm:pt modelId="{49C04678-75E4-4109-80B5-7BDD2E3B86F5}" type="sibTrans" cxnId="{ABDEC873-35E0-43C8-99BD-8A908D73CCBC}">
      <dgm:prSet/>
      <dgm:spPr/>
      <dgm:t>
        <a:bodyPr/>
        <a:lstStyle/>
        <a:p>
          <a:endParaRPr lang="ru-RU"/>
        </a:p>
      </dgm:t>
    </dgm:pt>
    <dgm:pt modelId="{CBC66881-D9AE-4F2A-BAB7-057739733F09}">
      <dgm:prSet phldrT="[Текст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Методы и приемы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BA124C08-7A4E-4DD2-B0F7-01080B03BD46}" type="parTrans" cxnId="{8473CCE8-933C-4694-9612-9DBB52AFBC00}">
      <dgm:prSet/>
      <dgm:spPr/>
      <dgm:t>
        <a:bodyPr/>
        <a:lstStyle/>
        <a:p>
          <a:endParaRPr lang="ru-RU"/>
        </a:p>
      </dgm:t>
    </dgm:pt>
    <dgm:pt modelId="{3331DD66-F1EB-427F-887D-0D7C737A0466}" type="sibTrans" cxnId="{8473CCE8-933C-4694-9612-9DBB52AFBC00}">
      <dgm:prSet/>
      <dgm:spPr/>
      <dgm:t>
        <a:bodyPr/>
        <a:lstStyle/>
        <a:p>
          <a:endParaRPr lang="ru-RU"/>
        </a:p>
      </dgm:t>
    </dgm:pt>
    <dgm:pt modelId="{754B6EDA-D574-4577-96D4-9F06AC24F35B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Словесные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704F2FFB-55B9-4573-84EF-63443338A50B}" type="parTrans" cxnId="{20D7B948-8EE8-43A3-AC23-308A5368A012}">
      <dgm:prSet/>
      <dgm:spPr/>
      <dgm:t>
        <a:bodyPr/>
        <a:lstStyle/>
        <a:p>
          <a:endParaRPr lang="ru-RU"/>
        </a:p>
      </dgm:t>
    </dgm:pt>
    <dgm:pt modelId="{C776A6E4-462B-414C-952C-79FC49165D81}" type="sibTrans" cxnId="{20D7B948-8EE8-43A3-AC23-308A5368A012}">
      <dgm:prSet/>
      <dgm:spPr/>
      <dgm:t>
        <a:bodyPr/>
        <a:lstStyle/>
        <a:p>
          <a:endParaRPr lang="ru-RU"/>
        </a:p>
      </dgm:t>
    </dgm:pt>
    <dgm:pt modelId="{D060E0AF-F6D1-48B9-A130-9C021377E226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Динамический акцент 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34DA449B-7CE2-4A28-A1BD-EB0F31A7AC34}" type="parTrans" cxnId="{6983DB7C-0E97-485C-BD5E-9D6A7C00CB87}">
      <dgm:prSet/>
      <dgm:spPr/>
      <dgm:t>
        <a:bodyPr/>
        <a:lstStyle/>
        <a:p>
          <a:endParaRPr lang="ru-RU"/>
        </a:p>
      </dgm:t>
    </dgm:pt>
    <dgm:pt modelId="{145E722F-663E-4F26-9BAE-4A38ADAAA351}" type="sibTrans" cxnId="{6983DB7C-0E97-485C-BD5E-9D6A7C00CB87}">
      <dgm:prSet/>
      <dgm:spPr/>
      <dgm:t>
        <a:bodyPr/>
        <a:lstStyle/>
        <a:p>
          <a:endParaRPr lang="ru-RU"/>
        </a:p>
      </dgm:t>
    </dgm:pt>
    <dgm:pt modelId="{CB633FF9-7DDE-4C0F-BDEB-3352B26DB7E7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Совместная деятельность педагога с детьми в разных видах деятельности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A1D7204B-2465-426A-B90C-E85D97FB4B5C}" type="parTrans" cxnId="{61C5F924-9382-4237-8737-9A1A4A77789E}">
      <dgm:prSet/>
      <dgm:spPr/>
      <dgm:t>
        <a:bodyPr/>
        <a:lstStyle/>
        <a:p>
          <a:endParaRPr lang="ru-RU"/>
        </a:p>
      </dgm:t>
    </dgm:pt>
    <dgm:pt modelId="{BA1DACC7-AF07-4562-A811-CF72295991F6}" type="sibTrans" cxnId="{61C5F924-9382-4237-8737-9A1A4A77789E}">
      <dgm:prSet/>
      <dgm:spPr/>
      <dgm:t>
        <a:bodyPr/>
        <a:lstStyle/>
        <a:p>
          <a:endParaRPr lang="ru-RU"/>
        </a:p>
      </dgm:t>
    </dgm:pt>
    <dgm:pt modelId="{6AC8B42A-FCDF-4BCB-BA1F-4815C760A75B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Взаимодействие с родителями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8D13C38A-D01D-4EEC-B98B-234D684631BE}" type="parTrans" cxnId="{6C5D84DC-0F2B-4D93-900D-97ED5FDAF0C7}">
      <dgm:prSet/>
      <dgm:spPr/>
      <dgm:t>
        <a:bodyPr/>
        <a:lstStyle/>
        <a:p>
          <a:endParaRPr lang="ru-RU"/>
        </a:p>
      </dgm:t>
    </dgm:pt>
    <dgm:pt modelId="{A32D584C-6F4D-4502-9673-3C856F5D6C5D}" type="sibTrans" cxnId="{6C5D84DC-0F2B-4D93-900D-97ED5FDAF0C7}">
      <dgm:prSet/>
      <dgm:spPr/>
      <dgm:t>
        <a:bodyPr/>
        <a:lstStyle/>
        <a:p>
          <a:endParaRPr lang="ru-RU"/>
        </a:p>
      </dgm:t>
    </dgm:pt>
    <dgm:pt modelId="{FB56F57E-E766-437B-805A-AFD3C1922F5A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Игровые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0C60EA6B-9BEB-400F-8705-FFD08549D3EF}" type="parTrans" cxnId="{C52645D8-B079-4CCD-BA6F-EFA773055578}">
      <dgm:prSet/>
      <dgm:spPr/>
      <dgm:t>
        <a:bodyPr/>
        <a:lstStyle/>
        <a:p>
          <a:endParaRPr lang="ru-RU"/>
        </a:p>
      </dgm:t>
    </dgm:pt>
    <dgm:pt modelId="{B3835DD0-BFC5-4B76-953B-EC94F9392CB8}" type="sibTrans" cxnId="{C52645D8-B079-4CCD-BA6F-EFA773055578}">
      <dgm:prSet/>
      <dgm:spPr/>
      <dgm:t>
        <a:bodyPr/>
        <a:lstStyle/>
        <a:p>
          <a:endParaRPr lang="ru-RU"/>
        </a:p>
      </dgm:t>
    </dgm:pt>
    <dgm:pt modelId="{CCBCAF0F-65D4-47F1-8082-1F9954B74E7F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Наглядные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B31A8516-9533-4F4B-80E9-EDC3CA5E7240}" type="parTrans" cxnId="{0C9DEEC8-1BF5-4FCA-8E08-626A09A5697B}">
      <dgm:prSet/>
      <dgm:spPr/>
      <dgm:t>
        <a:bodyPr/>
        <a:lstStyle/>
        <a:p>
          <a:endParaRPr lang="ru-RU"/>
        </a:p>
      </dgm:t>
    </dgm:pt>
    <dgm:pt modelId="{C2665D5F-8157-4CCE-800B-F78BB1DBDF57}" type="sibTrans" cxnId="{0C9DEEC8-1BF5-4FCA-8E08-626A09A5697B}">
      <dgm:prSet/>
      <dgm:spPr/>
      <dgm:t>
        <a:bodyPr/>
        <a:lstStyle/>
        <a:p>
          <a:endParaRPr lang="ru-RU"/>
        </a:p>
      </dgm:t>
    </dgm:pt>
    <dgm:pt modelId="{71F711D4-7760-4E37-BEE5-A78B07DBCD51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Действенное соучастие 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A6126E96-77D6-411A-8181-37F7E6CD0940}" type="parTrans" cxnId="{B0CF40A1-549C-4D06-8D52-51996A66B41B}">
      <dgm:prSet/>
      <dgm:spPr/>
      <dgm:t>
        <a:bodyPr/>
        <a:lstStyle/>
        <a:p>
          <a:endParaRPr lang="ru-RU"/>
        </a:p>
      </dgm:t>
    </dgm:pt>
    <dgm:pt modelId="{4ED0EA6F-4A7D-48F2-8E03-95C238560F6A}" type="sibTrans" cxnId="{B0CF40A1-549C-4D06-8D52-51996A66B41B}">
      <dgm:prSet/>
      <dgm:spPr/>
      <dgm:t>
        <a:bodyPr/>
        <a:lstStyle/>
        <a:p>
          <a:endParaRPr lang="ru-RU"/>
        </a:p>
      </dgm:t>
    </dgm:pt>
    <dgm:pt modelId="{DEBC38C1-0BDB-41CB-B61A-9EF0CFEFB6E0}" type="pres">
      <dgm:prSet presAssocID="{B049C02F-FB16-44BC-9AFC-FEEAAC74ED5A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B466DA4-555D-467E-9300-38456A8F8154}" type="pres">
      <dgm:prSet presAssocID="{A72D6D0F-DFC2-4563-82AE-F58B65BD43D2}" presName="composite" presStyleCnt="0"/>
      <dgm:spPr/>
    </dgm:pt>
    <dgm:pt modelId="{5E0AFD63-8CA4-4A6A-B3EE-387BEABD9285}" type="pres">
      <dgm:prSet presAssocID="{A72D6D0F-DFC2-4563-82AE-F58B65BD43D2}" presName="parentText" presStyleLbl="align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337849-D2C5-41FF-8D1E-1E382C445A3C}" type="pres">
      <dgm:prSet presAssocID="{A72D6D0F-DFC2-4563-82AE-F58B65BD43D2}" presName="descendantText" presStyleLbl="alignAcc1" presStyleIdx="0" presStyleCnt="2" custScaleX="91333" custScaleY="1362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369751-F51A-4681-9746-7B40E70C0AD3}" type="pres">
      <dgm:prSet presAssocID="{5BB64DAD-1AD8-4941-BAE2-677EBBBBC918}" presName="sp" presStyleCnt="0"/>
      <dgm:spPr/>
    </dgm:pt>
    <dgm:pt modelId="{9D57A036-5CAD-4083-AA6F-4D7CF0493818}" type="pres">
      <dgm:prSet presAssocID="{CBC66881-D9AE-4F2A-BAB7-057739733F09}" presName="composite" presStyleCnt="0"/>
      <dgm:spPr/>
    </dgm:pt>
    <dgm:pt modelId="{EA067567-8FDB-4CE1-B32D-D927C8A7D5F7}" type="pres">
      <dgm:prSet presAssocID="{CBC66881-D9AE-4F2A-BAB7-057739733F09}" presName="parentText" presStyleLbl="align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0A06FE-5D38-42CC-A8FB-C04E9377D3CA}" type="pres">
      <dgm:prSet presAssocID="{CBC66881-D9AE-4F2A-BAB7-057739733F09}" presName="descendantText" presStyleLbl="alignAcc1" presStyleIdx="1" presStyleCnt="2" custScaleX="96926" custScaleY="1218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0EA7CD4-AEB3-4BF6-A2B1-EBC195A4C871}" srcId="{B049C02F-FB16-44BC-9AFC-FEEAAC74ED5A}" destId="{A72D6D0F-DFC2-4563-82AE-F58B65BD43D2}" srcOrd="0" destOrd="0" parTransId="{F908DD8F-60AF-4A90-B983-25CB4DFC6213}" sibTransId="{5BB64DAD-1AD8-4941-BAE2-677EBBBBC918}"/>
    <dgm:cxn modelId="{EF8523A0-4A85-4CDB-8AA6-22B841052477}" type="presOf" srcId="{71F711D4-7760-4E37-BEE5-A78B07DBCD51}" destId="{2D0A06FE-5D38-42CC-A8FB-C04E9377D3CA}" srcOrd="0" destOrd="3" presId="urn:microsoft.com/office/officeart/2005/8/layout/chevron2"/>
    <dgm:cxn modelId="{B0CF40A1-549C-4D06-8D52-51996A66B41B}" srcId="{CBC66881-D9AE-4F2A-BAB7-057739733F09}" destId="{71F711D4-7760-4E37-BEE5-A78B07DBCD51}" srcOrd="3" destOrd="0" parTransId="{A6126E96-77D6-411A-8181-37F7E6CD0940}" sibTransId="{4ED0EA6F-4A7D-48F2-8E03-95C238560F6A}"/>
    <dgm:cxn modelId="{6823BD55-B654-4C71-96BD-020271E3CE62}" type="presOf" srcId="{FB56F57E-E766-437B-805A-AFD3C1922F5A}" destId="{2D0A06FE-5D38-42CC-A8FB-C04E9377D3CA}" srcOrd="0" destOrd="1" presId="urn:microsoft.com/office/officeart/2005/8/layout/chevron2"/>
    <dgm:cxn modelId="{B3562A36-4117-4968-8C78-9E71F9EA5F16}" type="presOf" srcId="{B049C02F-FB16-44BC-9AFC-FEEAAC74ED5A}" destId="{DEBC38C1-0BDB-41CB-B61A-9EF0CFEFB6E0}" srcOrd="0" destOrd="0" presId="urn:microsoft.com/office/officeart/2005/8/layout/chevron2"/>
    <dgm:cxn modelId="{541AF79B-468F-48AB-9AA0-7161E86BB8A3}" srcId="{A72D6D0F-DFC2-4563-82AE-F58B65BD43D2}" destId="{F355CF1D-E00A-4736-9326-C2B52DB4A4FF}" srcOrd="0" destOrd="0" parTransId="{ABB116F2-95D1-4A61-BDBA-F517958DA64B}" sibTransId="{A068FDEC-1592-43A0-A82D-EA72C7FD24DE}"/>
    <dgm:cxn modelId="{AF702404-7D73-4FCB-880A-C85CD76C74C1}" type="presOf" srcId="{5A9609D5-37FC-485C-BF87-D0F50A94869E}" destId="{A9337849-D2C5-41FF-8D1E-1E382C445A3C}" srcOrd="0" destOrd="2" presId="urn:microsoft.com/office/officeart/2005/8/layout/chevron2"/>
    <dgm:cxn modelId="{8473CCE8-933C-4694-9612-9DBB52AFBC00}" srcId="{B049C02F-FB16-44BC-9AFC-FEEAAC74ED5A}" destId="{CBC66881-D9AE-4F2A-BAB7-057739733F09}" srcOrd="1" destOrd="0" parTransId="{BA124C08-7A4E-4DD2-B0F7-01080B03BD46}" sibTransId="{3331DD66-F1EB-427F-887D-0D7C737A0466}"/>
    <dgm:cxn modelId="{2872D054-8E38-412A-8946-C4672FEAD1C4}" type="presOf" srcId="{A72D6D0F-DFC2-4563-82AE-F58B65BD43D2}" destId="{5E0AFD63-8CA4-4A6A-B3EE-387BEABD9285}" srcOrd="0" destOrd="0" presId="urn:microsoft.com/office/officeart/2005/8/layout/chevron2"/>
    <dgm:cxn modelId="{0C9DEEC8-1BF5-4FCA-8E08-626A09A5697B}" srcId="{CBC66881-D9AE-4F2A-BAB7-057739733F09}" destId="{CCBCAF0F-65D4-47F1-8082-1F9954B74E7F}" srcOrd="2" destOrd="0" parTransId="{B31A8516-9533-4F4B-80E9-EDC3CA5E7240}" sibTransId="{C2665D5F-8157-4CCE-800B-F78BB1DBDF57}"/>
    <dgm:cxn modelId="{6C5D84DC-0F2B-4D93-900D-97ED5FDAF0C7}" srcId="{A72D6D0F-DFC2-4563-82AE-F58B65BD43D2}" destId="{6AC8B42A-FCDF-4BCB-BA1F-4815C760A75B}" srcOrd="3" destOrd="0" parTransId="{8D13C38A-D01D-4EEC-B98B-234D684631BE}" sibTransId="{A32D584C-6F4D-4502-9673-3C856F5D6C5D}"/>
    <dgm:cxn modelId="{95FD7642-3ADE-4725-A288-BDE64CD0B241}" type="presOf" srcId="{CCBCAF0F-65D4-47F1-8082-1F9954B74E7F}" destId="{2D0A06FE-5D38-42CC-A8FB-C04E9377D3CA}" srcOrd="0" destOrd="2" presId="urn:microsoft.com/office/officeart/2005/8/layout/chevron2"/>
    <dgm:cxn modelId="{C52645D8-B079-4CCD-BA6F-EFA773055578}" srcId="{CBC66881-D9AE-4F2A-BAB7-057739733F09}" destId="{FB56F57E-E766-437B-805A-AFD3C1922F5A}" srcOrd="1" destOrd="0" parTransId="{0C60EA6B-9BEB-400F-8705-FFD08549D3EF}" sibTransId="{B3835DD0-BFC5-4B76-953B-EC94F9392CB8}"/>
    <dgm:cxn modelId="{6BDB6E52-3366-414E-BECF-C3C00958FCC0}" type="presOf" srcId="{CB633FF9-7DDE-4C0F-BDEB-3352B26DB7E7}" destId="{A9337849-D2C5-41FF-8D1E-1E382C445A3C}" srcOrd="0" destOrd="1" presId="urn:microsoft.com/office/officeart/2005/8/layout/chevron2"/>
    <dgm:cxn modelId="{4DEC2FBE-7B8A-4EA5-A7A2-4D11CECE3158}" type="presOf" srcId="{6AC8B42A-FCDF-4BCB-BA1F-4815C760A75B}" destId="{A9337849-D2C5-41FF-8D1E-1E382C445A3C}" srcOrd="0" destOrd="3" presId="urn:microsoft.com/office/officeart/2005/8/layout/chevron2"/>
    <dgm:cxn modelId="{20D7B948-8EE8-43A3-AC23-308A5368A012}" srcId="{CBC66881-D9AE-4F2A-BAB7-057739733F09}" destId="{754B6EDA-D574-4577-96D4-9F06AC24F35B}" srcOrd="0" destOrd="0" parTransId="{704F2FFB-55B9-4573-84EF-63443338A50B}" sibTransId="{C776A6E4-462B-414C-952C-79FC49165D81}"/>
    <dgm:cxn modelId="{9889623A-ED68-462D-97FF-47CC47518366}" type="presOf" srcId="{CBC66881-D9AE-4F2A-BAB7-057739733F09}" destId="{EA067567-8FDB-4CE1-B32D-D927C8A7D5F7}" srcOrd="0" destOrd="0" presId="urn:microsoft.com/office/officeart/2005/8/layout/chevron2"/>
    <dgm:cxn modelId="{ABDEC873-35E0-43C8-99BD-8A908D73CCBC}" srcId="{A72D6D0F-DFC2-4563-82AE-F58B65BD43D2}" destId="{5A9609D5-37FC-485C-BF87-D0F50A94869E}" srcOrd="2" destOrd="0" parTransId="{751A1467-2250-4403-882B-5C14748733B0}" sibTransId="{49C04678-75E4-4109-80B5-7BDD2E3B86F5}"/>
    <dgm:cxn modelId="{BBE379BE-B71A-4114-8123-D97A7C026D3F}" type="presOf" srcId="{D060E0AF-F6D1-48B9-A130-9C021377E226}" destId="{2D0A06FE-5D38-42CC-A8FB-C04E9377D3CA}" srcOrd="0" destOrd="4" presId="urn:microsoft.com/office/officeart/2005/8/layout/chevron2"/>
    <dgm:cxn modelId="{6983DB7C-0E97-485C-BD5E-9D6A7C00CB87}" srcId="{CBC66881-D9AE-4F2A-BAB7-057739733F09}" destId="{D060E0AF-F6D1-48B9-A130-9C021377E226}" srcOrd="4" destOrd="0" parTransId="{34DA449B-7CE2-4A28-A1BD-EB0F31A7AC34}" sibTransId="{145E722F-663E-4F26-9BAE-4A38ADAAA351}"/>
    <dgm:cxn modelId="{61C5F924-9382-4237-8737-9A1A4A77789E}" srcId="{A72D6D0F-DFC2-4563-82AE-F58B65BD43D2}" destId="{CB633FF9-7DDE-4C0F-BDEB-3352B26DB7E7}" srcOrd="1" destOrd="0" parTransId="{A1D7204B-2465-426A-B90C-E85D97FB4B5C}" sibTransId="{BA1DACC7-AF07-4562-A811-CF72295991F6}"/>
    <dgm:cxn modelId="{D89FB9C2-56D1-4E6F-B27D-ABB3AAC75135}" type="presOf" srcId="{754B6EDA-D574-4577-96D4-9F06AC24F35B}" destId="{2D0A06FE-5D38-42CC-A8FB-C04E9377D3CA}" srcOrd="0" destOrd="0" presId="urn:microsoft.com/office/officeart/2005/8/layout/chevron2"/>
    <dgm:cxn modelId="{09B71EC5-E035-4EB5-99DF-41B2298A759C}" type="presOf" srcId="{F355CF1D-E00A-4736-9326-C2B52DB4A4FF}" destId="{A9337849-D2C5-41FF-8D1E-1E382C445A3C}" srcOrd="0" destOrd="0" presId="urn:microsoft.com/office/officeart/2005/8/layout/chevron2"/>
    <dgm:cxn modelId="{639ED6A7-9FA3-4DE9-BD95-20E97B8F36FA}" type="presParOf" srcId="{DEBC38C1-0BDB-41CB-B61A-9EF0CFEFB6E0}" destId="{AB466DA4-555D-467E-9300-38456A8F8154}" srcOrd="0" destOrd="0" presId="urn:microsoft.com/office/officeart/2005/8/layout/chevron2"/>
    <dgm:cxn modelId="{798AF4BC-4D45-4349-8A08-C3E358129E33}" type="presParOf" srcId="{AB466DA4-555D-467E-9300-38456A8F8154}" destId="{5E0AFD63-8CA4-4A6A-B3EE-387BEABD9285}" srcOrd="0" destOrd="0" presId="urn:microsoft.com/office/officeart/2005/8/layout/chevron2"/>
    <dgm:cxn modelId="{9E1940F1-2D0E-4F6B-B911-2EFEAFBE53DD}" type="presParOf" srcId="{AB466DA4-555D-467E-9300-38456A8F8154}" destId="{A9337849-D2C5-41FF-8D1E-1E382C445A3C}" srcOrd="1" destOrd="0" presId="urn:microsoft.com/office/officeart/2005/8/layout/chevron2"/>
    <dgm:cxn modelId="{8A229264-720B-48D1-944F-A8A3B73D8D5D}" type="presParOf" srcId="{DEBC38C1-0BDB-41CB-B61A-9EF0CFEFB6E0}" destId="{68369751-F51A-4681-9746-7B40E70C0AD3}" srcOrd="1" destOrd="0" presId="urn:microsoft.com/office/officeart/2005/8/layout/chevron2"/>
    <dgm:cxn modelId="{A37451FB-4F58-4CF6-B429-104176BBCAB5}" type="presParOf" srcId="{DEBC38C1-0BDB-41CB-B61A-9EF0CFEFB6E0}" destId="{9D57A036-5CAD-4083-AA6F-4D7CF0493818}" srcOrd="2" destOrd="0" presId="urn:microsoft.com/office/officeart/2005/8/layout/chevron2"/>
    <dgm:cxn modelId="{BCDF8690-129A-4EB6-B206-83EAFDB873E1}" type="presParOf" srcId="{9D57A036-5CAD-4083-AA6F-4D7CF0493818}" destId="{EA067567-8FDB-4CE1-B32D-D927C8A7D5F7}" srcOrd="0" destOrd="0" presId="urn:microsoft.com/office/officeart/2005/8/layout/chevron2"/>
    <dgm:cxn modelId="{4F34B301-8F70-4591-A673-7B09E5058883}" type="presParOf" srcId="{9D57A036-5CAD-4083-AA6F-4D7CF0493818}" destId="{2D0A06FE-5D38-42CC-A8FB-C04E9377D3CA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726A2E4-25DA-419C-B923-668B856C103F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1C13A9D-D331-44DD-BC8C-F212BDCC6995}">
      <dgm:prSet phldrT="[Текст]">
        <dgm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dgm:style>
      </dgm:prSet>
      <dgm:spPr>
        <a:ln>
          <a:solidFill>
            <a:srgbClr val="FF0000"/>
          </a:solidFill>
        </a:ln>
      </dgm:spPr>
      <dgm:t>
        <a:bodyPr/>
        <a:lstStyle/>
        <a:p>
          <a:endParaRPr lang="ru-RU" dirty="0"/>
        </a:p>
      </dgm:t>
    </dgm:pt>
    <dgm:pt modelId="{16F1A560-E8FC-4609-926F-08D73CAEF313}" type="parTrans" cxnId="{CD5C97A6-42CF-4D20-B6D7-6F3A51AA22A4}">
      <dgm:prSet/>
      <dgm:spPr/>
      <dgm:t>
        <a:bodyPr/>
        <a:lstStyle/>
        <a:p>
          <a:endParaRPr lang="ru-RU"/>
        </a:p>
      </dgm:t>
    </dgm:pt>
    <dgm:pt modelId="{95B722FB-502F-4505-8B03-DAC86FEF55AC}" type="sibTrans" cxnId="{CD5C97A6-42CF-4D20-B6D7-6F3A51AA22A4}">
      <dgm:prSet/>
      <dgm:spPr/>
      <dgm:t>
        <a:bodyPr/>
        <a:lstStyle/>
        <a:p>
          <a:endParaRPr lang="ru-RU"/>
        </a:p>
      </dgm:t>
    </dgm:pt>
    <dgm:pt modelId="{83267604-67D8-4192-8A33-4AC26A640135}">
      <dgm:prSet phldrT="[Текст]" custT="1"/>
      <dgm:spPr>
        <a:solidFill>
          <a:schemeClr val="accent3">
            <a:alpha val="90000"/>
          </a:schemeClr>
        </a:solidFill>
      </dgm:spPr>
      <dgm:t>
        <a:bodyPr/>
        <a:lstStyle/>
        <a:p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Обогащается духовный мир ребенка</a:t>
          </a:r>
          <a:endParaRPr lang="ru-RU" sz="2400" dirty="0"/>
        </a:p>
      </dgm:t>
    </dgm:pt>
    <dgm:pt modelId="{686A9CB1-AE83-4C4F-BB50-FB11010E82DF}" type="parTrans" cxnId="{53E000F0-1E3B-483D-A035-DA620C0E3182}">
      <dgm:prSet/>
      <dgm:spPr/>
      <dgm:t>
        <a:bodyPr/>
        <a:lstStyle/>
        <a:p>
          <a:endParaRPr lang="ru-RU"/>
        </a:p>
      </dgm:t>
    </dgm:pt>
    <dgm:pt modelId="{89B8A1BD-7272-43DD-8B0C-D41DE3533552}" type="sibTrans" cxnId="{53E000F0-1E3B-483D-A035-DA620C0E3182}">
      <dgm:prSet/>
      <dgm:spPr/>
      <dgm:t>
        <a:bodyPr/>
        <a:lstStyle/>
        <a:p>
          <a:endParaRPr lang="ru-RU"/>
        </a:p>
      </dgm:t>
    </dgm:pt>
    <dgm:pt modelId="{11CC4986-9402-430F-86AC-F136F304A3DD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Ребенок усваивает морально-нравственных нормы поведения в обществе.</a:t>
          </a:r>
          <a:endParaRPr lang="ru-RU" sz="2000" b="1" dirty="0"/>
        </a:p>
      </dgm:t>
    </dgm:pt>
    <dgm:pt modelId="{F76946FF-9487-4DAC-B65B-5E828E2287C5}" type="parTrans" cxnId="{74A912D6-2238-41C5-B16C-802F25FA2B13}">
      <dgm:prSet/>
      <dgm:spPr/>
      <dgm:t>
        <a:bodyPr/>
        <a:lstStyle/>
        <a:p>
          <a:endParaRPr lang="ru-RU"/>
        </a:p>
      </dgm:t>
    </dgm:pt>
    <dgm:pt modelId="{C3E812DB-D2AA-462B-81C5-44A05EFD4873}" type="sibTrans" cxnId="{74A912D6-2238-41C5-B16C-802F25FA2B13}">
      <dgm:prSet/>
      <dgm:spPr/>
      <dgm:t>
        <a:bodyPr/>
        <a:lstStyle/>
        <a:p>
          <a:endParaRPr lang="ru-RU"/>
        </a:p>
      </dgm:t>
    </dgm:pt>
    <dgm:pt modelId="{08A5DD63-79E1-4CD0-B853-832F036937E9}">
      <dgm:prSet phldrT="[Текст]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ln>
          <a:solidFill>
            <a:srgbClr val="FF0000"/>
          </a:solidFill>
        </a:ln>
      </dgm:spPr>
      <dgm:t>
        <a:bodyPr/>
        <a:lstStyle/>
        <a:p>
          <a:endParaRPr lang="ru-RU" dirty="0"/>
        </a:p>
      </dgm:t>
    </dgm:pt>
    <dgm:pt modelId="{3F9C78F5-87A5-42A5-B441-0CE2942CAB63}" type="parTrans" cxnId="{F7671547-F291-44F5-B48B-7AC8F9EB35F9}">
      <dgm:prSet/>
      <dgm:spPr/>
      <dgm:t>
        <a:bodyPr/>
        <a:lstStyle/>
        <a:p>
          <a:endParaRPr lang="ru-RU"/>
        </a:p>
      </dgm:t>
    </dgm:pt>
    <dgm:pt modelId="{9C0B4C1F-1659-4E94-9753-4ED469639B25}" type="sibTrans" cxnId="{F7671547-F291-44F5-B48B-7AC8F9EB35F9}">
      <dgm:prSet/>
      <dgm:spPr/>
      <dgm:t>
        <a:bodyPr/>
        <a:lstStyle/>
        <a:p>
          <a:endParaRPr lang="ru-RU"/>
        </a:p>
      </dgm:t>
    </dgm:pt>
    <dgm:pt modelId="{F0F3BA1E-DA14-43FD-8B8E-C27CAB88016F}">
      <dgm:prSet phldrT="[Текст]" custT="1"/>
      <dgm:spPr>
        <a:solidFill>
          <a:srgbClr val="3399FF">
            <a:alpha val="89804"/>
          </a:srgbClr>
        </a:solidFill>
      </dgm:spPr>
      <dgm:t>
        <a:bodyPr/>
        <a:lstStyle/>
        <a:p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Воспитывает  уважение   к   прошлому своего народа  - развивает  патриотизм</a:t>
          </a:r>
          <a:endParaRPr lang="ru-RU" sz="2400" b="1" dirty="0"/>
        </a:p>
      </dgm:t>
    </dgm:pt>
    <dgm:pt modelId="{514A8B7D-78F3-4C31-BE19-555A0E4AFB58}" type="parTrans" cxnId="{B825610E-9216-4FE4-85F1-EB43A30C42C8}">
      <dgm:prSet/>
      <dgm:spPr/>
      <dgm:t>
        <a:bodyPr/>
        <a:lstStyle/>
        <a:p>
          <a:endParaRPr lang="ru-RU"/>
        </a:p>
      </dgm:t>
    </dgm:pt>
    <dgm:pt modelId="{A3A78628-33A7-44DA-9D37-56790769D8E6}" type="sibTrans" cxnId="{B825610E-9216-4FE4-85F1-EB43A30C42C8}">
      <dgm:prSet/>
      <dgm:spPr/>
      <dgm:t>
        <a:bodyPr/>
        <a:lstStyle/>
        <a:p>
          <a:endParaRPr lang="ru-RU"/>
        </a:p>
      </dgm:t>
    </dgm:pt>
    <dgm:pt modelId="{1BC7758A-4021-4076-AA0F-4CF6D83F70E2}">
      <dgm:prSet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психофизиологическое воздействие на детей </a:t>
          </a:r>
          <a:r>
            <a:rPr lang="ru-RU" sz="1800" b="0" dirty="0" smtClean="0">
              <a:latin typeface="Times New Roman" pitchFamily="18" charset="0"/>
              <a:cs typeface="Times New Roman" pitchFamily="18" charset="0"/>
            </a:rPr>
            <a:t>(вызывает радостные эмоции, учит преодолевать страх; помогает координировать движения)</a:t>
          </a:r>
          <a:endParaRPr lang="ru-RU" sz="1800" b="0" dirty="0"/>
        </a:p>
      </dgm:t>
    </dgm:pt>
    <dgm:pt modelId="{18DD17B4-C39B-4E2A-92FE-0BD10C9889EB}" type="parTrans" cxnId="{6F85C686-7994-4AB1-9DC9-5B4717E6C1FF}">
      <dgm:prSet/>
      <dgm:spPr/>
      <dgm:t>
        <a:bodyPr/>
        <a:lstStyle/>
        <a:p>
          <a:endParaRPr lang="ru-RU"/>
        </a:p>
      </dgm:t>
    </dgm:pt>
    <dgm:pt modelId="{911A4DD1-A18E-485D-87EA-56912F78CCCB}" type="sibTrans" cxnId="{6F85C686-7994-4AB1-9DC9-5B4717E6C1FF}">
      <dgm:prSet/>
      <dgm:spPr/>
      <dgm:t>
        <a:bodyPr/>
        <a:lstStyle/>
        <a:p>
          <a:endParaRPr lang="ru-RU"/>
        </a:p>
      </dgm:t>
    </dgm:pt>
    <dgm:pt modelId="{D0B8AAA6-A823-41E7-A9D3-F878EF1811CD}">
      <dgm:prSet phldrT="[Текст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ln>
          <a:solidFill>
            <a:srgbClr val="FF0000"/>
          </a:solidFill>
        </a:ln>
      </dgm:spPr>
      <dgm:t>
        <a:bodyPr/>
        <a:lstStyle/>
        <a:p>
          <a:endParaRPr lang="ru-RU" dirty="0"/>
        </a:p>
      </dgm:t>
    </dgm:pt>
    <dgm:pt modelId="{2C02F354-762E-41C9-BFB7-32649119D95A}" type="parTrans" cxnId="{664AE283-2FA3-48C0-BC97-FC0705826923}">
      <dgm:prSet/>
      <dgm:spPr/>
      <dgm:t>
        <a:bodyPr/>
        <a:lstStyle/>
        <a:p>
          <a:endParaRPr lang="ru-RU"/>
        </a:p>
      </dgm:t>
    </dgm:pt>
    <dgm:pt modelId="{8DB34BB3-2403-4E2B-8C15-213A901E8951}" type="sibTrans" cxnId="{664AE283-2FA3-48C0-BC97-FC0705826923}">
      <dgm:prSet/>
      <dgm:spPr/>
      <dgm:t>
        <a:bodyPr/>
        <a:lstStyle/>
        <a:p>
          <a:endParaRPr lang="ru-RU"/>
        </a:p>
      </dgm:t>
    </dgm:pt>
    <dgm:pt modelId="{57D4A536-D1F9-4959-8A67-4BD91944CE42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Развивает  речь детей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23DFCE5E-5707-4898-BB4B-0563F32BAD17}" type="parTrans" cxnId="{86EF6E90-6B0E-4E14-9C99-31EB7592B080}">
      <dgm:prSet/>
      <dgm:spPr/>
      <dgm:t>
        <a:bodyPr/>
        <a:lstStyle/>
        <a:p>
          <a:endParaRPr lang="ru-RU"/>
        </a:p>
      </dgm:t>
    </dgm:pt>
    <dgm:pt modelId="{76ED9627-8ACE-44DC-84B2-056F7877707F}" type="sibTrans" cxnId="{86EF6E90-6B0E-4E14-9C99-31EB7592B080}">
      <dgm:prSet/>
      <dgm:spPr/>
      <dgm:t>
        <a:bodyPr/>
        <a:lstStyle/>
        <a:p>
          <a:endParaRPr lang="ru-RU"/>
        </a:p>
      </dgm:t>
    </dgm:pt>
    <dgm:pt modelId="{8FA9B742-F5C9-471F-9BAC-581AFB06D30F}">
      <dgm:prSet phldrT="[Текст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ln>
          <a:solidFill>
            <a:srgbClr val="FF0000"/>
          </a:solidFill>
        </a:ln>
      </dgm:spPr>
      <dgm:t>
        <a:bodyPr/>
        <a:lstStyle/>
        <a:p>
          <a:endParaRPr lang="ru-RU" dirty="0"/>
        </a:p>
      </dgm:t>
    </dgm:pt>
    <dgm:pt modelId="{2DC430D1-1571-4690-A149-F1FE3ACB1753}" type="sibTrans" cxnId="{BA59BEC5-6199-48E0-A2D5-BD7CBF5AD633}">
      <dgm:prSet/>
      <dgm:spPr/>
      <dgm:t>
        <a:bodyPr/>
        <a:lstStyle/>
        <a:p>
          <a:endParaRPr lang="ru-RU"/>
        </a:p>
      </dgm:t>
    </dgm:pt>
    <dgm:pt modelId="{AFD8D9BE-04B8-45BD-B5EA-33F93092DB7C}" type="parTrans" cxnId="{BA59BEC5-6199-48E0-A2D5-BD7CBF5AD633}">
      <dgm:prSet/>
      <dgm:spPr/>
      <dgm:t>
        <a:bodyPr/>
        <a:lstStyle/>
        <a:p>
          <a:endParaRPr lang="ru-RU"/>
        </a:p>
      </dgm:t>
    </dgm:pt>
    <dgm:pt modelId="{4E28DA92-6A19-4191-AA75-9522A160BF0F}">
      <dgm:prSet phldrT="[Текст]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solidFill>
          <a:srgbClr val="CC99FF"/>
        </a:solidFill>
        <a:ln>
          <a:solidFill>
            <a:srgbClr val="FF0000"/>
          </a:solidFill>
        </a:ln>
      </dgm:spPr>
      <dgm:t>
        <a:bodyPr/>
        <a:lstStyle/>
        <a:p>
          <a:endParaRPr lang="ru-RU" b="1" dirty="0"/>
        </a:p>
      </dgm:t>
    </dgm:pt>
    <dgm:pt modelId="{7B8059BF-651A-4A70-8C54-3722D14F0425}" type="sibTrans" cxnId="{34020A98-5EC6-4258-AF59-114E6594E1DA}">
      <dgm:prSet/>
      <dgm:spPr/>
      <dgm:t>
        <a:bodyPr/>
        <a:lstStyle/>
        <a:p>
          <a:endParaRPr lang="ru-RU"/>
        </a:p>
      </dgm:t>
    </dgm:pt>
    <dgm:pt modelId="{CF455D72-78E7-468C-B1DD-3BC3223F5945}" type="parTrans" cxnId="{34020A98-5EC6-4258-AF59-114E6594E1DA}">
      <dgm:prSet/>
      <dgm:spPr/>
      <dgm:t>
        <a:bodyPr/>
        <a:lstStyle/>
        <a:p>
          <a:endParaRPr lang="ru-RU"/>
        </a:p>
      </dgm:t>
    </dgm:pt>
    <dgm:pt modelId="{C9D1118C-FEA7-4DDC-ABFE-3EF1AB950AF3}" type="pres">
      <dgm:prSet presAssocID="{3726A2E4-25DA-419C-B923-668B856C103F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91A20F7-ACC8-443C-92C6-126945AC1BD8}" type="pres">
      <dgm:prSet presAssocID="{41C13A9D-D331-44DD-BC8C-F212BDCC6995}" presName="composite" presStyleCnt="0"/>
      <dgm:spPr/>
    </dgm:pt>
    <dgm:pt modelId="{A441A62E-40DB-43E6-9A5F-8A9942A8F7D9}" type="pres">
      <dgm:prSet presAssocID="{41C13A9D-D331-44DD-BC8C-F212BDCC6995}" presName="parentText" presStyleLbl="alignNode1" presStyleIdx="0" presStyleCnt="5" custScaleY="6799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57AE8D-98F7-4C3C-9036-5204E3324792}" type="pres">
      <dgm:prSet presAssocID="{41C13A9D-D331-44DD-BC8C-F212BDCC6995}" presName="descendantText" presStyleLbl="alignAcc1" presStyleIdx="0" presStyleCnt="5" custScaleX="99106" custScaleY="1397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7452AA-A70E-4376-9821-F08A748593C5}" type="pres">
      <dgm:prSet presAssocID="{95B722FB-502F-4505-8B03-DAC86FEF55AC}" presName="sp" presStyleCnt="0"/>
      <dgm:spPr/>
    </dgm:pt>
    <dgm:pt modelId="{1138B82D-2BE7-41EF-B66F-62E587B692C6}" type="pres">
      <dgm:prSet presAssocID="{4E28DA92-6A19-4191-AA75-9522A160BF0F}" presName="composite" presStyleCnt="0"/>
      <dgm:spPr/>
    </dgm:pt>
    <dgm:pt modelId="{EA5CFF08-A9AB-4EBA-B2D9-48ABBD0FEA58}" type="pres">
      <dgm:prSet presAssocID="{4E28DA92-6A19-4191-AA75-9522A160BF0F}" presName="parentText" presStyleLbl="alignNode1" presStyleIdx="1" presStyleCnt="5" custScaleY="537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FFD904-2B2A-4CAE-A24E-F76EFABA3D01}" type="pres">
      <dgm:prSet presAssocID="{4E28DA92-6A19-4191-AA75-9522A160BF0F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3B637C-0A55-4105-8AA7-C0FD8AB4F509}" type="pres">
      <dgm:prSet presAssocID="{7B8059BF-651A-4A70-8C54-3722D14F0425}" presName="sp" presStyleCnt="0"/>
      <dgm:spPr/>
    </dgm:pt>
    <dgm:pt modelId="{D35C3E16-6684-441A-9ECD-557684595970}" type="pres">
      <dgm:prSet presAssocID="{8FA9B742-F5C9-471F-9BAC-581AFB06D30F}" presName="composite" presStyleCnt="0"/>
      <dgm:spPr/>
    </dgm:pt>
    <dgm:pt modelId="{2EF14C35-2B94-4303-900A-086D4C6DD85A}" type="pres">
      <dgm:prSet presAssocID="{8FA9B742-F5C9-471F-9BAC-581AFB06D30F}" presName="parentText" presStyleLbl="alignNode1" presStyleIdx="2" presStyleCnt="5" custScaleX="96082" custScaleY="4668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D376F4-3BE4-45BB-88C2-EFB5619E0104}" type="pres">
      <dgm:prSet presAssocID="{8FA9B742-F5C9-471F-9BAC-581AFB06D30F}" presName="descendantText" presStyleLbl="alignAcc1" presStyleIdx="2" presStyleCnt="5" custScaleX="988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5DAEA-1649-4F03-98D4-8CDB9833AF30}" type="pres">
      <dgm:prSet presAssocID="{2DC430D1-1571-4690-A149-F1FE3ACB1753}" presName="sp" presStyleCnt="0"/>
      <dgm:spPr/>
    </dgm:pt>
    <dgm:pt modelId="{CAE8D857-DDD1-492D-8B43-85B0184FC2B3}" type="pres">
      <dgm:prSet presAssocID="{D0B8AAA6-A823-41E7-A9D3-F878EF1811CD}" presName="composite" presStyleCnt="0"/>
      <dgm:spPr/>
    </dgm:pt>
    <dgm:pt modelId="{113EBC86-2BC9-41D2-B052-01105047BBCF}" type="pres">
      <dgm:prSet presAssocID="{D0B8AAA6-A823-41E7-A9D3-F878EF1811CD}" presName="parentText" presStyleLbl="alignNode1" presStyleIdx="3" presStyleCnt="5" custScaleY="4889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9CC77B-39B0-4EB6-8F85-C505F516DA23}" type="pres">
      <dgm:prSet presAssocID="{D0B8AAA6-A823-41E7-A9D3-F878EF1811CD}" presName="descendantText" presStyleLbl="alignAcc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97E83A-6C45-4B50-B2EA-1675CCE3BC75}" type="pres">
      <dgm:prSet presAssocID="{8DB34BB3-2403-4E2B-8C15-213A901E8951}" presName="sp" presStyleCnt="0"/>
      <dgm:spPr/>
    </dgm:pt>
    <dgm:pt modelId="{30088CD6-5B7D-4639-B834-359A74BC6F2D}" type="pres">
      <dgm:prSet presAssocID="{08A5DD63-79E1-4CD0-B853-832F036937E9}" presName="composite" presStyleCnt="0"/>
      <dgm:spPr/>
    </dgm:pt>
    <dgm:pt modelId="{DE7DF4A6-47FE-4557-A040-B05C232080DC}" type="pres">
      <dgm:prSet presAssocID="{08A5DD63-79E1-4CD0-B853-832F036937E9}" presName="parentText" presStyleLbl="alignNode1" presStyleIdx="4" presStyleCnt="5" custScaleY="4824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6CAA33-DFD1-4371-B881-B4F7856D8A46}" type="pres">
      <dgm:prSet presAssocID="{08A5DD63-79E1-4CD0-B853-832F036937E9}" presName="descendantText" presStyleLbl="alignAcc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825610E-9216-4FE4-85F1-EB43A30C42C8}" srcId="{08A5DD63-79E1-4CD0-B853-832F036937E9}" destId="{F0F3BA1E-DA14-43FD-8B8E-C27CAB88016F}" srcOrd="0" destOrd="0" parTransId="{514A8B7D-78F3-4C31-BE19-555A0E4AFB58}" sibTransId="{A3A78628-33A7-44DA-9D37-56790769D8E6}"/>
    <dgm:cxn modelId="{F80D5218-7F7F-462B-AC83-EDFF574CA8B9}" type="presOf" srcId="{F0F3BA1E-DA14-43FD-8B8E-C27CAB88016F}" destId="{896CAA33-DFD1-4371-B881-B4F7856D8A46}" srcOrd="0" destOrd="0" presId="urn:microsoft.com/office/officeart/2005/8/layout/chevron2"/>
    <dgm:cxn modelId="{74A912D6-2238-41C5-B16C-802F25FA2B13}" srcId="{D0B8AAA6-A823-41E7-A9D3-F878EF1811CD}" destId="{11CC4986-9402-430F-86AC-F136F304A3DD}" srcOrd="0" destOrd="0" parTransId="{F76946FF-9487-4DAC-B65B-5E828E2287C5}" sibTransId="{C3E812DB-D2AA-462B-81C5-44A05EFD4873}"/>
    <dgm:cxn modelId="{748EA8E6-BE4F-49C0-8051-04CDE127C8AE}" type="presOf" srcId="{3726A2E4-25DA-419C-B923-668B856C103F}" destId="{C9D1118C-FEA7-4DDC-ABFE-3EF1AB950AF3}" srcOrd="0" destOrd="0" presId="urn:microsoft.com/office/officeart/2005/8/layout/chevron2"/>
    <dgm:cxn modelId="{6F85C686-7994-4AB1-9DC9-5B4717E6C1FF}" srcId="{4E28DA92-6A19-4191-AA75-9522A160BF0F}" destId="{1BC7758A-4021-4076-AA0F-4CF6D83F70E2}" srcOrd="0" destOrd="0" parTransId="{18DD17B4-C39B-4E2A-92FE-0BD10C9889EB}" sibTransId="{911A4DD1-A18E-485D-87EA-56912F78CCCB}"/>
    <dgm:cxn modelId="{CD5C97A6-42CF-4D20-B6D7-6F3A51AA22A4}" srcId="{3726A2E4-25DA-419C-B923-668B856C103F}" destId="{41C13A9D-D331-44DD-BC8C-F212BDCC6995}" srcOrd="0" destOrd="0" parTransId="{16F1A560-E8FC-4609-926F-08D73CAEF313}" sibTransId="{95B722FB-502F-4505-8B03-DAC86FEF55AC}"/>
    <dgm:cxn modelId="{DF83A7F7-3FC1-4FCD-9A93-BEBD316B1771}" type="presOf" srcId="{08A5DD63-79E1-4CD0-B853-832F036937E9}" destId="{DE7DF4A6-47FE-4557-A040-B05C232080DC}" srcOrd="0" destOrd="0" presId="urn:microsoft.com/office/officeart/2005/8/layout/chevron2"/>
    <dgm:cxn modelId="{E4B3688B-8C73-4FA7-B8BC-4D5581505E58}" type="presOf" srcId="{1BC7758A-4021-4076-AA0F-4CF6D83F70E2}" destId="{18FFD904-2B2A-4CAE-A24E-F76EFABA3D01}" srcOrd="0" destOrd="0" presId="urn:microsoft.com/office/officeart/2005/8/layout/chevron2"/>
    <dgm:cxn modelId="{34020A98-5EC6-4258-AF59-114E6594E1DA}" srcId="{3726A2E4-25DA-419C-B923-668B856C103F}" destId="{4E28DA92-6A19-4191-AA75-9522A160BF0F}" srcOrd="1" destOrd="0" parTransId="{CF455D72-78E7-468C-B1DD-3BC3223F5945}" sibTransId="{7B8059BF-651A-4A70-8C54-3722D14F0425}"/>
    <dgm:cxn modelId="{D47ED910-73F4-417D-B603-B1F24BCC9D95}" type="presOf" srcId="{8FA9B742-F5C9-471F-9BAC-581AFB06D30F}" destId="{2EF14C35-2B94-4303-900A-086D4C6DD85A}" srcOrd="0" destOrd="0" presId="urn:microsoft.com/office/officeart/2005/8/layout/chevron2"/>
    <dgm:cxn modelId="{ED8C69F1-E75D-4B23-BCAD-99E644C1A904}" type="presOf" srcId="{4E28DA92-6A19-4191-AA75-9522A160BF0F}" destId="{EA5CFF08-A9AB-4EBA-B2D9-48ABBD0FEA58}" srcOrd="0" destOrd="0" presId="urn:microsoft.com/office/officeart/2005/8/layout/chevron2"/>
    <dgm:cxn modelId="{F7671547-F291-44F5-B48B-7AC8F9EB35F9}" srcId="{3726A2E4-25DA-419C-B923-668B856C103F}" destId="{08A5DD63-79E1-4CD0-B853-832F036937E9}" srcOrd="4" destOrd="0" parTransId="{3F9C78F5-87A5-42A5-B441-0CE2942CAB63}" sibTransId="{9C0B4C1F-1659-4E94-9753-4ED469639B25}"/>
    <dgm:cxn modelId="{DFF35FBE-3362-4487-961B-05F82155478B}" type="presOf" srcId="{41C13A9D-D331-44DD-BC8C-F212BDCC6995}" destId="{A441A62E-40DB-43E6-9A5F-8A9942A8F7D9}" srcOrd="0" destOrd="0" presId="urn:microsoft.com/office/officeart/2005/8/layout/chevron2"/>
    <dgm:cxn modelId="{5EFA14AD-F37F-4940-A23E-0B0E4A420B34}" type="presOf" srcId="{11CC4986-9402-430F-86AC-F136F304A3DD}" destId="{A69CC77B-39B0-4EB6-8F85-C505F516DA23}" srcOrd="0" destOrd="0" presId="urn:microsoft.com/office/officeart/2005/8/layout/chevron2"/>
    <dgm:cxn modelId="{86EF6E90-6B0E-4E14-9C99-31EB7592B080}" srcId="{8FA9B742-F5C9-471F-9BAC-581AFB06D30F}" destId="{57D4A536-D1F9-4959-8A67-4BD91944CE42}" srcOrd="0" destOrd="0" parTransId="{23DFCE5E-5707-4898-BB4B-0563F32BAD17}" sibTransId="{76ED9627-8ACE-44DC-84B2-056F7877707F}"/>
    <dgm:cxn modelId="{53E000F0-1E3B-483D-A035-DA620C0E3182}" srcId="{41C13A9D-D331-44DD-BC8C-F212BDCC6995}" destId="{83267604-67D8-4192-8A33-4AC26A640135}" srcOrd="0" destOrd="0" parTransId="{686A9CB1-AE83-4C4F-BB50-FB11010E82DF}" sibTransId="{89B8A1BD-7272-43DD-8B0C-D41DE3533552}"/>
    <dgm:cxn modelId="{664AE283-2FA3-48C0-BC97-FC0705826923}" srcId="{3726A2E4-25DA-419C-B923-668B856C103F}" destId="{D0B8AAA6-A823-41E7-A9D3-F878EF1811CD}" srcOrd="3" destOrd="0" parTransId="{2C02F354-762E-41C9-BFB7-32649119D95A}" sibTransId="{8DB34BB3-2403-4E2B-8C15-213A901E8951}"/>
    <dgm:cxn modelId="{4AAC6CC8-4BBC-4DE9-93CF-7817B8C5EB0C}" type="presOf" srcId="{D0B8AAA6-A823-41E7-A9D3-F878EF1811CD}" destId="{113EBC86-2BC9-41D2-B052-01105047BBCF}" srcOrd="0" destOrd="0" presId="urn:microsoft.com/office/officeart/2005/8/layout/chevron2"/>
    <dgm:cxn modelId="{BA59BEC5-6199-48E0-A2D5-BD7CBF5AD633}" srcId="{3726A2E4-25DA-419C-B923-668B856C103F}" destId="{8FA9B742-F5C9-471F-9BAC-581AFB06D30F}" srcOrd="2" destOrd="0" parTransId="{AFD8D9BE-04B8-45BD-B5EA-33F93092DB7C}" sibTransId="{2DC430D1-1571-4690-A149-F1FE3ACB1753}"/>
    <dgm:cxn modelId="{429C9B9C-8A54-499B-A0DE-46076178AAFF}" type="presOf" srcId="{83267604-67D8-4192-8A33-4AC26A640135}" destId="{6F57AE8D-98F7-4C3C-9036-5204E3324792}" srcOrd="0" destOrd="0" presId="urn:microsoft.com/office/officeart/2005/8/layout/chevron2"/>
    <dgm:cxn modelId="{0260FECC-33E0-47A5-9DFB-282C6D35DDBB}" type="presOf" srcId="{57D4A536-D1F9-4959-8A67-4BD91944CE42}" destId="{95D376F4-3BE4-45BB-88C2-EFB5619E0104}" srcOrd="0" destOrd="0" presId="urn:microsoft.com/office/officeart/2005/8/layout/chevron2"/>
    <dgm:cxn modelId="{E5C58F73-9B04-4CA9-BE3F-C5EF37D1A704}" type="presParOf" srcId="{C9D1118C-FEA7-4DDC-ABFE-3EF1AB950AF3}" destId="{091A20F7-ACC8-443C-92C6-126945AC1BD8}" srcOrd="0" destOrd="0" presId="urn:microsoft.com/office/officeart/2005/8/layout/chevron2"/>
    <dgm:cxn modelId="{0C3BA3A8-BA59-47C7-AF97-6ACC1643685B}" type="presParOf" srcId="{091A20F7-ACC8-443C-92C6-126945AC1BD8}" destId="{A441A62E-40DB-43E6-9A5F-8A9942A8F7D9}" srcOrd="0" destOrd="0" presId="urn:microsoft.com/office/officeart/2005/8/layout/chevron2"/>
    <dgm:cxn modelId="{FD278F0A-5CA2-4ADE-8ABA-3813391205DF}" type="presParOf" srcId="{091A20F7-ACC8-443C-92C6-126945AC1BD8}" destId="{6F57AE8D-98F7-4C3C-9036-5204E3324792}" srcOrd="1" destOrd="0" presId="urn:microsoft.com/office/officeart/2005/8/layout/chevron2"/>
    <dgm:cxn modelId="{FC116176-0A2C-4AEF-BF50-4BA3A098827B}" type="presParOf" srcId="{C9D1118C-FEA7-4DDC-ABFE-3EF1AB950AF3}" destId="{FC7452AA-A70E-4376-9821-F08A748593C5}" srcOrd="1" destOrd="0" presId="urn:microsoft.com/office/officeart/2005/8/layout/chevron2"/>
    <dgm:cxn modelId="{2CF69D1B-C359-4A55-9B9B-80C3D7D5F2A3}" type="presParOf" srcId="{C9D1118C-FEA7-4DDC-ABFE-3EF1AB950AF3}" destId="{1138B82D-2BE7-41EF-B66F-62E587B692C6}" srcOrd="2" destOrd="0" presId="urn:microsoft.com/office/officeart/2005/8/layout/chevron2"/>
    <dgm:cxn modelId="{3C052BA0-6847-44C4-9D33-37197F4CF46C}" type="presParOf" srcId="{1138B82D-2BE7-41EF-B66F-62E587B692C6}" destId="{EA5CFF08-A9AB-4EBA-B2D9-48ABBD0FEA58}" srcOrd="0" destOrd="0" presId="urn:microsoft.com/office/officeart/2005/8/layout/chevron2"/>
    <dgm:cxn modelId="{C3476905-80E5-4F12-9FE8-F9B4AABD7F2C}" type="presParOf" srcId="{1138B82D-2BE7-41EF-B66F-62E587B692C6}" destId="{18FFD904-2B2A-4CAE-A24E-F76EFABA3D01}" srcOrd="1" destOrd="0" presId="urn:microsoft.com/office/officeart/2005/8/layout/chevron2"/>
    <dgm:cxn modelId="{D5EF97DA-1C71-411E-887D-C2343510310A}" type="presParOf" srcId="{C9D1118C-FEA7-4DDC-ABFE-3EF1AB950AF3}" destId="{E83B637C-0A55-4105-8AA7-C0FD8AB4F509}" srcOrd="3" destOrd="0" presId="urn:microsoft.com/office/officeart/2005/8/layout/chevron2"/>
    <dgm:cxn modelId="{02E9220F-092B-4D22-9F50-E0852CE821A7}" type="presParOf" srcId="{C9D1118C-FEA7-4DDC-ABFE-3EF1AB950AF3}" destId="{D35C3E16-6684-441A-9ECD-557684595970}" srcOrd="4" destOrd="0" presId="urn:microsoft.com/office/officeart/2005/8/layout/chevron2"/>
    <dgm:cxn modelId="{848505A0-342B-41B9-AC00-FBD7551E5902}" type="presParOf" srcId="{D35C3E16-6684-441A-9ECD-557684595970}" destId="{2EF14C35-2B94-4303-900A-086D4C6DD85A}" srcOrd="0" destOrd="0" presId="urn:microsoft.com/office/officeart/2005/8/layout/chevron2"/>
    <dgm:cxn modelId="{40CED2D1-82C6-49EF-9D3C-6D3DE79C9913}" type="presParOf" srcId="{D35C3E16-6684-441A-9ECD-557684595970}" destId="{95D376F4-3BE4-45BB-88C2-EFB5619E0104}" srcOrd="1" destOrd="0" presId="urn:microsoft.com/office/officeart/2005/8/layout/chevron2"/>
    <dgm:cxn modelId="{3709C5B5-6A4D-4427-BE87-5A792F546F08}" type="presParOf" srcId="{C9D1118C-FEA7-4DDC-ABFE-3EF1AB950AF3}" destId="{8715DAEA-1649-4F03-98D4-8CDB9833AF30}" srcOrd="5" destOrd="0" presId="urn:microsoft.com/office/officeart/2005/8/layout/chevron2"/>
    <dgm:cxn modelId="{D4D9A4EA-8855-4ECA-B7CD-8135BB600AF9}" type="presParOf" srcId="{C9D1118C-FEA7-4DDC-ABFE-3EF1AB950AF3}" destId="{CAE8D857-DDD1-492D-8B43-85B0184FC2B3}" srcOrd="6" destOrd="0" presId="urn:microsoft.com/office/officeart/2005/8/layout/chevron2"/>
    <dgm:cxn modelId="{1DB9DD39-93D0-4B15-96E6-EBB360725BA9}" type="presParOf" srcId="{CAE8D857-DDD1-492D-8B43-85B0184FC2B3}" destId="{113EBC86-2BC9-41D2-B052-01105047BBCF}" srcOrd="0" destOrd="0" presId="urn:microsoft.com/office/officeart/2005/8/layout/chevron2"/>
    <dgm:cxn modelId="{07620039-5C31-48F1-8C56-7D905E53CAA3}" type="presParOf" srcId="{CAE8D857-DDD1-492D-8B43-85B0184FC2B3}" destId="{A69CC77B-39B0-4EB6-8F85-C505F516DA23}" srcOrd="1" destOrd="0" presId="urn:microsoft.com/office/officeart/2005/8/layout/chevron2"/>
    <dgm:cxn modelId="{20BE0117-5210-4793-A71D-D7BF415D6EEA}" type="presParOf" srcId="{C9D1118C-FEA7-4DDC-ABFE-3EF1AB950AF3}" destId="{1E97E83A-6C45-4B50-B2EA-1675CCE3BC75}" srcOrd="7" destOrd="0" presId="urn:microsoft.com/office/officeart/2005/8/layout/chevron2"/>
    <dgm:cxn modelId="{11336D79-999D-4884-9813-586695DB533B}" type="presParOf" srcId="{C9D1118C-FEA7-4DDC-ABFE-3EF1AB950AF3}" destId="{30088CD6-5B7D-4639-B834-359A74BC6F2D}" srcOrd="8" destOrd="0" presId="urn:microsoft.com/office/officeart/2005/8/layout/chevron2"/>
    <dgm:cxn modelId="{786AE95E-3062-459F-BC12-B03AB8C6D524}" type="presParOf" srcId="{30088CD6-5B7D-4639-B834-359A74BC6F2D}" destId="{DE7DF4A6-47FE-4557-A040-B05C232080DC}" srcOrd="0" destOrd="0" presId="urn:microsoft.com/office/officeart/2005/8/layout/chevron2"/>
    <dgm:cxn modelId="{9A2E8E87-C974-4D67-88F8-08A70BD5DC49}" type="presParOf" srcId="{30088CD6-5B7D-4639-B834-359A74BC6F2D}" destId="{896CAA33-DFD1-4371-B881-B4F7856D8A4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288E332-1F3C-4CD3-9D1E-6EF21D4C0AD0}">
      <dsp:nvSpPr>
        <dsp:cNvPr id="0" name=""/>
        <dsp:cNvSpPr/>
      </dsp:nvSpPr>
      <dsp:spPr>
        <a:xfrm rot="10800000">
          <a:off x="581042" y="69797"/>
          <a:ext cx="7262851" cy="1096580"/>
        </a:xfrm>
        <a:prstGeom prst="homePlate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257059" tIns="80010" rIns="149352" bIns="80010" numCol="1" spcCol="1270" anchor="ctr" anchorCtr="0">
          <a:noAutofit/>
        </a:bodyPr>
        <a:lstStyle/>
        <a:p>
          <a:pPr lvl="0" algn="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      Фольклор – </a:t>
          </a:r>
          <a:r>
            <a:rPr lang="ru-RU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художественное коллективное творчество народа. Отражающее его жизнь, </a:t>
          </a:r>
          <a:r>
            <a:rPr lang="ru-RU" sz="21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обычаи,воззрения</a:t>
          </a:r>
          <a:r>
            <a:rPr lang="ru-RU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идеалы, принципы</a:t>
          </a:r>
          <a:endParaRPr lang="ru-RU" sz="2100" kern="1200" dirty="0"/>
        </a:p>
      </dsp:txBody>
      <dsp:txXfrm rot="10800000">
        <a:off x="581042" y="69797"/>
        <a:ext cx="7262851" cy="1096580"/>
      </dsp:txXfrm>
    </dsp:sp>
    <dsp:sp modelId="{76F1519A-B981-4D82-B53F-97C6FE3AEFC2}">
      <dsp:nvSpPr>
        <dsp:cNvPr id="0" name=""/>
        <dsp:cNvSpPr/>
      </dsp:nvSpPr>
      <dsp:spPr>
        <a:xfrm>
          <a:off x="0" y="144017"/>
          <a:ext cx="1540528" cy="1231833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A9099AC-44C5-4502-82AE-78549362116E}">
      <dsp:nvSpPr>
        <dsp:cNvPr id="0" name=""/>
        <dsp:cNvSpPr/>
      </dsp:nvSpPr>
      <dsp:spPr>
        <a:xfrm rot="10800000">
          <a:off x="582638" y="1684928"/>
          <a:ext cx="7259658" cy="582937"/>
        </a:xfrm>
        <a:prstGeom prst="homePlate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257059" tIns="80010" rIns="149352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      «Устное» </a:t>
          </a:r>
          <a:r>
            <a:rPr lang="ru-RU" sz="2100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– </a:t>
          </a:r>
          <a:r>
            <a:rPr lang="ru-RU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передавалось «из уст в уста»</a:t>
          </a:r>
          <a:endParaRPr lang="ru-RU" sz="2100" kern="1200" dirty="0">
            <a:solidFill>
              <a:schemeClr val="tx1"/>
            </a:solidFill>
          </a:endParaRPr>
        </a:p>
      </dsp:txBody>
      <dsp:txXfrm rot="10800000">
        <a:off x="582638" y="1684928"/>
        <a:ext cx="7259658" cy="582937"/>
      </dsp:txXfrm>
    </dsp:sp>
    <dsp:sp modelId="{64BD5DF7-B424-4A11-B46D-B19763C76BD3}">
      <dsp:nvSpPr>
        <dsp:cNvPr id="0" name=""/>
        <dsp:cNvSpPr/>
      </dsp:nvSpPr>
      <dsp:spPr>
        <a:xfrm>
          <a:off x="72009" y="1512169"/>
          <a:ext cx="1526205" cy="1136762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04D16D-DD5E-45BA-98E3-97BF5B835410}">
      <dsp:nvSpPr>
        <dsp:cNvPr id="0" name=""/>
        <dsp:cNvSpPr/>
      </dsp:nvSpPr>
      <dsp:spPr>
        <a:xfrm rot="10800000">
          <a:off x="360048" y="3024339"/>
          <a:ext cx="7408126" cy="582937"/>
        </a:xfrm>
        <a:prstGeom prst="homePlate">
          <a:avLst/>
        </a:prstGeom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257059" tIns="80010" rIns="149352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«народное</a:t>
          </a:r>
          <a:r>
            <a:rPr lang="ru-RU" sz="2100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»- </a:t>
          </a:r>
          <a:r>
            <a:rPr lang="ru-RU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создано народом</a:t>
          </a:r>
          <a:endParaRPr lang="ru-RU" sz="2100" kern="1200" dirty="0"/>
        </a:p>
      </dsp:txBody>
      <dsp:txXfrm rot="10800000">
        <a:off x="360048" y="3024339"/>
        <a:ext cx="7408126" cy="582937"/>
      </dsp:txXfrm>
    </dsp:sp>
    <dsp:sp modelId="{7FFDD691-F447-4FC5-A25B-E48F62BC1F90}">
      <dsp:nvSpPr>
        <dsp:cNvPr id="0" name=""/>
        <dsp:cNvSpPr/>
      </dsp:nvSpPr>
      <dsp:spPr>
        <a:xfrm>
          <a:off x="144013" y="2736301"/>
          <a:ext cx="1273921" cy="1123500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BEAA3C1-936C-43CA-BE41-34EB7231905C}">
      <dsp:nvSpPr>
        <dsp:cNvPr id="0" name=""/>
        <dsp:cNvSpPr/>
      </dsp:nvSpPr>
      <dsp:spPr>
        <a:xfrm rot="10800000">
          <a:off x="286598" y="4068366"/>
          <a:ext cx="7847817" cy="582937"/>
        </a:xfrm>
        <a:prstGeom prst="homePlate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257059" tIns="80010" rIns="149352" bIns="80010" numCol="1" spcCol="1270" anchor="ctr" anchorCtr="0">
          <a:noAutofit/>
        </a:bodyPr>
        <a:lstStyle/>
        <a:p>
          <a:pPr lvl="0" algn="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«творчество» </a:t>
          </a:r>
          <a:r>
            <a:rPr lang="ru-RU" sz="2100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– </a:t>
          </a:r>
          <a:r>
            <a:rPr lang="ru-RU" sz="21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это когда что – то придумывают, творят.  </a:t>
          </a:r>
          <a:endParaRPr lang="ru-RU" sz="2100" kern="1200" dirty="0"/>
        </a:p>
      </dsp:txBody>
      <dsp:txXfrm rot="10800000">
        <a:off x="286598" y="4068366"/>
        <a:ext cx="7847817" cy="582937"/>
      </dsp:txXfrm>
    </dsp:sp>
    <dsp:sp modelId="{FBC21D5A-CBC2-4A36-8067-10979DB9D4FF}">
      <dsp:nvSpPr>
        <dsp:cNvPr id="0" name=""/>
        <dsp:cNvSpPr/>
      </dsp:nvSpPr>
      <dsp:spPr>
        <a:xfrm>
          <a:off x="144013" y="4018472"/>
          <a:ext cx="1118102" cy="1066711"/>
        </a:xfrm>
        <a:prstGeom prst="ellipse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E0AFD63-8CA4-4A6A-B3EE-387BEABD9285}">
      <dsp:nvSpPr>
        <dsp:cNvPr id="0" name=""/>
        <dsp:cNvSpPr/>
      </dsp:nvSpPr>
      <dsp:spPr>
        <a:xfrm rot="5400000">
          <a:off x="-303336" y="640891"/>
          <a:ext cx="2359261" cy="1651483"/>
        </a:xfrm>
        <a:prstGeom prst="chevron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Формы</a:t>
          </a:r>
          <a:endParaRPr lang="ru-RU" sz="2500" b="1" kern="1200" dirty="0">
            <a:latin typeface="Times New Roman" pitchFamily="18" charset="0"/>
            <a:cs typeface="Times New Roman" pitchFamily="18" charset="0"/>
          </a:endParaRPr>
        </a:p>
      </dsp:txBody>
      <dsp:txXfrm rot="5400000">
        <a:off x="-303336" y="640891"/>
        <a:ext cx="2359261" cy="1651483"/>
      </dsp:txXfrm>
    </dsp:sp>
    <dsp:sp modelId="{A9337849-D2C5-41FF-8D1E-1E382C445A3C}">
      <dsp:nvSpPr>
        <dsp:cNvPr id="0" name=""/>
        <dsp:cNvSpPr/>
      </dsp:nvSpPr>
      <dsp:spPr>
        <a:xfrm rot="5400000">
          <a:off x="3946054" y="-1950233"/>
          <a:ext cx="2090080" cy="6007992"/>
        </a:xfrm>
        <a:prstGeom prst="round2Same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rPr>
            <a:t>Создание развивающей предметно пространственной среды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Совместная деятельность педагога с детьми в разных видах деятельности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Использование материалов УНТ в непосредственной образовательной деятельности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Взаимодействие с родителями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 rot="5400000">
        <a:off x="3946054" y="-1950233"/>
        <a:ext cx="2090080" cy="6007992"/>
      </dsp:txXfrm>
    </dsp:sp>
    <dsp:sp modelId="{EA067567-8FDB-4CE1-B32D-D927C8A7D5F7}">
      <dsp:nvSpPr>
        <dsp:cNvPr id="0" name=""/>
        <dsp:cNvSpPr/>
      </dsp:nvSpPr>
      <dsp:spPr>
        <a:xfrm rot="5400000">
          <a:off x="-303336" y="2911049"/>
          <a:ext cx="2359261" cy="1651483"/>
        </a:xfrm>
        <a:prstGeom prst="chevron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Методы и приемы</a:t>
          </a:r>
          <a:endParaRPr lang="ru-RU" sz="2500" b="1" kern="1200" dirty="0">
            <a:latin typeface="Times New Roman" pitchFamily="18" charset="0"/>
            <a:cs typeface="Times New Roman" pitchFamily="18" charset="0"/>
          </a:endParaRPr>
        </a:p>
      </dsp:txBody>
      <dsp:txXfrm rot="5400000">
        <a:off x="-303336" y="2911049"/>
        <a:ext cx="2359261" cy="1651483"/>
      </dsp:txXfrm>
    </dsp:sp>
    <dsp:sp modelId="{2D0A06FE-5D38-42CC-A8FB-C04E9377D3CA}">
      <dsp:nvSpPr>
        <dsp:cNvPr id="0" name=""/>
        <dsp:cNvSpPr/>
      </dsp:nvSpPr>
      <dsp:spPr>
        <a:xfrm rot="5400000">
          <a:off x="4056836" y="135966"/>
          <a:ext cx="1868517" cy="6375906"/>
        </a:xfrm>
        <a:prstGeom prst="round2Same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Словесные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Игровые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Наглядные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Действенное соучастие 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Динамический акцент 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</dsp:txBody>
      <dsp:txXfrm rot="5400000">
        <a:off x="4056836" y="135966"/>
        <a:ext cx="1868517" cy="6375906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441A62E-40DB-43E6-9A5F-8A9942A8F7D9}">
      <dsp:nvSpPr>
        <dsp:cNvPr id="0" name=""/>
        <dsp:cNvSpPr/>
      </dsp:nvSpPr>
      <dsp:spPr>
        <a:xfrm rot="5400000">
          <a:off x="14898" y="517890"/>
          <a:ext cx="1012066" cy="1041863"/>
        </a:xfrm>
        <a:prstGeom prst="chevron">
          <a:avLst/>
        </a:prstGeom>
        <a:solidFill>
          <a:schemeClr val="accent3"/>
        </a:solidFill>
        <a:ln w="38100" cap="flat" cmpd="sng" algn="ctr">
          <a:solidFill>
            <a:srgbClr val="FF0000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3"/>
        </a:fillRef>
        <a:effectRef idx="1">
          <a:schemeClr val="accent3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 dirty="0"/>
        </a:p>
      </dsp:txBody>
      <dsp:txXfrm rot="5400000">
        <a:off x="14898" y="517890"/>
        <a:ext cx="1012066" cy="1041863"/>
      </dsp:txXfrm>
    </dsp:sp>
    <dsp:sp modelId="{6F57AE8D-98F7-4C3C-9036-5204E3324792}">
      <dsp:nvSpPr>
        <dsp:cNvPr id="0" name=""/>
        <dsp:cNvSpPr/>
      </dsp:nvSpPr>
      <dsp:spPr>
        <a:xfrm rot="5400000">
          <a:off x="4026372" y="-2611465"/>
          <a:ext cx="1352390" cy="7255955"/>
        </a:xfrm>
        <a:prstGeom prst="round2SameRect">
          <a:avLst/>
        </a:prstGeom>
        <a:solidFill>
          <a:schemeClr val="accent3"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Обогащается духовный мир ребенка</a:t>
          </a:r>
          <a:endParaRPr lang="ru-RU" sz="2400" kern="1200" dirty="0"/>
        </a:p>
      </dsp:txBody>
      <dsp:txXfrm rot="5400000">
        <a:off x="4026372" y="-2611465"/>
        <a:ext cx="1352390" cy="7255955"/>
      </dsp:txXfrm>
    </dsp:sp>
    <dsp:sp modelId="{EA5CFF08-A9AB-4EBA-B2D9-48ABBD0FEA58}">
      <dsp:nvSpPr>
        <dsp:cNvPr id="0" name=""/>
        <dsp:cNvSpPr/>
      </dsp:nvSpPr>
      <dsp:spPr>
        <a:xfrm rot="5400000">
          <a:off x="121302" y="1421006"/>
          <a:ext cx="799258" cy="1041863"/>
        </a:xfrm>
        <a:prstGeom prst="chevron">
          <a:avLst/>
        </a:prstGeom>
        <a:solidFill>
          <a:srgbClr val="CC99FF"/>
        </a:solidFill>
        <a:ln w="9525" cap="flat" cmpd="sng" algn="ctr">
          <a:solidFill>
            <a:srgbClr val="FF0000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200" b="1" kern="1200" dirty="0"/>
        </a:p>
      </dsp:txBody>
      <dsp:txXfrm rot="5400000">
        <a:off x="121302" y="1421006"/>
        <a:ext cx="799258" cy="1041863"/>
      </dsp:txXfrm>
    </dsp:sp>
    <dsp:sp modelId="{18FFD904-2B2A-4CAE-A24E-F76EFABA3D01}">
      <dsp:nvSpPr>
        <dsp:cNvPr id="0" name=""/>
        <dsp:cNvSpPr/>
      </dsp:nvSpPr>
      <dsp:spPr>
        <a:xfrm rot="5400000">
          <a:off x="4218845" y="-1634673"/>
          <a:ext cx="967444" cy="7321408"/>
        </a:xfrm>
        <a:prstGeom prst="round2SameRect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психофизиологическое воздействие на детей </a:t>
          </a:r>
          <a:r>
            <a:rPr lang="ru-RU" sz="1800" b="0" kern="1200" dirty="0" smtClean="0">
              <a:latin typeface="Times New Roman" pitchFamily="18" charset="0"/>
              <a:cs typeface="Times New Roman" pitchFamily="18" charset="0"/>
            </a:rPr>
            <a:t>(вызывает радостные эмоции, учит преодолевать страх; помогает координировать движения)</a:t>
          </a:r>
          <a:endParaRPr lang="ru-RU" sz="1800" b="0" kern="1200" dirty="0"/>
        </a:p>
      </dsp:txBody>
      <dsp:txXfrm rot="5400000">
        <a:off x="4218845" y="-1634673"/>
        <a:ext cx="967444" cy="7321408"/>
      </dsp:txXfrm>
    </dsp:sp>
    <dsp:sp modelId="{2EF14C35-2B94-4303-900A-086D4C6DD85A}">
      <dsp:nvSpPr>
        <dsp:cNvPr id="0" name=""/>
        <dsp:cNvSpPr/>
      </dsp:nvSpPr>
      <dsp:spPr>
        <a:xfrm rot="5400000">
          <a:off x="153097" y="2206257"/>
          <a:ext cx="694848" cy="1001043"/>
        </a:xfrm>
        <a:prstGeom prst="chevron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rgbClr val="FF0000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500" kern="1200" dirty="0"/>
        </a:p>
      </dsp:txBody>
      <dsp:txXfrm rot="5400000">
        <a:off x="153097" y="2206257"/>
        <a:ext cx="694848" cy="1001043"/>
      </dsp:txXfrm>
    </dsp:sp>
    <dsp:sp modelId="{95D376F4-3BE4-45BB-88C2-EFB5619E0104}">
      <dsp:nvSpPr>
        <dsp:cNvPr id="0" name=""/>
        <dsp:cNvSpPr/>
      </dsp:nvSpPr>
      <dsp:spPr>
        <a:xfrm rot="5400000">
          <a:off x="4218845" y="-774430"/>
          <a:ext cx="967444" cy="7235015"/>
        </a:xfrm>
        <a:prstGeom prst="round2Same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Развивает  речь детей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 rot="5400000">
        <a:off x="4218845" y="-774430"/>
        <a:ext cx="967444" cy="7235015"/>
      </dsp:txXfrm>
    </dsp:sp>
    <dsp:sp modelId="{113EBC86-2BC9-41D2-B052-01105047BBCF}">
      <dsp:nvSpPr>
        <dsp:cNvPr id="0" name=""/>
        <dsp:cNvSpPr/>
      </dsp:nvSpPr>
      <dsp:spPr>
        <a:xfrm rot="5400000">
          <a:off x="157090" y="3019310"/>
          <a:ext cx="727682" cy="1041863"/>
        </a:xfrm>
        <a:prstGeom prst="chevron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rgbClr val="FF0000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29845" tIns="29845" rIns="29845" bIns="29845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700" kern="1200" dirty="0"/>
        </a:p>
      </dsp:txBody>
      <dsp:txXfrm rot="5400000">
        <a:off x="157090" y="3019310"/>
        <a:ext cx="727682" cy="1041863"/>
      </dsp:txXfrm>
    </dsp:sp>
    <dsp:sp modelId="{A69CC77B-39B0-4EB6-8F85-C505F516DA23}">
      <dsp:nvSpPr>
        <dsp:cNvPr id="0" name=""/>
        <dsp:cNvSpPr/>
      </dsp:nvSpPr>
      <dsp:spPr>
        <a:xfrm rot="5400000">
          <a:off x="4218845" y="-581"/>
          <a:ext cx="967444" cy="7321408"/>
        </a:xfrm>
        <a:prstGeom prst="round2SameRect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Ребенок усваивает морально-нравственных нормы поведения в обществе.</a:t>
          </a:r>
          <a:endParaRPr lang="ru-RU" sz="2000" b="1" kern="1200" dirty="0"/>
        </a:p>
      </dsp:txBody>
      <dsp:txXfrm rot="5400000">
        <a:off x="4218845" y="-581"/>
        <a:ext cx="967444" cy="7321408"/>
      </dsp:txXfrm>
    </dsp:sp>
    <dsp:sp modelId="{DE7DF4A6-47FE-4557-A040-B05C232080DC}">
      <dsp:nvSpPr>
        <dsp:cNvPr id="0" name=""/>
        <dsp:cNvSpPr/>
      </dsp:nvSpPr>
      <dsp:spPr>
        <a:xfrm rot="5400000">
          <a:off x="161913" y="3831534"/>
          <a:ext cx="718037" cy="1041863"/>
        </a:xfrm>
        <a:prstGeom prst="chevron">
          <a:avLst/>
        </a:prstGeom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rgbClr val="FF0000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29845" tIns="29845" rIns="29845" bIns="29845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700" kern="1200" dirty="0"/>
        </a:p>
      </dsp:txBody>
      <dsp:txXfrm rot="5400000">
        <a:off x="161913" y="3831534"/>
        <a:ext cx="718037" cy="1041863"/>
      </dsp:txXfrm>
    </dsp:sp>
    <dsp:sp modelId="{896CAA33-DFD1-4371-B881-B4F7856D8A46}">
      <dsp:nvSpPr>
        <dsp:cNvPr id="0" name=""/>
        <dsp:cNvSpPr/>
      </dsp:nvSpPr>
      <dsp:spPr>
        <a:xfrm rot="5400000">
          <a:off x="4218845" y="816465"/>
          <a:ext cx="967444" cy="7321408"/>
        </a:xfrm>
        <a:prstGeom prst="round2SameRect">
          <a:avLst/>
        </a:prstGeom>
        <a:solidFill>
          <a:srgbClr val="3399FF">
            <a:alpha val="89804"/>
          </a:srgb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Воспитывает  уважение   к   прошлому своего народа  - развивает  патриотизм</a:t>
          </a:r>
          <a:endParaRPr lang="ru-RU" sz="2400" b="1" kern="1200" dirty="0"/>
        </a:p>
      </dsp:txBody>
      <dsp:txXfrm rot="5400000">
        <a:off x="4218845" y="816465"/>
        <a:ext cx="967444" cy="73214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72113C-A7C8-4518-8A78-11BACC012FFE}" type="datetimeFigureOut">
              <a:rPr lang="ru-RU" smtClean="0"/>
              <a:pPr/>
              <a:t>22.03.2026</a:t>
            </a:fld>
            <a:endParaRPr lang="ru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46B5E0-67F1-4EFA-A7F8-7BCE852ECBD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30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54" algn="l" defTabSz="91430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07" algn="l" defTabSz="91430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61" algn="l" defTabSz="91430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615" algn="l" defTabSz="91430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67" algn="l" defTabSz="91430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921" algn="l" defTabSz="91430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74" algn="l" defTabSz="91430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228" algn="l" defTabSz="91430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46B5E0-67F1-4EFA-A7F8-7BCE852ECBDD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E8015-F91C-43B0-BD27-F29C355D0015}" type="datetimeFigureOut">
              <a:rPr lang="ru-RU" smtClean="0"/>
              <a:pPr/>
              <a:t>22.03.2026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65344-270C-4BA9-A1B8-556F926445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E8015-F91C-43B0-BD27-F29C355D0015}" type="datetimeFigureOut">
              <a:rPr lang="ru-RU" smtClean="0"/>
              <a:pPr/>
              <a:t>22.03.2026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65344-270C-4BA9-A1B8-556F926445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E8015-F91C-43B0-BD27-F29C355D0015}" type="datetimeFigureOut">
              <a:rPr lang="ru-RU" smtClean="0"/>
              <a:pPr/>
              <a:t>22.03.2026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65344-270C-4BA9-A1B8-556F926445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E8015-F91C-43B0-BD27-F29C355D0015}" type="datetimeFigureOut">
              <a:rPr lang="ru-RU" smtClean="0"/>
              <a:pPr/>
              <a:t>22.03.2026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65344-270C-4BA9-A1B8-556F926445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E8015-F91C-43B0-BD27-F29C355D0015}" type="datetimeFigureOut">
              <a:rPr lang="ru-RU" smtClean="0"/>
              <a:pPr/>
              <a:t>22.03.2026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65344-270C-4BA9-A1B8-556F926445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E8015-F91C-43B0-BD27-F29C355D0015}" type="datetimeFigureOut">
              <a:rPr lang="ru-RU" smtClean="0"/>
              <a:pPr/>
              <a:t>22.03.2026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65344-270C-4BA9-A1B8-556F926445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E8015-F91C-43B0-BD27-F29C355D0015}" type="datetimeFigureOut">
              <a:rPr lang="ru-RU" smtClean="0"/>
              <a:pPr/>
              <a:t>22.03.2026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65344-270C-4BA9-A1B8-556F926445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E8015-F91C-43B0-BD27-F29C355D0015}" type="datetimeFigureOut">
              <a:rPr lang="ru-RU" smtClean="0"/>
              <a:pPr/>
              <a:t>22.03.2026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65344-270C-4BA9-A1B8-556F926445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E8015-F91C-43B0-BD27-F29C355D0015}" type="datetimeFigureOut">
              <a:rPr lang="ru-RU" smtClean="0"/>
              <a:pPr/>
              <a:t>22.03.2026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65344-270C-4BA9-A1B8-556F926445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E8015-F91C-43B0-BD27-F29C355D0015}" type="datetimeFigureOut">
              <a:rPr lang="ru-RU" smtClean="0"/>
              <a:pPr/>
              <a:t>22.03.2026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65344-270C-4BA9-A1B8-556F926445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E8015-F91C-43B0-BD27-F29C355D0015}" type="datetimeFigureOut">
              <a:rPr lang="ru-RU" smtClean="0"/>
              <a:pPr/>
              <a:t>22.03.2026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65344-270C-4BA9-A1B8-556F926445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9E8015-F91C-43B0-BD27-F29C355D0015}" type="datetimeFigureOut">
              <a:rPr lang="ru-RU" smtClean="0"/>
              <a:pPr/>
              <a:t>22.03.2026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E65344-270C-4BA9-A1B8-556F926445B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diagramLayout" Target="../diagrams/layout2.xml"/><Relationship Id="rId7" Type="http://schemas.openxmlformats.org/officeDocument/2006/relationships/image" Target="../media/image20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8.xml"/><Relationship Id="rId5" Type="http://schemas.microsoft.com/office/2007/relationships/hdphoto" Target="../media/hdphoto2.wdp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http://img-fotki.yandex.ru/get/5502/jlipeiton.21e/0_4eb54_f0f7cec3_XL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72529"/>
            <a:ext cx="2123727" cy="14562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404665"/>
            <a:ext cx="7990656" cy="1368151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МАДОУ  «Детский сад «Теремок» Асбестовского   Муниципального округа Свердловской области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1" y="1772816"/>
            <a:ext cx="6912768" cy="2232248"/>
          </a:xfrm>
          <a:ln>
            <a:solidFill>
              <a:srgbClr val="FF00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Народная культура в </a:t>
            </a:r>
            <a:r>
              <a:rPr lang="ru-RU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воспитании детей раннего возраста</a:t>
            </a:r>
            <a:endParaRPr lang="ru-RU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Блок-схема: сохраненные данные 4"/>
          <p:cNvSpPr/>
          <p:nvPr/>
        </p:nvSpPr>
        <p:spPr>
          <a:xfrm>
            <a:off x="4644008" y="5517232"/>
            <a:ext cx="3816424" cy="1080120"/>
          </a:xfrm>
          <a:prstGeom prst="flowChartOnlineStorag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91431" tIns="45715" rIns="91431" bIns="45715" rtlCol="0" anchor="ctr"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Кольцова Л.М.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Воспитатель, 1 квалификационной категории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1679" y="3212977"/>
            <a:ext cx="2892322" cy="23762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 descr="C:\Users\User\Downloads\bCnikE4wIrwtDWhXKyp56ZNU1myLuSctpiG2xzJ82M1IV--kfRAvjeTdS_jdAGScTA5YPasVJYvysdBjuybdnYMW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371210">
            <a:off x="7589106" y="206172"/>
            <a:ext cx="1555855" cy="14472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4" name="Picture 4" descr="C:\Users\User\Downloads\dmcDK_Wil0s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509120"/>
            <a:ext cx="2987824" cy="23488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39151" y="1"/>
            <a:ext cx="8904849" cy="1603717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настоящее время одной из наиболее важных и глобальных проблем общества является состояние духовного, нравственного здоровья Россиян</a:t>
            </a:r>
            <a:r>
              <a:rPr lang="ru-RU" sz="2800" dirty="0" smtClean="0"/>
              <a:t>.</a:t>
            </a:r>
            <a:endParaRPr lang="ru-RU" sz="2800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47114" y="1916832"/>
            <a:ext cx="8148543" cy="3960440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Мы должны строить своё будущее и будущие своих детей. И такой фундамент – это патриотизм. </a:t>
            </a:r>
          </a:p>
          <a:p>
            <a:pPr algn="just"/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Это уважение к своей Родине и традициям,</a:t>
            </a:r>
          </a:p>
          <a:p>
            <a:pPr algn="just"/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духовным ценностям наших народов. </a:t>
            </a:r>
          </a:p>
          <a:p>
            <a:pPr algn="just"/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Это ответственность за свою страну и её будущее. </a:t>
            </a:r>
          </a:p>
          <a:p>
            <a:pPr algn="just"/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Что дети видят, слышат, что они читают, </a:t>
            </a:r>
          </a:p>
          <a:p>
            <a:pPr algn="just"/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 многом зависит морально-нравственный</a:t>
            </a:r>
          </a:p>
          <a:p>
            <a:pPr algn="just"/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климат в обществе в целом."</a:t>
            </a:r>
          </a:p>
          <a:p>
            <a:r>
              <a:rPr lang="ru-RU" sz="2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В.В.Путин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Андрей\Desktop\ОТКРЫТОЕ МЕРОПРИЯТИЕ\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1" y="4653460"/>
            <a:ext cx="3563889" cy="22045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688" y="214290"/>
            <a:ext cx="5184576" cy="62242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40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Проблема</a:t>
            </a:r>
            <a:endParaRPr lang="ru-RU" sz="4000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28671"/>
            <a:ext cx="8229601" cy="4714909"/>
          </a:xfrm>
        </p:spPr>
        <p:txBody>
          <a:bodyPr>
            <a:normAutofit lnSpcReduction="10000"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    Народная культура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– одно из средств нравственного, познавательного и эстетического развития детей.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Современный дошкольник живет во время, когда русская культура, родной язык испытывают 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влияние иноязычных культур.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На экранах телевизора ребенок видит диснеевские мультфильмы, героями современных детей становятся персонажи иностранных фильмов. А как же наши сказочные герои, чудесные мультфильмы советского периода, изумительные фильмы-сказки, где добро побеждает зло?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 Вспомним слова академика Д.С.Лихачева: 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«Русский народ не должен терять своего нравственного авторитета среди других народов – авторитета, достойно завоеванного русским искусством, литературой. Мы не должны забывать о своем культурном прошлом, о наших памятниках, литературе, языке, живописи…».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  В связи с этим именно сейчас остро назрела 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необходимость воспитания у детей нравственно-патриотических чувств, нравственных устоев и культуры поведения уже в раннем возрасте.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sz="16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Именно родная культура должна найти дорогу к сердцу, душе ребенка и лежать в основе его личности.</a:t>
            </a:r>
          </a:p>
        </p:txBody>
      </p:sp>
      <p:pic>
        <p:nvPicPr>
          <p:cNvPr id="1026" name="Picture 2" descr="C:\Users\глория\Desktop\детский сад\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5301208"/>
            <a:ext cx="2664296" cy="13681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http://to-world-travel.ru/img/2015/042609/35001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5429240"/>
            <a:ext cx="2571768" cy="1428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0" name="Picture 6" descr="http://susanin.udm.ru/upload/iblock/e10/e10e62b72b5cefa4ff5a7add94b4cee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7" y="5229200"/>
            <a:ext cx="2736303" cy="162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323774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0"/>
            <a:ext cx="8424936" cy="1628800"/>
          </a:xfrm>
        </p:spPr>
        <p:txBody>
          <a:bodyPr>
            <a:normAutofit fontScale="90000"/>
          </a:bodyPr>
          <a:lstStyle/>
          <a:p>
            <a:pPr algn="r"/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Подлинную историю народа нельзя знать,</a:t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Не зная устного народного творчества...</a:t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От глубокой древности фольклор неотступно</a:t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И своеобразно сопутствует истории</a:t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М.Горький </a:t>
            </a:r>
            <a:r>
              <a:rPr lang="ru-RU" sz="4000" dirty="0" smtClean="0"/>
              <a:t/>
            </a:r>
            <a:br>
              <a:rPr lang="ru-RU" sz="4000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67545" y="1772816"/>
          <a:ext cx="8424936" cy="50851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147248" cy="72008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Научная обоснованность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pPr algn="just"/>
            <a:r>
              <a:rPr lang="ru-RU" sz="29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900" b="1" dirty="0" smtClean="0">
                <a:latin typeface="Times New Roman" pitchFamily="18" charset="0"/>
                <a:cs typeface="Times New Roman" pitchFamily="18" charset="0"/>
              </a:rPr>
              <a:t>Фольклор один из действенных и ярких средств народной педагогики, таящий огромные дидактические возможности. Знакомство с произведениями народного фольклора обогащают чувства, речь малышей, формируют отношение к окружающему миру, играют неоценимую роль в нравственном и речевом развитии»</a:t>
            </a:r>
          </a:p>
          <a:p>
            <a:pPr algn="r"/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i="1" dirty="0" smtClean="0">
                <a:latin typeface="Times New Roman" pitchFamily="18" charset="0"/>
                <a:cs typeface="Times New Roman" pitchFamily="18" charset="0"/>
              </a:rPr>
              <a:t>К.Д.Ушинский, А.П.Усова</a:t>
            </a:r>
          </a:p>
          <a:p>
            <a:pPr algn="just"/>
            <a:r>
              <a:rPr lang="ru-RU" sz="2900" b="1" dirty="0" smtClean="0">
                <a:latin typeface="Times New Roman" pitchFamily="18" charset="0"/>
                <a:cs typeface="Times New Roman" pitchFamily="18" charset="0"/>
              </a:rPr>
              <a:t>«Фольклор – действенный метод  </a:t>
            </a:r>
            <a:r>
              <a:rPr lang="ru-RU" sz="2900" b="1" dirty="0" err="1" smtClean="0">
                <a:latin typeface="Times New Roman" pitchFamily="18" charset="0"/>
                <a:cs typeface="Times New Roman" pitchFamily="18" charset="0"/>
              </a:rPr>
              <a:t>гуманизации</a:t>
            </a:r>
            <a:r>
              <a:rPr lang="ru-RU" sz="2900" b="1" dirty="0" smtClean="0">
                <a:latin typeface="Times New Roman" pitchFamily="18" charset="0"/>
                <a:cs typeface="Times New Roman" pitchFamily="18" charset="0"/>
              </a:rPr>
              <a:t> воспитания с первых лет жизни ребёнка, так как содержит множество ступеней педагогического воздействия на детей с учётом их возможностей</a:t>
            </a:r>
            <a:r>
              <a:rPr lang="ru-RU" sz="29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r"/>
            <a:r>
              <a:rPr lang="ru-RU" sz="2900" i="1" dirty="0" smtClean="0">
                <a:latin typeface="Times New Roman" pitchFamily="18" charset="0"/>
                <a:cs typeface="Times New Roman" pitchFamily="18" charset="0"/>
              </a:rPr>
              <a:t>Л.Н.Павлова</a:t>
            </a:r>
          </a:p>
          <a:p>
            <a:r>
              <a:rPr lang="ru-RU" sz="2900" b="1" dirty="0" smtClean="0">
                <a:latin typeface="Times New Roman" pitchFamily="18" charset="0"/>
                <a:cs typeface="Times New Roman" pitchFamily="18" charset="0"/>
              </a:rPr>
              <a:t>Едва ли можно найти материал более близкий, затрагивающий интересы и потребности детского возраста и потому самый занимательный, чем тот, который связан с детским бытом, с повседневной детской жизнью, который возник, вырос и развился из исканий высокой радости детской народной массы. Это - детский фольклор».</a:t>
            </a: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                  </a:t>
            </a:r>
            <a:r>
              <a:rPr lang="ru-RU" sz="2900" i="1" dirty="0" smtClean="0">
                <a:latin typeface="Times New Roman" pitchFamily="18" charset="0"/>
                <a:cs typeface="Times New Roman" pitchFamily="18" charset="0"/>
              </a:rPr>
              <a:t>(Г. С. Виноградов, крупнейший исследователь детского фольклора)</a:t>
            </a: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dirty="0" smtClean="0">
                <a:latin typeface="Times New Roman" pitchFamily="18" charset="0"/>
                <a:cs typeface="Times New Roman" pitchFamily="18" charset="0"/>
              </a:rPr>
            </a:br>
            <a:endParaRPr lang="ru-RU" sz="29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6" name="Стрелка вниз 5"/>
          <p:cNvSpPr/>
          <p:nvPr/>
        </p:nvSpPr>
        <p:spPr>
          <a:xfrm>
            <a:off x="4139952" y="908720"/>
            <a:ext cx="648072" cy="504056"/>
          </a:xfrm>
          <a:prstGeom prst="down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91431" tIns="45715" rIns="91431" bIns="45715"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5" y="1"/>
            <a:ext cx="8219255" cy="1340768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084B58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rgbClr val="084B58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084B58"/>
                </a:solidFill>
                <a:latin typeface="Times New Roman" pitchFamily="18" charset="0"/>
                <a:cs typeface="Times New Roman" pitchFamily="18" charset="0"/>
              </a:rPr>
              <a:t>Педагогическая </a:t>
            </a:r>
            <a:r>
              <a:rPr lang="ru-RU" sz="3600" b="1" dirty="0">
                <a:solidFill>
                  <a:srgbClr val="084B58"/>
                </a:solidFill>
                <a:latin typeface="Times New Roman" pitchFamily="18" charset="0"/>
                <a:cs typeface="Times New Roman" pitchFamily="18" charset="0"/>
              </a:rPr>
              <a:t>направленность </a:t>
            </a:r>
            <a:r>
              <a:rPr lang="ru-RU" sz="3600" b="1" dirty="0" smtClean="0">
                <a:solidFill>
                  <a:srgbClr val="084B58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rgbClr val="084B58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084B58"/>
                </a:solidFill>
                <a:latin typeface="Times New Roman" pitchFamily="18" charset="0"/>
                <a:cs typeface="Times New Roman" pitchFamily="18" charset="0"/>
              </a:rPr>
              <a:t>детского </a:t>
            </a:r>
            <a:r>
              <a:rPr lang="ru-RU" sz="3600" b="1" dirty="0">
                <a:solidFill>
                  <a:srgbClr val="084B58"/>
                </a:solidFill>
                <a:latin typeface="Times New Roman" pitchFamily="18" charset="0"/>
                <a:cs typeface="Times New Roman" pitchFamily="18" charset="0"/>
              </a:rPr>
              <a:t>фольклора заключается</a:t>
            </a:r>
            <a:r>
              <a:rPr lang="ru-RU" dirty="0"/>
              <a:t>:</a:t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340769"/>
            <a:ext cx="8280920" cy="446449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lvl="0" algn="just">
              <a:buFont typeface="Wingdings" pitchFamily="2" charset="2"/>
              <a:buChar char="Ø"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В развитии интереса и внимания к окружающему миру, народному слову и народным обычаям.</a:t>
            </a:r>
          </a:p>
          <a:p>
            <a:pPr lvl="0" algn="just">
              <a:buFont typeface="Wingdings" pitchFamily="2" charset="2"/>
              <a:buChar char="Ø"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В воспитании художественного вкуса и творческого мышления.</a:t>
            </a:r>
          </a:p>
          <a:p>
            <a:pPr lvl="0" algn="just">
              <a:buFont typeface="Wingdings" pitchFamily="2" charset="2"/>
              <a:buChar char="Ø"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В развитии речи и мелкой моторики.</a:t>
            </a:r>
          </a:p>
          <a:p>
            <a:pPr lvl="0" algn="just">
              <a:buFont typeface="Wingdings" pitchFamily="2" charset="2"/>
              <a:buChar char="Ø"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В формировании нравственных постулатов, уважительном и великодушном отношении к природе, к труду.</a:t>
            </a:r>
          </a:p>
          <a:p>
            <a:endParaRPr lang="ru-RU" dirty="0"/>
          </a:p>
        </p:txBody>
      </p:sp>
      <p:pic>
        <p:nvPicPr>
          <p:cNvPr id="6" name="Picture 31" descr="ANd9GcQacJkADLGLs3GR-Zmt3pGBezqanlGmQqyqk1Mb5xlN6h5lZaW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91351" y="4733926"/>
            <a:ext cx="2152650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2" descr="http://www.ukazka.ru/img/b/uk56668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9398">
            <a:off x="2888017" y="5178802"/>
            <a:ext cx="1357322" cy="1643074"/>
          </a:xfrm>
          <a:prstGeom prst="rect">
            <a:avLst/>
          </a:prstGeom>
          <a:noFill/>
        </p:spPr>
      </p:pic>
      <p:pic>
        <p:nvPicPr>
          <p:cNvPr id="7" name="Picture 8" descr="http://s.bookmix.ru/books/4/4/8/Narodnoe_detskoe_poeticheskoe_tvorchestvo_444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5085185"/>
            <a:ext cx="1214446" cy="1571636"/>
          </a:xfrm>
          <a:prstGeom prst="rect">
            <a:avLst/>
          </a:prstGeom>
          <a:noFill/>
        </p:spPr>
      </p:pic>
      <p:pic>
        <p:nvPicPr>
          <p:cNvPr id="8" name="Picture 6" descr="http://vsdn.ru/images/data/cat/intershop/N0010401907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383919">
            <a:off x="260835" y="4978959"/>
            <a:ext cx="1261104" cy="1841481"/>
          </a:xfrm>
          <a:prstGeom prst="rect">
            <a:avLst/>
          </a:prstGeom>
          <a:noFill/>
        </p:spPr>
      </p:pic>
      <p:pic>
        <p:nvPicPr>
          <p:cNvPr id="9" name="Picture 14" descr="http://www.ukazka.ru/img/b/uk22580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68965">
            <a:off x="5786264" y="5164395"/>
            <a:ext cx="1357322" cy="1643074"/>
          </a:xfrm>
          <a:prstGeom prst="rect">
            <a:avLst/>
          </a:prstGeom>
          <a:noFill/>
        </p:spPr>
      </p:pic>
      <p:pic>
        <p:nvPicPr>
          <p:cNvPr id="10" name="Picture 10" descr="https://im2-tub-ru.yandex.net/i?id=d59787362bdf107db0dfa7e6856ab69c&amp;n=33&amp;h=215&amp;w=13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55976" y="5072050"/>
            <a:ext cx="1214445" cy="1785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1"/>
          <p:cNvSpPr>
            <a:spLocks noGrp="1"/>
          </p:cNvSpPr>
          <p:nvPr>
            <p:ph type="title"/>
          </p:nvPr>
        </p:nvSpPr>
        <p:spPr/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ЖАНРЫ УСТНОГО НАРОДНОГО ТВОРЧЕСТВА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Текст 13"/>
          <p:cNvSpPr>
            <a:spLocks noGrp="1"/>
          </p:cNvSpPr>
          <p:nvPr>
            <p:ph type="body" idx="1"/>
          </p:nvPr>
        </p:nvSpPr>
        <p:spPr>
          <a:xfrm>
            <a:off x="457200" y="1412777"/>
            <a:ext cx="4040188" cy="762099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pPr algn="ctr"/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БОЛЬШИЕ </a:t>
            </a:r>
            <a:r>
              <a:rPr lang="ru-RU" sz="2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ФОЛЬКЛОРНЫЕ ЖАНРЫ</a:t>
            </a:r>
          </a:p>
          <a:p>
            <a:endParaRPr lang="ru-RU" dirty="0"/>
          </a:p>
        </p:txBody>
      </p:sp>
      <p:sp>
        <p:nvSpPr>
          <p:cNvPr id="15" name="Содержимое 14"/>
          <p:cNvSpPr>
            <a:spLocks noGrp="1"/>
          </p:cNvSpPr>
          <p:nvPr>
            <p:ph sz="half" idx="2"/>
          </p:nvPr>
        </p:nvSpPr>
        <p:spPr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СКАЗКИ</a:t>
            </a:r>
          </a:p>
          <a:p>
            <a:pPr algn="ctr">
              <a:lnSpc>
                <a:spcPct val="150000"/>
              </a:lnSpc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ЛЕГЕНДЫ</a:t>
            </a:r>
          </a:p>
          <a:p>
            <a:pPr algn="ctr">
              <a:lnSpc>
                <a:spcPct val="150000"/>
              </a:lnSpc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БЫЛИНЫ</a:t>
            </a:r>
          </a:p>
          <a:p>
            <a:pPr algn="ctr">
              <a:lnSpc>
                <a:spcPct val="150000"/>
              </a:lnSpc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ИСТОРИЧЕСКИЕ ПЕСНИ</a:t>
            </a:r>
          </a:p>
          <a:p>
            <a:pPr algn="ctr">
              <a:lnSpc>
                <a:spcPct val="150000"/>
              </a:lnSpc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ЛИРИЧЕСКИЕ ПЕСНИ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БАЛЛАДЫ</a:t>
            </a:r>
          </a:p>
          <a:p>
            <a:pPr algn="ctr">
              <a:lnSpc>
                <a:spcPct val="150000"/>
              </a:lnSpc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ЧАСТУШКИ</a:t>
            </a:r>
            <a:endParaRPr lang="ru-RU" sz="2000" dirty="0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3"/>
          </p:nvPr>
        </p:nvSpPr>
        <p:spPr>
          <a:xfrm>
            <a:off x="4427984" y="1412777"/>
            <a:ext cx="4258817" cy="762099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55000" lnSpcReduction="20000"/>
          </a:bodyPr>
          <a:lstStyle/>
          <a:p>
            <a:pPr algn="ctr"/>
            <a:endParaRPr lang="ru-RU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9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МАЛЫЕ </a:t>
            </a:r>
            <a:r>
              <a:rPr lang="ru-RU" sz="29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ФОЛЬКЛОРНЫЕ ЖАНРЫ</a:t>
            </a:r>
          </a:p>
          <a:p>
            <a:pPr algn="ctr"/>
            <a:r>
              <a:rPr lang="ru-RU" sz="29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(Детский фольклор)</a:t>
            </a:r>
          </a:p>
          <a:p>
            <a:endParaRPr lang="ru-RU" dirty="0"/>
          </a:p>
        </p:txBody>
      </p:sp>
      <p:sp>
        <p:nvSpPr>
          <p:cNvPr id="17" name="Содержимое 16"/>
          <p:cNvSpPr>
            <a:spLocks noGrp="1"/>
          </p:cNvSpPr>
          <p:nvPr>
            <p:ph sz="quarter" idx="4"/>
          </p:nvPr>
        </p:nvSpPr>
        <p:spPr>
          <a:xfrm>
            <a:off x="4427984" y="2204864"/>
            <a:ext cx="4258817" cy="4392488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pPr algn="just">
              <a:lnSpc>
                <a:spcPct val="150000"/>
              </a:lnSpc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СКАЗКИ</a:t>
            </a:r>
          </a:p>
          <a:p>
            <a:pPr algn="just">
              <a:lnSpc>
                <a:spcPct val="150000"/>
              </a:lnSpc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ЗАГАДКИ</a:t>
            </a:r>
          </a:p>
          <a:p>
            <a:pPr algn="just">
              <a:lnSpc>
                <a:spcPct val="150000"/>
              </a:lnSpc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ПОТЕШКИ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игры взрослого с ребенком (с его пальчиками, ручками).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ПЕСТУШКИ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(песенки, которыми сопровождается уход за ребенком)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ИГРОВЫЕ ПЕСНИ</a:t>
            </a:r>
          </a:p>
          <a:p>
            <a:pPr algn="just">
              <a:lnSpc>
                <a:spcPct val="150000"/>
              </a:lnSpc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ПОСЛОВИЦЫ</a:t>
            </a:r>
          </a:p>
          <a:p>
            <a:pPr algn="just">
              <a:lnSpc>
                <a:spcPct val="150000"/>
              </a:lnSpc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ДРАЗНИЛКИ 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веселые, шутливые, кратко и метко называющие какие-то смешные стороны во внешности ребенка, в особенностях его поведения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КОЛЫБЕЛЬНЫЕ</a:t>
            </a:r>
          </a:p>
          <a:p>
            <a:endParaRPr lang="ru-RU" dirty="0"/>
          </a:p>
        </p:txBody>
      </p:sp>
      <p:sp>
        <p:nvSpPr>
          <p:cNvPr id="19" name="Стрелка вниз 18"/>
          <p:cNvSpPr/>
          <p:nvPr/>
        </p:nvSpPr>
        <p:spPr>
          <a:xfrm>
            <a:off x="6516216" y="2060848"/>
            <a:ext cx="288032" cy="432048"/>
          </a:xfrm>
          <a:prstGeom prst="down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91431" tIns="45715" rIns="91431" bIns="45715" rtlCol="0" anchor="ctr"/>
          <a:lstStyle/>
          <a:p>
            <a:pPr algn="ctr"/>
            <a:endParaRPr lang="ru-RU"/>
          </a:p>
        </p:txBody>
      </p:sp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057800"/>
            <a:ext cx="1635418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Стрелка вниз 17"/>
          <p:cNvSpPr/>
          <p:nvPr/>
        </p:nvSpPr>
        <p:spPr>
          <a:xfrm>
            <a:off x="2051720" y="1916832"/>
            <a:ext cx="288032" cy="432048"/>
          </a:xfrm>
          <a:prstGeom prst="down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91431" tIns="45715" rIns="91431" bIns="45715"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1" cy="922114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Формы и методы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" name="Содержимое 11"/>
          <p:cNvGraphicFramePr>
            <a:graphicFrameLocks noGrp="1"/>
          </p:cNvGraphicFramePr>
          <p:nvPr>
            <p:ph idx="1"/>
          </p:nvPr>
        </p:nvGraphicFramePr>
        <p:xfrm>
          <a:off x="457200" y="1600201"/>
          <a:ext cx="8229601" cy="49251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saturation sat="2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4" y="188640"/>
            <a:ext cx="1930373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/>
          <p:cNvSpPr>
            <a:spLocks noChangeArrowheads="1"/>
          </p:cNvSpPr>
          <p:nvPr/>
        </p:nvSpPr>
        <p:spPr bwMode="auto">
          <a:xfrm>
            <a:off x="323850" y="595313"/>
            <a:ext cx="4643438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>
              <a:tabLst>
                <a:tab pos="2908300" algn="l"/>
                <a:tab pos="3151188" algn="l"/>
                <a:tab pos="3489325" algn="l"/>
                <a:tab pos="62103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lang="ru-RU" sz="2000" dirty="0">
              <a:solidFill>
                <a:srgbClr val="1111F3"/>
              </a:solidFill>
            </a:endParaRPr>
          </a:p>
          <a:p>
            <a:pPr eaLnBrk="0" hangingPunct="0">
              <a:tabLst>
                <a:tab pos="2908300" algn="l"/>
                <a:tab pos="3151188" algn="l"/>
                <a:tab pos="3489325" algn="l"/>
                <a:tab pos="62103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Фольклор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имеет ярко выраженную эстетическую направленность. Многое  в нем создавалось, специально для детей и было продиктовано великой заботой  о молодежи – своем будущем.  </a:t>
            </a:r>
          </a:p>
        </p:txBody>
      </p:sp>
      <p:sp>
        <p:nvSpPr>
          <p:cNvPr id="18435" name="Прямоугольник 7"/>
          <p:cNvSpPr>
            <a:spLocks noChangeArrowheads="1"/>
          </p:cNvSpPr>
          <p:nvPr/>
        </p:nvSpPr>
        <p:spPr bwMode="auto">
          <a:xfrm>
            <a:off x="2928938" y="3071813"/>
            <a:ext cx="3643312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  незапамятных  времен  живут  в  народном  быту колыбельные песни,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пестушки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потешки, которые забавляют и учат маленького ребенка. Обязательными  спутниками раннего детства являются сказки про курочку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рябу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колобок, репку.</a:t>
            </a:r>
          </a:p>
        </p:txBody>
      </p:sp>
      <p:pic>
        <p:nvPicPr>
          <p:cNvPr id="18436" name="Picture 13" descr="0_7383b_afe8b1b4_X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3429000"/>
            <a:ext cx="2735263" cy="302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15" descr="19081642245873808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688" y="3429000"/>
            <a:ext cx="2303462" cy="331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17" descr="mza_920198445678038114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163" y="188913"/>
            <a:ext cx="3384550" cy="251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838461" y="1919335"/>
            <a:ext cx="2584928" cy="25605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2987824" y="381002"/>
            <a:ext cx="5241777" cy="203131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lIns="91431" tIns="45715" rIns="91431" bIns="45715">
            <a:spAutoFit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Ценность раннего обучающего воздействия давно подмечена народом.</a:t>
            </a:r>
          </a:p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Фольклор, имеет ярко выраженную эстетическую направленность. Многое  в нем создавалось, специально для детей и было продиктовано великой заботой  о молодежи – своем будущем.  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7545" y="3429000"/>
            <a:ext cx="5040560" cy="267764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91431" tIns="45715" rIns="91431" bIns="45715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Фольклор — действенный метод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гуманизации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воспитания с первых лет жизни ребенка, так как содержит множество ступеней педагогического воздействия на детей с учетом их возрастных возможностей.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20936552">
            <a:off x="762002" y="381002"/>
            <a:ext cx="1738839" cy="299523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733800" y="692696"/>
            <a:ext cx="4648200" cy="304698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Фольклор увлекает детей  яркими  поэтическими  образами, вызывает у  них  положительные  эмоции,  укрепляет  светлое,  жизнерадостное восприятие жизни, помогает понять, что хорошо, а что дурно,  что  красиво  и что некрасиво.</a:t>
            </a:r>
            <a:endParaRPr lang="ru-RU" sz="2400" dirty="0"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pic>
        <p:nvPicPr>
          <p:cNvPr id="19458" name="Picture 2" descr="https://ds04.infourok.ru/uploads/ex/0f22/0006c5e1-abe7ec40/hello_html_2e23b0f0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2592288" cy="2844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60" name="Picture 4" descr="http://kdc-okean.shl.muzkult.ru/img/upload/3605/image_image_4763598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3645024"/>
            <a:ext cx="2928576" cy="2520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4" name="Picture 2" descr="C:\Users\User\Desktop\Новый год 2025\Новая папка (2)\esZ1zO1W40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4005064"/>
            <a:ext cx="2463406" cy="25730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5" name="Picture 3" descr="C:\Users\User\Desktop\Новый год 2025\Новая папка (2)\9xScC6kOg6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848" y="3905672"/>
            <a:ext cx="2592288" cy="29523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1" descr="Веселые картинки для детей. Обои для рабочего стола с персонажами мультфильмов и детских книг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 rot="356067">
            <a:off x="5220072" y="1916832"/>
            <a:ext cx="2664594" cy="4446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Текст 8"/>
          <p:cNvSpPr>
            <a:spLocks noGrp="1"/>
          </p:cNvSpPr>
          <p:nvPr>
            <p:ph type="body" sz="half" idx="2"/>
          </p:nvPr>
        </p:nvSpPr>
        <p:spPr>
          <a:xfrm>
            <a:off x="457200" y="1435101"/>
            <a:ext cx="3826768" cy="4691063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ru-RU" altLang="ru-RU" sz="2400" dirty="0" smtClean="0">
                <a:ln>
                  <a:solidFill>
                    <a:srgbClr val="0070C0"/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период адаптации;</a:t>
            </a:r>
          </a:p>
          <a:p>
            <a:pPr>
              <a:buFont typeface="Arial" pitchFamily="34" charset="0"/>
              <a:buChar char="•"/>
            </a:pPr>
            <a:r>
              <a:rPr lang="ru-RU" altLang="ru-RU" sz="2400" dirty="0" smtClean="0">
                <a:ln>
                  <a:solidFill>
                    <a:srgbClr val="0070C0"/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режимных      моментах;</a:t>
            </a:r>
          </a:p>
          <a:p>
            <a:pPr>
              <a:buFont typeface="Arial" pitchFamily="34" charset="0"/>
              <a:buChar char="•"/>
            </a:pPr>
            <a:r>
              <a:rPr lang="ru-RU" altLang="ru-RU" sz="2400" dirty="0" smtClean="0">
                <a:ln>
                  <a:solidFill>
                    <a:srgbClr val="0070C0"/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прогулке;</a:t>
            </a:r>
          </a:p>
          <a:p>
            <a:pPr>
              <a:buFont typeface="Arial" pitchFamily="34" charset="0"/>
              <a:buChar char="•"/>
            </a:pPr>
            <a:r>
              <a:rPr lang="ru-RU" altLang="ru-RU" sz="2400" dirty="0" smtClean="0">
                <a:ln>
                  <a:solidFill>
                    <a:srgbClr val="0070C0"/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непосредственно образовательной    деятельности:</a:t>
            </a:r>
          </a:p>
          <a:p>
            <a:pPr>
              <a:buFont typeface="Arial" pitchFamily="34" charset="0"/>
              <a:buChar char="•"/>
            </a:pPr>
            <a:r>
              <a:rPr lang="ru-RU" altLang="ru-RU" sz="2400" dirty="0" smtClean="0">
                <a:ln>
                  <a:solidFill>
                    <a:srgbClr val="0070C0"/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игре;</a:t>
            </a:r>
          </a:p>
          <a:p>
            <a:pPr>
              <a:buFont typeface="Arial" pitchFamily="34" charset="0"/>
              <a:buChar char="•"/>
            </a:pPr>
            <a:r>
              <a:rPr lang="ru-RU" altLang="ru-RU" sz="2400" dirty="0" smtClean="0">
                <a:ln>
                  <a:solidFill>
                    <a:srgbClr val="0070C0"/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свободной деятельности.</a:t>
            </a:r>
          </a:p>
          <a:p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87624" y="332656"/>
            <a:ext cx="6480720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altLang="ru-RU" sz="2400" b="1" dirty="0" smtClean="0">
                <a:ln>
                  <a:solidFill>
                    <a:srgbClr val="0070C0"/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Использование детского фольклора:</a:t>
            </a:r>
            <a:endParaRPr lang="ru-RU" sz="2400" b="1" dirty="0">
              <a:solidFill>
                <a:schemeClr val="tx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6" descr="Музыкальные материалы для развития ребенка (Страница 906) MP3SORT.BIZ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96398" y="260648"/>
            <a:ext cx="2124074" cy="15840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User\Desktop\Новый год 2025\Новая папка (2)\IMG_20250320_1603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004149">
            <a:off x="1538079" y="3721804"/>
            <a:ext cx="2956093" cy="29365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8" name="Picture 2" descr="C:\Users\User\Desktop\Новый год 2025\Новая папка (2)\IMG_20250226_1030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358742">
            <a:off x="4668287" y="361164"/>
            <a:ext cx="3383637" cy="36372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6626" name="Rectangle 9"/>
          <p:cNvSpPr>
            <a:spLocks noGrp="1"/>
          </p:cNvSpPr>
          <p:nvPr>
            <p:ph sz="quarter" idx="4294967295"/>
          </p:nvPr>
        </p:nvSpPr>
        <p:spPr>
          <a:xfrm>
            <a:off x="0" y="1"/>
            <a:ext cx="4355976" cy="486916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ru-RU" sz="2400" dirty="0" smtClean="0"/>
              <a:t>    </a:t>
            </a:r>
            <a:r>
              <a:rPr lang="ru-RU" sz="1800" dirty="0" smtClean="0">
                <a:solidFill>
                  <a:srgbClr val="1111F3"/>
                </a:solidFill>
                <a:latin typeface="Georgia" pitchFamily="18" charset="0"/>
              </a:rPr>
              <a:t> 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Особую значимость фольклор приобретает в первые дни жизни малыша в дошкольном учреждении. Ведь в период адаптации к новой обстановке он скучает по дому, маме, еще не может общаться с другими детьми, взрослыми. Поэтому я подбирала потешки, которые помогали установить контакт с ребенком, вызывали у него положительные эмоции, симпатию к пока еще малознакомому человеку - воспитателю. </a:t>
            </a:r>
          </a:p>
          <a:p>
            <a:pPr>
              <a:buFont typeface="Arial" charset="0"/>
              <a:buNone/>
            </a:pPr>
            <a:endParaRPr lang="ru-RU" sz="1800" dirty="0" smtClean="0">
              <a:solidFill>
                <a:srgbClr val="1111F3"/>
              </a:solidFill>
              <a:latin typeface="Georgia" pitchFamily="18" charset="0"/>
            </a:endParaRPr>
          </a:p>
        </p:txBody>
      </p:sp>
      <p:sp>
        <p:nvSpPr>
          <p:cNvPr id="26627" name="Rectangle 19"/>
          <p:cNvSpPr>
            <a:spLocks noGrp="1"/>
          </p:cNvSpPr>
          <p:nvPr>
            <p:ph sz="quarter" idx="4294967295"/>
          </p:nvPr>
        </p:nvSpPr>
        <p:spPr>
          <a:xfrm>
            <a:off x="467544" y="4437112"/>
            <a:ext cx="3571056" cy="1684288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ru-RU" sz="1400" dirty="0" smtClean="0">
                <a:latin typeface="Georgia" pitchFamily="18" charset="0"/>
              </a:rPr>
              <a:t> </a:t>
            </a:r>
          </a:p>
        </p:txBody>
      </p:sp>
      <p:sp>
        <p:nvSpPr>
          <p:cNvPr id="26628" name="Rectangle 20"/>
          <p:cNvSpPr>
            <a:spLocks noGrp="1"/>
          </p:cNvSpPr>
          <p:nvPr>
            <p:ph sz="quarter" idx="4294967295"/>
          </p:nvPr>
        </p:nvSpPr>
        <p:spPr>
          <a:xfrm>
            <a:off x="5183188" y="3933825"/>
            <a:ext cx="3960812" cy="2187575"/>
          </a:xfrm>
        </p:spPr>
        <p:txBody>
          <a:bodyPr>
            <a:normAutofit fontScale="92500"/>
          </a:bodyPr>
          <a:lstStyle/>
          <a:p>
            <a:pPr>
              <a:buFont typeface="Arial" charset="0"/>
              <a:buNone/>
            </a:pPr>
            <a:endParaRPr lang="ru-RU" sz="1800" dirty="0" smtClean="0"/>
          </a:p>
          <a:p>
            <a:pPr>
              <a:buFont typeface="Arial" charset="0"/>
              <a:buNone/>
            </a:pPr>
            <a:r>
              <a:rPr lang="ru-RU" sz="2400" i="1" dirty="0" smtClean="0">
                <a:latin typeface="Georgia" pitchFamily="18" charset="0"/>
              </a:rPr>
              <a:t>Не плачь, не плачь, детка,</a:t>
            </a:r>
          </a:p>
          <a:p>
            <a:pPr>
              <a:buFont typeface="Arial" charset="0"/>
              <a:buNone/>
            </a:pPr>
            <a:r>
              <a:rPr lang="ru-RU" sz="2400" i="1" dirty="0" smtClean="0">
                <a:latin typeface="Georgia" pitchFamily="18" charset="0"/>
              </a:rPr>
              <a:t>Прискачет к тебе белка</a:t>
            </a:r>
          </a:p>
          <a:p>
            <a:pPr>
              <a:buFont typeface="Arial" charset="0"/>
              <a:buNone/>
            </a:pPr>
            <a:r>
              <a:rPr lang="ru-RU" sz="2400" i="1" dirty="0" smtClean="0">
                <a:latin typeface="Georgia" pitchFamily="18" charset="0"/>
              </a:rPr>
              <a:t>Принесет орешки,</a:t>
            </a:r>
          </a:p>
          <a:p>
            <a:pPr>
              <a:buFont typeface="Arial" charset="0"/>
              <a:buNone/>
            </a:pPr>
            <a:r>
              <a:rPr lang="ru-RU" sz="2400" i="1" dirty="0" smtClean="0">
                <a:latin typeface="Georgia" pitchFamily="18" charset="0"/>
              </a:rPr>
              <a:t>Для Маминой потешки.</a:t>
            </a:r>
          </a:p>
        </p:txBody>
      </p:sp>
      <p:pic>
        <p:nvPicPr>
          <p:cNvPr id="5" name="Picture 11" descr="Веселые картинки для детей. Обои для рабочего стола с персонажами мультфильмов и детских книг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2320" y="1628800"/>
            <a:ext cx="1223715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Плейкаст &quot;С днём защиты детей!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99784" y="0"/>
            <a:ext cx="1944216" cy="1484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032406" cy="71438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4000" dirty="0" smtClean="0">
                <a:effectLst>
                  <a:outerShdw blurRad="25400" dist="254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Использования народного фольклора</a:t>
            </a:r>
            <a:endParaRPr lang="ru-RU" sz="4000" dirty="0">
              <a:effectLst>
                <a:outerShdw blurRad="25400" dist="254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57200" y="1071547"/>
            <a:ext cx="8229601" cy="492922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С помощью народных песенок, потешек у детей воспитываю положительное отношение к режимным моментам. 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Так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, процесс умывания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можно сопровождать такими потешками как: «Водичка, водичка, умой мое личико…»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причесывании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«Расти, коса, до пояса, не вырони ни волоса. Расти, косонька, до пят, все волосики в ряд… »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Во 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время кормления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«Умница Катенька, ешь кашу сладеньку, вкусную, пушистую, мягкую, душистую».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укладывании спать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«Потягунючки, поростунющки! Роток-говорюнюшки, руки-хватунюшки, ноги-ходюнушки»; «Баю-баюшки…» и т.д.</a:t>
            </a:r>
          </a:p>
          <a:p>
            <a:endParaRPr lang="ru-RU" dirty="0"/>
          </a:p>
        </p:txBody>
      </p:sp>
      <p:pic>
        <p:nvPicPr>
          <p:cNvPr id="4" name="Рисунок 4" descr="http://allforchildren.ru/img/rlef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217456">
            <a:off x="711825" y="4910651"/>
            <a:ext cx="1324890" cy="1879598"/>
          </a:xfrm>
          <a:prstGeom prst="rect">
            <a:avLst/>
          </a:prstGeom>
          <a:noFill/>
          <a:ln w="57150">
            <a:solidFill>
              <a:srgbClr val="00B050"/>
            </a:solidFill>
            <a:prstDash val="lgDashDot"/>
            <a:miter lim="800000"/>
            <a:headEnd/>
            <a:tailEnd/>
          </a:ln>
        </p:spPr>
      </p:pic>
      <p:pic>
        <p:nvPicPr>
          <p:cNvPr id="5" name="Picture 6" descr="ANd9GcRPaF78HgpPFRhsr7mhH8vPd9tLXVIY5Ixr3fot5xns-s-BdVR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76763">
            <a:off x="7125681" y="4283966"/>
            <a:ext cx="1857375" cy="245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67659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4"/>
          <p:cNvSpPr>
            <a:spLocks noGrp="1"/>
          </p:cNvSpPr>
          <p:nvPr>
            <p:ph type="title"/>
          </p:nvPr>
        </p:nvSpPr>
        <p:spPr>
          <a:xfrm>
            <a:off x="1979712" y="274638"/>
            <a:ext cx="6707088" cy="106613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tx1"/>
                </a:solidFill>
                <a:latin typeface="Georgia" pitchFamily="18" charset="0"/>
              </a:rPr>
              <a:t>Игровая деятельность </a:t>
            </a:r>
          </a:p>
        </p:txBody>
      </p:sp>
      <p:pic>
        <p:nvPicPr>
          <p:cNvPr id="5122" name="Picture 2" descr="C:\Users\User\Desktop\Новый год 2025\Новая папка (2)\e8db3ec57bd5d4b95ec352b75a3629a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614054" y="3119192"/>
            <a:ext cx="1724891" cy="1487978"/>
          </a:xfrm>
          <a:prstGeom prst="rect">
            <a:avLst/>
          </a:prstGeom>
          <a:noFill/>
        </p:spPr>
      </p:pic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Дидактические игры,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Сюжетные игры.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Подвижные игры.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Дидактические игры. 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Настольно-печатные игры. 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Игры-драматизации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Игры-развлечения.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User\Desktop\2 группа\Новая папка\IMG-20250130-WA0006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836712"/>
            <a:ext cx="2304256" cy="21108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9" name="Picture 3" descr="C:\Users\User\Desktop\2 группа\Новая папка\IMG_20250206_1034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717032"/>
            <a:ext cx="2448272" cy="25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с одним вырезанным углом 8"/>
          <p:cNvSpPr/>
          <p:nvPr/>
        </p:nvSpPr>
        <p:spPr>
          <a:xfrm>
            <a:off x="395536" y="2852936"/>
            <a:ext cx="2376265" cy="576064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lIns="91431" tIns="45715" rIns="91431" bIns="45715"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Гуси, гуси, га –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с одним вырезанным углом 9"/>
          <p:cNvSpPr/>
          <p:nvPr/>
        </p:nvSpPr>
        <p:spPr>
          <a:xfrm>
            <a:off x="0" y="6309320"/>
            <a:ext cx="2627785" cy="548680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lIns="91431" tIns="45715" rIns="91431" bIns="45715"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Теремок, теремок! Кто в тереме живет…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с одним вырезанным углом 10"/>
          <p:cNvSpPr/>
          <p:nvPr/>
        </p:nvSpPr>
        <p:spPr>
          <a:xfrm>
            <a:off x="2771801" y="5157192"/>
            <a:ext cx="1850504" cy="648072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lIns="91431" tIns="45715" rIns="91431" bIns="45715" rtlCol="0" anchor="ctr"/>
          <a:lstStyle/>
          <a:p>
            <a:pPr algn="ctr"/>
            <a:r>
              <a:rPr lang="ru-RU" dirty="0" smtClean="0"/>
              <a:t>Петушок, петушок ..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5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4186238" cy="5602287"/>
          </a:xfrm>
        </p:spPr>
        <p:txBody>
          <a:bodyPr/>
          <a:lstStyle/>
          <a:p>
            <a:r>
              <a:rPr lang="ru-RU" sz="2400" dirty="0" smtClean="0">
                <a:solidFill>
                  <a:srgbClr val="1111F3"/>
                </a:solidFill>
                <a:latin typeface="Times New Roman" pitchFamily="18" charset="0"/>
              </a:rPr>
              <a:t>Благодаря простоте и мелодичности звучания </a:t>
            </a:r>
            <a:r>
              <a:rPr lang="ru-RU" sz="2400" dirty="0" err="1" smtClean="0">
                <a:solidFill>
                  <a:srgbClr val="1111F3"/>
                </a:solidFill>
                <a:latin typeface="Times New Roman" pitchFamily="18" charset="0"/>
              </a:rPr>
              <a:t>потешек</a:t>
            </a:r>
            <a:r>
              <a:rPr lang="ru-RU" sz="2400" dirty="0" smtClean="0">
                <a:solidFill>
                  <a:srgbClr val="1111F3"/>
                </a:solidFill>
                <a:latin typeface="Times New Roman" pitchFamily="18" charset="0"/>
              </a:rPr>
              <a:t> дети, играя, легко запоминают их, вводят в свою речь. Например, укладывая куклу спать приговаривают: </a:t>
            </a:r>
            <a:r>
              <a:rPr lang="ru-RU" sz="2400" b="1" i="1" dirty="0" smtClean="0">
                <a:latin typeface="Times New Roman" pitchFamily="18" charset="0"/>
              </a:rPr>
              <a:t>“Баю, баю , </a:t>
            </a:r>
            <a:r>
              <a:rPr lang="ru-RU" sz="2400" b="1" i="1" dirty="0" err="1" smtClean="0">
                <a:latin typeface="Times New Roman" pitchFamily="18" charset="0"/>
              </a:rPr>
              <a:t>баю</a:t>
            </a:r>
            <a:r>
              <a:rPr lang="ru-RU" sz="2400" b="1" i="1" dirty="0" smtClean="0">
                <a:latin typeface="Times New Roman" pitchFamily="18" charset="0"/>
              </a:rPr>
              <a:t> . Куколку качаю, куколка устала”.</a:t>
            </a:r>
            <a:br>
              <a:rPr lang="ru-RU" sz="2400" b="1" i="1" dirty="0" smtClean="0">
                <a:latin typeface="Times New Roman" pitchFamily="18" charset="0"/>
              </a:rPr>
            </a:br>
            <a:endParaRPr lang="ru-RU" sz="2400" b="1" i="1" dirty="0" smtClean="0">
              <a:latin typeface="Times New Roman" pitchFamily="18" charset="0"/>
            </a:endParaRPr>
          </a:p>
        </p:txBody>
      </p:sp>
      <p:pic>
        <p:nvPicPr>
          <p:cNvPr id="1026" name="Picture 2" descr="C:\Users\User\Desktop\2 группа\Новая папка\IMG_20250403_1046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67261">
            <a:off x="4499191" y="3219410"/>
            <a:ext cx="3887655" cy="3712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Picture 2" descr="C:\Users\User\Downloads\IMG_20250403_105414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9" y="0"/>
            <a:ext cx="4051068" cy="32849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с одним вырезанным углом 4"/>
          <p:cNvSpPr/>
          <p:nvPr/>
        </p:nvSpPr>
        <p:spPr>
          <a:xfrm>
            <a:off x="467545" y="620688"/>
            <a:ext cx="3024336" cy="576064"/>
          </a:xfrm>
          <a:prstGeom prst="snip1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91431" tIns="45715" rIns="91431" bIns="45715" rtlCol="0" anchor="ctr"/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Сюжетные игры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User\Desktop\Новый год 2025\Новая папка (2)\novosti-78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5261" y="4653136"/>
            <a:ext cx="2350239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7"/>
          <p:cNvSpPr>
            <a:spLocks noGrp="1"/>
          </p:cNvSpPr>
          <p:nvPr>
            <p:ph sz="quarter" idx="4294967295"/>
          </p:nvPr>
        </p:nvSpPr>
        <p:spPr>
          <a:xfrm>
            <a:off x="0" y="4005064"/>
            <a:ext cx="4644008" cy="2519561"/>
          </a:xfrm>
        </p:spPr>
        <p:txBody>
          <a:bodyPr>
            <a:normAutofit/>
          </a:bodyPr>
          <a:lstStyle/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sz="2000" i="1" dirty="0" smtClean="0">
                <a:latin typeface="Georgia" pitchFamily="18" charset="0"/>
              </a:rPr>
              <a:t>На конструировании строим домик (избушку), обыгрываем ее приговаривая</a:t>
            </a: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ru-RU" sz="22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«Еду, еде к бабе, к деду..» «Кошка в окошке рубашку шьет, Курочка в сапожках избушку метет». </a:t>
            </a:r>
          </a:p>
          <a:p>
            <a:endParaRPr lang="ru-RU" sz="2000" i="1" dirty="0" smtClean="0">
              <a:solidFill>
                <a:schemeClr val="hlink"/>
              </a:solidFill>
              <a:latin typeface="Georgia" pitchFamily="18" charset="0"/>
            </a:endParaRPr>
          </a:p>
        </p:txBody>
      </p:sp>
      <p:pic>
        <p:nvPicPr>
          <p:cNvPr id="36869" name="Picture 10" descr="IMG_4798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286375" y="2000250"/>
            <a:ext cx="3857625" cy="30130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C:\Users\User\Desktop\2 группа\Новая папка\IMG_20250219_102115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1" y="188640"/>
            <a:ext cx="4248472" cy="38884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7744" y="0"/>
            <a:ext cx="4464496" cy="83671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Лепка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User\Downloads\IMG_20250206_16463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21330351">
            <a:off x="134390" y="1250935"/>
            <a:ext cx="3360688" cy="35620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 descr="C:\Users\User\Downloads\IMG_20250310_15483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1784" y="548680"/>
            <a:ext cx="3922216" cy="3917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Скругленный прямоугольник 6"/>
          <p:cNvSpPr/>
          <p:nvPr/>
        </p:nvSpPr>
        <p:spPr>
          <a:xfrm>
            <a:off x="2411760" y="3717032"/>
            <a:ext cx="3528392" cy="288032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Сидит белка на тележке,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Продаёт она орешки: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Лисичке-сестричке,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Воробью, синичке,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Мишке толстопятому.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Заиньке усатому.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Кому в платок,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Кому в зубок,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Кому в лапочку.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3347864" y="1484784"/>
            <a:ext cx="201622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«Орешки»</a:t>
            </a:r>
          </a:p>
          <a:p>
            <a:pPr algn="ctr"/>
            <a:r>
              <a:rPr lang="ru-RU" dirty="0" smtClean="0"/>
              <a:t>«Морковка»</a:t>
            </a:r>
            <a:endParaRPr lang="ru-RU" dirty="0"/>
          </a:p>
        </p:txBody>
      </p:sp>
      <p:pic>
        <p:nvPicPr>
          <p:cNvPr id="2052" name="Picture 4" descr="C:\Users\User\Desktop\Новый год 2025\0b89a7a22499c961b609ba074838d38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640818">
            <a:off x="6621775" y="4212668"/>
            <a:ext cx="1656892" cy="20711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/>
          </p:cNvSpPr>
          <p:nvPr>
            <p:ph sz="quarter" idx="4294967295"/>
          </p:nvPr>
        </p:nvSpPr>
        <p:spPr>
          <a:xfrm>
            <a:off x="3167063" y="3573463"/>
            <a:ext cx="5976937" cy="316865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ru-RU" sz="2000" i="1" dirty="0" smtClean="0">
                <a:solidFill>
                  <a:schemeClr val="folHlink"/>
                </a:solidFill>
                <a:latin typeface="Georgia" pitchFamily="18" charset="0"/>
              </a:rPr>
              <a:t>На изобразительной деятельности рисуем петушка приговаривая:</a:t>
            </a:r>
          </a:p>
          <a:p>
            <a:pPr>
              <a:buFont typeface="Arial" charset="0"/>
              <a:buNone/>
            </a:pPr>
            <a:r>
              <a:rPr lang="ru-RU" sz="1800" b="1" dirty="0" smtClean="0">
                <a:solidFill>
                  <a:schemeClr val="hlink"/>
                </a:solidFill>
                <a:latin typeface="Georgia" pitchFamily="18" charset="0"/>
              </a:rPr>
              <a:t>     </a:t>
            </a:r>
            <a:r>
              <a:rPr lang="ru-RU" sz="2000" b="1" i="1" dirty="0" smtClean="0">
                <a:solidFill>
                  <a:schemeClr val="hlink"/>
                </a:solidFill>
                <a:latin typeface="Georgia" pitchFamily="18" charset="0"/>
              </a:rPr>
              <a:t>Петушок, петушок,</a:t>
            </a:r>
            <a:br>
              <a:rPr lang="ru-RU" sz="2000" b="1" i="1" dirty="0" smtClean="0">
                <a:solidFill>
                  <a:schemeClr val="hlink"/>
                </a:solidFill>
                <a:latin typeface="Georgia" pitchFamily="18" charset="0"/>
              </a:rPr>
            </a:br>
            <a:r>
              <a:rPr lang="ru-RU" sz="2000" b="1" i="1" dirty="0" smtClean="0">
                <a:solidFill>
                  <a:schemeClr val="hlink"/>
                </a:solidFill>
                <a:latin typeface="Georgia" pitchFamily="18" charset="0"/>
              </a:rPr>
              <a:t>Золотой гребешок,</a:t>
            </a:r>
            <a:br>
              <a:rPr lang="ru-RU" sz="2000" b="1" i="1" dirty="0" smtClean="0">
                <a:solidFill>
                  <a:schemeClr val="hlink"/>
                </a:solidFill>
                <a:latin typeface="Georgia" pitchFamily="18" charset="0"/>
              </a:rPr>
            </a:br>
            <a:r>
              <a:rPr lang="ru-RU" sz="2000" b="1" i="1" dirty="0" err="1" smtClean="0">
                <a:solidFill>
                  <a:schemeClr val="hlink"/>
                </a:solidFill>
                <a:latin typeface="Georgia" pitchFamily="18" charset="0"/>
              </a:rPr>
              <a:t>Масляна</a:t>
            </a:r>
            <a:r>
              <a:rPr lang="ru-RU" sz="2000" b="1" i="1" dirty="0" smtClean="0">
                <a:solidFill>
                  <a:schemeClr val="hlink"/>
                </a:solidFill>
                <a:latin typeface="Georgia" pitchFamily="18" charset="0"/>
              </a:rPr>
              <a:t> головушка,</a:t>
            </a:r>
            <a:br>
              <a:rPr lang="ru-RU" sz="2000" b="1" i="1" dirty="0" smtClean="0">
                <a:solidFill>
                  <a:schemeClr val="hlink"/>
                </a:solidFill>
                <a:latin typeface="Georgia" pitchFamily="18" charset="0"/>
              </a:rPr>
            </a:br>
            <a:r>
              <a:rPr lang="ru-RU" sz="2000" b="1" i="1" dirty="0" smtClean="0">
                <a:solidFill>
                  <a:schemeClr val="hlink"/>
                </a:solidFill>
                <a:latin typeface="Georgia" pitchFamily="18" charset="0"/>
              </a:rPr>
              <a:t>Шелкова бородушка,</a:t>
            </a:r>
            <a:br>
              <a:rPr lang="ru-RU" sz="2000" b="1" i="1" dirty="0" smtClean="0">
                <a:solidFill>
                  <a:schemeClr val="hlink"/>
                </a:solidFill>
                <a:latin typeface="Georgia" pitchFamily="18" charset="0"/>
              </a:rPr>
            </a:br>
            <a:r>
              <a:rPr lang="ru-RU" sz="2000" b="1" i="1" dirty="0" smtClean="0">
                <a:solidFill>
                  <a:schemeClr val="hlink"/>
                </a:solidFill>
                <a:latin typeface="Georgia" pitchFamily="18" charset="0"/>
              </a:rPr>
              <a:t>Что ты рано встаешь,</a:t>
            </a:r>
            <a:br>
              <a:rPr lang="ru-RU" sz="2000" b="1" i="1" dirty="0" smtClean="0">
                <a:solidFill>
                  <a:schemeClr val="hlink"/>
                </a:solidFill>
                <a:latin typeface="Georgia" pitchFamily="18" charset="0"/>
              </a:rPr>
            </a:br>
            <a:r>
              <a:rPr lang="ru-RU" sz="2000" b="1" i="1" dirty="0" smtClean="0">
                <a:solidFill>
                  <a:schemeClr val="hlink"/>
                </a:solidFill>
                <a:latin typeface="Georgia" pitchFamily="18" charset="0"/>
              </a:rPr>
              <a:t>Голосисто поешь,</a:t>
            </a:r>
            <a:br>
              <a:rPr lang="ru-RU" sz="2000" b="1" i="1" dirty="0" smtClean="0">
                <a:solidFill>
                  <a:schemeClr val="hlink"/>
                </a:solidFill>
                <a:latin typeface="Georgia" pitchFamily="18" charset="0"/>
              </a:rPr>
            </a:br>
            <a:r>
              <a:rPr lang="ru-RU" sz="2000" b="1" i="1" dirty="0" smtClean="0">
                <a:solidFill>
                  <a:schemeClr val="hlink"/>
                </a:solidFill>
                <a:latin typeface="Georgia" pitchFamily="18" charset="0"/>
              </a:rPr>
              <a:t>Деткам спать не даешь?</a:t>
            </a:r>
          </a:p>
          <a:p>
            <a:pPr>
              <a:buFont typeface="Arial" charset="0"/>
              <a:buNone/>
            </a:pPr>
            <a:endParaRPr lang="ru-RU" sz="2000" b="1" i="1" dirty="0" smtClean="0">
              <a:solidFill>
                <a:schemeClr val="hlink"/>
              </a:solidFill>
              <a:latin typeface="Georgia" pitchFamily="18" charset="0"/>
            </a:endParaRPr>
          </a:p>
        </p:txBody>
      </p:sp>
      <p:pic>
        <p:nvPicPr>
          <p:cNvPr id="4098" name="Picture 2" descr="C:\Users\User\Desktop\Новый год 2025\IMG_20250404_1609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331555">
            <a:off x="146829" y="1746339"/>
            <a:ext cx="3165396" cy="38880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9" name="Picture 3" descr="C:\Users\User\Downloads\IMG_20250404_160140_edit_2837806885849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279793">
            <a:off x="6533895" y="264170"/>
            <a:ext cx="2383480" cy="33123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0" name="Picture 4" descr="C:\Users\User\Downloads\IMG_20250404_15505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5" y="260648"/>
            <a:ext cx="2939711" cy="273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2" descr="C:\Users\User\Desktop\Новый год 2025\Новая папка (2)\e8db3ec57bd5d4b95ec352b75a3629a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8218" y="332657"/>
            <a:ext cx="2189391" cy="17777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5"/>
          <p:cNvSpPr>
            <a:spLocks noGrp="1"/>
          </p:cNvSpPr>
          <p:nvPr>
            <p:ph sz="quarter" idx="4294967295"/>
          </p:nvPr>
        </p:nvSpPr>
        <p:spPr>
          <a:xfrm>
            <a:off x="0" y="1052513"/>
            <a:ext cx="4464050" cy="2833687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Font typeface="Arial" charset="0"/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Также были подобраны потешки для подъема детей, после сна, так как не все дети с охотой встают. Поочередно поднимая детей, приветствую ласковой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пестушкой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1747" name="Rectangle 7"/>
          <p:cNvSpPr>
            <a:spLocks noGrp="1"/>
          </p:cNvSpPr>
          <p:nvPr>
            <p:ph sz="quarter" idx="4294967295"/>
          </p:nvPr>
        </p:nvSpPr>
        <p:spPr>
          <a:xfrm rot="21345510">
            <a:off x="4940300" y="4646613"/>
            <a:ext cx="4203700" cy="1127125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Font typeface="Arial" charset="0"/>
              <a:buNone/>
            </a:pPr>
            <a:r>
              <a:rPr lang="ru-RU" sz="2000" i="1" dirty="0" smtClean="0">
                <a:solidFill>
                  <a:schemeClr val="folHlink"/>
                </a:solidFill>
                <a:latin typeface="Georgia" pitchFamily="18" charset="0"/>
              </a:rPr>
              <a:t>На кисоньку </a:t>
            </a:r>
            <a:r>
              <a:rPr lang="ru-RU" sz="2000" i="1" dirty="0" err="1" smtClean="0">
                <a:solidFill>
                  <a:schemeClr val="folHlink"/>
                </a:solidFill>
                <a:latin typeface="Georgia" pitchFamily="18" charset="0"/>
              </a:rPr>
              <a:t>потягушечки</a:t>
            </a:r>
            <a:endParaRPr lang="ru-RU" sz="2000" i="1" dirty="0" smtClean="0">
              <a:solidFill>
                <a:schemeClr val="folHlink"/>
              </a:solidFill>
              <a:latin typeface="Georgia" pitchFamily="18" charset="0"/>
            </a:endParaRPr>
          </a:p>
          <a:p>
            <a:pPr>
              <a:buFont typeface="Arial" charset="0"/>
              <a:buNone/>
            </a:pPr>
            <a:r>
              <a:rPr lang="ru-RU" sz="2000" i="1" dirty="0" smtClean="0">
                <a:solidFill>
                  <a:schemeClr val="folHlink"/>
                </a:solidFill>
                <a:latin typeface="Georgia" pitchFamily="18" charset="0"/>
              </a:rPr>
              <a:t>На деточку </a:t>
            </a:r>
            <a:r>
              <a:rPr lang="ru-RU" sz="2000" i="1" dirty="0" err="1" smtClean="0">
                <a:solidFill>
                  <a:schemeClr val="folHlink"/>
                </a:solidFill>
                <a:latin typeface="Georgia" pitchFamily="18" charset="0"/>
              </a:rPr>
              <a:t>порастушечки</a:t>
            </a:r>
            <a:r>
              <a:rPr lang="ru-RU" sz="2000" i="1" dirty="0" smtClean="0">
                <a:solidFill>
                  <a:schemeClr val="folHlink"/>
                </a:solidFill>
                <a:latin typeface="Georgia" pitchFamily="18" charset="0"/>
              </a:rPr>
              <a:t>.</a:t>
            </a:r>
          </a:p>
        </p:txBody>
      </p:sp>
      <p:pic>
        <p:nvPicPr>
          <p:cNvPr id="4098" name="Picture 2" descr="C:\Users\User\Downloads\IMG_20250404_142004_edit_793254549602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56992"/>
            <a:ext cx="4320480" cy="3240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Picture 2" descr="C:\Users\User\Downloads\IMG_20250404_1514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00723">
            <a:off x="5532476" y="694474"/>
            <a:ext cx="2756334" cy="39846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755576" y="332656"/>
            <a:ext cx="4898900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Режимные моменты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5"/>
          <p:cNvSpPr>
            <a:spLocks noGrp="1"/>
          </p:cNvSpPr>
          <p:nvPr>
            <p:ph sz="quarter" idx="4294967295"/>
          </p:nvPr>
        </p:nvSpPr>
        <p:spPr>
          <a:xfrm>
            <a:off x="0" y="1268413"/>
            <a:ext cx="4537075" cy="2520950"/>
          </a:xfrm>
        </p:spPr>
        <p:txBody>
          <a:bodyPr>
            <a:normAutofit/>
          </a:bodyPr>
          <a:lstStyle/>
          <a:p>
            <a:pPr algn="just">
              <a:buFont typeface="Arial" charset="0"/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Приучая детей мыть руки, лицо, стараюсь вызвать у детей положительные эмоции, радостное настроение, для этого процесс умывания сопровождаем </a:t>
            </a:r>
          </a:p>
          <a:p>
            <a:pPr algn="just">
              <a:buFont typeface="Arial" charset="0"/>
              <a:buNone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потешками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701" name="Rectangle 18"/>
          <p:cNvSpPr>
            <a:spLocks noGrp="1"/>
          </p:cNvSpPr>
          <p:nvPr>
            <p:ph sz="quarter" idx="4294967295"/>
          </p:nvPr>
        </p:nvSpPr>
        <p:spPr>
          <a:xfrm>
            <a:off x="5688013" y="3933825"/>
            <a:ext cx="3455987" cy="2735263"/>
          </a:xfrm>
        </p:spPr>
        <p:txBody>
          <a:bodyPr>
            <a:noAutofit/>
          </a:bodyPr>
          <a:lstStyle/>
          <a:p>
            <a:pPr>
              <a:buFont typeface="Arial" charset="0"/>
              <a:buNone/>
            </a:pP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Водичка, водичка,</a:t>
            </a:r>
          </a:p>
          <a:p>
            <a:pPr>
              <a:buFont typeface="Arial" charset="0"/>
              <a:buNone/>
            </a:pP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Умой мое личико ...</a:t>
            </a:r>
          </a:p>
          <a:p>
            <a:pPr>
              <a:buFont typeface="Arial" charset="0"/>
              <a:buNone/>
            </a:pP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Чистая водичка,</a:t>
            </a:r>
          </a:p>
          <a:p>
            <a:pPr>
              <a:buFont typeface="Arial" charset="0"/>
              <a:buNone/>
            </a:pP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Умоет Алене личико</a:t>
            </a:r>
          </a:p>
          <a:p>
            <a:pPr>
              <a:buFont typeface="Arial" charset="0"/>
              <a:buNone/>
            </a:pP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Ай, лады, лады, лады,</a:t>
            </a:r>
          </a:p>
          <a:p>
            <a:pPr>
              <a:buFont typeface="Arial" charset="0"/>
              <a:buNone/>
            </a:pP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Не боимся мы воды,</a:t>
            </a:r>
          </a:p>
          <a:p>
            <a:pPr>
              <a:buFont typeface="Arial" charset="0"/>
              <a:buNone/>
            </a:pP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Чисто умываемся,</a:t>
            </a:r>
          </a:p>
          <a:p>
            <a:pPr>
              <a:buFont typeface="Arial" charset="0"/>
              <a:buNone/>
            </a:pP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Деткам улыбаемся.</a:t>
            </a:r>
          </a:p>
        </p:txBody>
      </p:sp>
      <p:pic>
        <p:nvPicPr>
          <p:cNvPr id="3074" name="Picture 2" descr="C:\Users\User\Downloads\IMG-20250402-WA00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692696"/>
            <a:ext cx="4018581" cy="3168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с одним вырезанным углом 4"/>
          <p:cNvSpPr/>
          <p:nvPr/>
        </p:nvSpPr>
        <p:spPr>
          <a:xfrm>
            <a:off x="0" y="188640"/>
            <a:ext cx="5292080" cy="792088"/>
          </a:xfrm>
          <a:prstGeom prst="snip1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Формировании культурно- гигиенических навыков 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User\Downloads\-5253678291267740698_1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717032"/>
            <a:ext cx="3816424" cy="31409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5"/>
          <p:cNvSpPr>
            <a:spLocks noGrp="1"/>
          </p:cNvSpPr>
          <p:nvPr>
            <p:ph sz="half" idx="4294967295"/>
          </p:nvPr>
        </p:nvSpPr>
        <p:spPr>
          <a:xfrm>
            <a:off x="0" y="1268413"/>
            <a:ext cx="4176713" cy="4886325"/>
          </a:xfrm>
        </p:spPr>
        <p:txBody>
          <a:bodyPr/>
          <a:lstStyle/>
          <a:p>
            <a:pPr algn="just">
              <a:buFont typeface="Arial" charset="0"/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Обучая детей одеваться после сна, стараюсь сделать процесс одевания и раздевания приятным для них. Поощряю их стремление к самостоятельности, называю предметы одежды, и читаю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потешку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>
              <a:buFont typeface="Arial" charset="0"/>
              <a:buNone/>
            </a:pPr>
            <a:r>
              <a:rPr lang="ru-RU" sz="1800" dirty="0" smtClean="0">
                <a:solidFill>
                  <a:srgbClr val="1111F3"/>
                </a:solidFill>
                <a:latin typeface="Georgia" pitchFamily="18" charset="0"/>
              </a:rPr>
              <a:t>      </a:t>
            </a:r>
          </a:p>
          <a:p>
            <a:pPr>
              <a:buFont typeface="Arial" charset="0"/>
              <a:buNone/>
            </a:pPr>
            <a:endParaRPr lang="ru-RU" sz="1800" i="1" dirty="0" smtClean="0">
              <a:solidFill>
                <a:srgbClr val="1111F3"/>
              </a:solidFill>
              <a:latin typeface="Georgia" pitchFamily="18" charset="0"/>
            </a:endParaRPr>
          </a:p>
          <a:p>
            <a:pPr>
              <a:buFont typeface="Arial" charset="0"/>
              <a:buNone/>
            </a:pPr>
            <a:r>
              <a:rPr lang="ru-RU" sz="1800" i="1" dirty="0" smtClean="0">
                <a:solidFill>
                  <a:srgbClr val="1111F3"/>
                </a:solidFill>
                <a:latin typeface="Georgia" pitchFamily="18" charset="0"/>
              </a:rPr>
              <a:t>             </a:t>
            </a:r>
            <a:r>
              <a:rPr lang="ru-RU" sz="2000" i="1" dirty="0" smtClean="0">
                <a:solidFill>
                  <a:schemeClr val="folHlink"/>
                </a:solidFill>
                <a:latin typeface="Georgia" pitchFamily="18" charset="0"/>
              </a:rPr>
              <a:t>На нашу </a:t>
            </a:r>
            <a:r>
              <a:rPr lang="ru-RU" sz="2000" i="1" dirty="0" err="1" smtClean="0">
                <a:solidFill>
                  <a:schemeClr val="folHlink"/>
                </a:solidFill>
                <a:latin typeface="Georgia" pitchFamily="18" charset="0"/>
              </a:rPr>
              <a:t>Ксюшеньку</a:t>
            </a:r>
            <a:r>
              <a:rPr lang="ru-RU" sz="2000" i="1" dirty="0" smtClean="0">
                <a:solidFill>
                  <a:schemeClr val="folHlink"/>
                </a:solidFill>
                <a:latin typeface="Georgia" pitchFamily="18" charset="0"/>
              </a:rPr>
              <a:t/>
            </a:r>
            <a:br>
              <a:rPr lang="ru-RU" sz="2000" i="1" dirty="0" smtClean="0">
                <a:solidFill>
                  <a:schemeClr val="folHlink"/>
                </a:solidFill>
                <a:latin typeface="Georgia" pitchFamily="18" charset="0"/>
              </a:rPr>
            </a:br>
            <a:r>
              <a:rPr lang="ru-RU" sz="2000" i="1" dirty="0" smtClean="0">
                <a:solidFill>
                  <a:schemeClr val="folHlink"/>
                </a:solidFill>
                <a:latin typeface="Georgia" pitchFamily="18" charset="0"/>
              </a:rPr>
              <a:t>Наденем мы штанишки.</a:t>
            </a:r>
            <a:br>
              <a:rPr lang="ru-RU" sz="2000" i="1" dirty="0" smtClean="0">
                <a:solidFill>
                  <a:schemeClr val="folHlink"/>
                </a:solidFill>
                <a:latin typeface="Georgia" pitchFamily="18" charset="0"/>
              </a:rPr>
            </a:br>
            <a:r>
              <a:rPr lang="ru-RU" sz="2000" i="1" dirty="0" smtClean="0">
                <a:solidFill>
                  <a:schemeClr val="folHlink"/>
                </a:solidFill>
                <a:latin typeface="Georgia" pitchFamily="18" charset="0"/>
              </a:rPr>
              <a:t>Повторяй за мной слова: </a:t>
            </a:r>
            <a:br>
              <a:rPr lang="ru-RU" sz="2000" i="1" dirty="0" smtClean="0">
                <a:solidFill>
                  <a:schemeClr val="folHlink"/>
                </a:solidFill>
                <a:latin typeface="Georgia" pitchFamily="18" charset="0"/>
              </a:rPr>
            </a:br>
            <a:r>
              <a:rPr lang="ru-RU" sz="2000" i="1" dirty="0" smtClean="0">
                <a:solidFill>
                  <a:schemeClr val="folHlink"/>
                </a:solidFill>
                <a:latin typeface="Georgia" pitchFamily="18" charset="0"/>
              </a:rPr>
              <a:t>ножка – раз, и ножка – два!</a:t>
            </a:r>
            <a:br>
              <a:rPr lang="ru-RU" sz="2000" i="1" dirty="0" smtClean="0">
                <a:solidFill>
                  <a:schemeClr val="folHlink"/>
                </a:solidFill>
                <a:latin typeface="Georgia" pitchFamily="18" charset="0"/>
              </a:rPr>
            </a:br>
            <a:r>
              <a:rPr lang="ru-RU" sz="2000" i="1" dirty="0" smtClean="0">
                <a:solidFill>
                  <a:schemeClr val="folHlink"/>
                </a:solidFill>
                <a:latin typeface="Georgia" pitchFamily="18" charset="0"/>
              </a:rPr>
              <a:t>А сейчас пойдем гулять.</a:t>
            </a:r>
            <a:br>
              <a:rPr lang="ru-RU" sz="2000" i="1" dirty="0" smtClean="0">
                <a:solidFill>
                  <a:schemeClr val="folHlink"/>
                </a:solidFill>
                <a:latin typeface="Georgia" pitchFamily="18" charset="0"/>
              </a:rPr>
            </a:br>
            <a:r>
              <a:rPr lang="ru-RU" sz="2000" i="1" dirty="0" smtClean="0">
                <a:solidFill>
                  <a:schemeClr val="folHlink"/>
                </a:solidFill>
                <a:latin typeface="Georgia" pitchFamily="18" charset="0"/>
              </a:rPr>
              <a:t>Будем с детками играть.</a:t>
            </a:r>
          </a:p>
        </p:txBody>
      </p:sp>
      <p:pic>
        <p:nvPicPr>
          <p:cNvPr id="3074" name="Picture 2" descr="C:\Users\User\Downloads\IMG_20250404_1517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217938">
            <a:off x="4682630" y="237456"/>
            <a:ext cx="2591118" cy="35283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5" name="Picture 3" descr="C:\Users\User\Downloads\IMG_20250404_1517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3284984"/>
            <a:ext cx="3456384" cy="3280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с одним вырезанным скругленным углом 4"/>
          <p:cNvSpPr/>
          <p:nvPr/>
        </p:nvSpPr>
        <p:spPr>
          <a:xfrm>
            <a:off x="755576" y="260648"/>
            <a:ext cx="4104456" cy="720080"/>
          </a:xfrm>
          <a:prstGeom prst="snip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Режимные моменты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6"/>
          <p:cNvSpPr>
            <a:spLocks noGrp="1"/>
          </p:cNvSpPr>
          <p:nvPr>
            <p:ph sz="quarter" idx="4294967295"/>
          </p:nvPr>
        </p:nvSpPr>
        <p:spPr>
          <a:xfrm>
            <a:off x="5356225" y="188913"/>
            <a:ext cx="3787775" cy="2087562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ru-RU" sz="2400" i="1" dirty="0" smtClean="0">
                <a:latin typeface="Georgia" pitchFamily="18" charset="0"/>
              </a:rPr>
              <a:t> </a:t>
            </a:r>
            <a:r>
              <a:rPr lang="ru-RU" sz="2400" dirty="0" smtClean="0">
                <a:latin typeface="Georgia" pitchFamily="18" charset="0"/>
              </a:rPr>
              <a:t>Хорошо известны детям потешки, я использовала  в утренней гимнастике, гимнастике после сна </a:t>
            </a:r>
          </a:p>
        </p:txBody>
      </p:sp>
      <p:sp>
        <p:nvSpPr>
          <p:cNvPr id="28677" name="Rectangle 15"/>
          <p:cNvSpPr>
            <a:spLocks noGrp="1"/>
          </p:cNvSpPr>
          <p:nvPr>
            <p:ph sz="quarter" idx="4294967295"/>
          </p:nvPr>
        </p:nvSpPr>
        <p:spPr>
          <a:xfrm>
            <a:off x="0" y="4005263"/>
            <a:ext cx="3168650" cy="2663825"/>
          </a:xfrm>
        </p:spPr>
        <p:txBody>
          <a:bodyPr>
            <a:normAutofit fontScale="92500" lnSpcReduction="20000"/>
          </a:bodyPr>
          <a:lstStyle/>
          <a:p>
            <a:pPr>
              <a:buFont typeface="Arial" charset="0"/>
              <a:buNone/>
            </a:pPr>
            <a:r>
              <a:rPr lang="ru-RU" sz="1800" i="1" dirty="0" smtClean="0">
                <a:latin typeface="Georgia" pitchFamily="18" charset="0"/>
              </a:rPr>
              <a:t>Вот проснулись,</a:t>
            </a:r>
          </a:p>
          <a:p>
            <a:pPr>
              <a:buFont typeface="Arial" charset="0"/>
              <a:buNone/>
            </a:pPr>
            <a:r>
              <a:rPr lang="ru-RU" sz="1800" i="1" dirty="0" smtClean="0">
                <a:latin typeface="Georgia" pitchFamily="18" charset="0"/>
              </a:rPr>
              <a:t>Потянулись,</a:t>
            </a:r>
          </a:p>
          <a:p>
            <a:pPr>
              <a:buFont typeface="Arial" charset="0"/>
              <a:buNone/>
            </a:pPr>
            <a:r>
              <a:rPr lang="ru-RU" sz="1800" i="1" dirty="0" smtClean="0">
                <a:latin typeface="Georgia" pitchFamily="18" charset="0"/>
              </a:rPr>
              <a:t>С боку на бок</a:t>
            </a:r>
          </a:p>
          <a:p>
            <a:pPr>
              <a:buFont typeface="Arial" charset="0"/>
              <a:buNone/>
            </a:pPr>
            <a:r>
              <a:rPr lang="ru-RU" sz="1800" i="1" dirty="0" smtClean="0">
                <a:latin typeface="Georgia" pitchFamily="18" charset="0"/>
              </a:rPr>
              <a:t>Повернулись!</a:t>
            </a:r>
          </a:p>
          <a:p>
            <a:pPr>
              <a:buFont typeface="Arial" charset="0"/>
              <a:buNone/>
            </a:pPr>
            <a:r>
              <a:rPr lang="ru-RU" sz="1800" i="1" dirty="0" err="1" smtClean="0">
                <a:latin typeface="Georgia" pitchFamily="18" charset="0"/>
              </a:rPr>
              <a:t>Потягушечки</a:t>
            </a:r>
            <a:r>
              <a:rPr lang="ru-RU" sz="1800" i="1" dirty="0" smtClean="0">
                <a:latin typeface="Georgia" pitchFamily="18" charset="0"/>
              </a:rPr>
              <a:t>!</a:t>
            </a:r>
          </a:p>
          <a:p>
            <a:pPr>
              <a:buFont typeface="Arial" charset="0"/>
              <a:buNone/>
            </a:pPr>
            <a:r>
              <a:rPr lang="ru-RU" sz="1800" i="1" dirty="0" err="1" smtClean="0">
                <a:latin typeface="Georgia" pitchFamily="18" charset="0"/>
              </a:rPr>
              <a:t>Потягушечки</a:t>
            </a:r>
            <a:r>
              <a:rPr lang="ru-RU" sz="1800" i="1" dirty="0" smtClean="0">
                <a:latin typeface="Georgia" pitchFamily="18" charset="0"/>
              </a:rPr>
              <a:t>!</a:t>
            </a:r>
          </a:p>
          <a:p>
            <a:pPr>
              <a:buFont typeface="Arial" charset="0"/>
              <a:buNone/>
            </a:pPr>
            <a:r>
              <a:rPr lang="ru-RU" sz="1800" i="1" dirty="0" smtClean="0">
                <a:latin typeface="Georgia" pitchFamily="18" charset="0"/>
              </a:rPr>
              <a:t>Где игрушечки,</a:t>
            </a:r>
          </a:p>
          <a:p>
            <a:pPr>
              <a:buFont typeface="Arial" charset="0"/>
              <a:buNone/>
            </a:pPr>
            <a:r>
              <a:rPr lang="ru-RU" sz="1800" i="1" dirty="0" err="1" smtClean="0">
                <a:latin typeface="Georgia" pitchFamily="18" charset="0"/>
              </a:rPr>
              <a:t>Погремушечки</a:t>
            </a:r>
            <a:r>
              <a:rPr lang="ru-RU" sz="1800" i="1" dirty="0" smtClean="0">
                <a:latin typeface="Georgia" pitchFamily="18" charset="0"/>
              </a:rPr>
              <a:t>?  </a:t>
            </a:r>
          </a:p>
          <a:p>
            <a:pPr>
              <a:buFont typeface="Arial" charset="0"/>
              <a:buNone/>
            </a:pPr>
            <a:r>
              <a:rPr lang="ru-RU" sz="1800" i="1" dirty="0" smtClean="0">
                <a:latin typeface="Georgia" pitchFamily="18" charset="0"/>
              </a:rPr>
              <a:t>Ты, игрушка, погреми,</a:t>
            </a:r>
          </a:p>
          <a:p>
            <a:pPr>
              <a:buFont typeface="Arial" charset="0"/>
              <a:buNone/>
            </a:pPr>
            <a:r>
              <a:rPr lang="ru-RU" sz="1800" i="1" dirty="0" smtClean="0">
                <a:latin typeface="Georgia" pitchFamily="18" charset="0"/>
              </a:rPr>
              <a:t>Нашу детку подними!</a:t>
            </a:r>
          </a:p>
        </p:txBody>
      </p:sp>
      <p:pic>
        <p:nvPicPr>
          <p:cNvPr id="2050" name="Picture 2" descr="C:\Users\User\Desktop\2 группа\Новая папка\IMG_20250220_0957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648"/>
            <a:ext cx="3672408" cy="2880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 descr="C:\Users\User\Desktop\2 группа\Новая папка\IMG_20250318_15073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6825" y="2636912"/>
            <a:ext cx="4097663" cy="37444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с одним вырезанным углом 5"/>
          <p:cNvSpPr/>
          <p:nvPr/>
        </p:nvSpPr>
        <p:spPr>
          <a:xfrm>
            <a:off x="251520" y="2996952"/>
            <a:ext cx="3888432" cy="914400"/>
          </a:xfrm>
          <a:prstGeom prst="snip1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Маленькие ножки шагали по дорожке….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img37_56687660d73c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11760" y="4149080"/>
            <a:ext cx="2771800" cy="20608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285728"/>
            <a:ext cx="7776864" cy="714380"/>
          </a:xfrm>
          <a:ln>
            <a:solidFill>
              <a:srgbClr val="FF00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4000" dirty="0" smtClean="0">
                <a:effectLst>
                  <a:outerShdw blurRad="25400" dist="254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Подвижные народные игры</a:t>
            </a:r>
            <a:endParaRPr lang="ru-RU" sz="4000" dirty="0">
              <a:effectLst>
                <a:outerShdw blurRad="25400" dist="254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827584" y="1556792"/>
            <a:ext cx="7920880" cy="4752528"/>
          </a:xfrm>
        </p:spPr>
        <p:txBody>
          <a:bodyPr>
            <a:normAutofit/>
          </a:bodyPr>
          <a:lstStyle/>
          <a:p>
            <a:pPr algn="just">
              <a:spcBef>
                <a:spcPts val="0"/>
              </a:spcBef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народных играх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много юмора, шуток, задора, что делает их особенно привлекательными для детей.</a:t>
            </a:r>
          </a:p>
          <a:p>
            <a:pPr algn="just">
              <a:spcBef>
                <a:spcPts val="0"/>
              </a:spcBef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Доступность и выразительность народных игр активизирует мыслительную работу ребенка, способствует расширению представлений об окружающем мире, развитию психических процессов. </a:t>
            </a:r>
          </a:p>
          <a:p>
            <a:pPr algn="just">
              <a:spcBef>
                <a:spcPts val="0"/>
              </a:spcBef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 народных играх есть все: и фольклорный текст, и музыка, и динамичность действий, и азарт. В то же время они имеют строго определенные правила, и каждый играющий приучается к совместным и согласованным действиям, к уважению всеми принятых условий игры. </a:t>
            </a:r>
          </a:p>
          <a:p>
            <a:pPr algn="just">
              <a:spcBef>
                <a:spcPts val="0"/>
              </a:spcBef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 работе c детьми использую подвижные игры «Кот и мыши», «Гуси-гуси», «Заинька», «Наседка и цыплята», «Солнышко и дождик», «У медведя во бору». «Огуречик, огуречик..»</a:t>
            </a:r>
          </a:p>
          <a:p>
            <a:pPr algn="just">
              <a:spcBef>
                <a:spcPts val="0"/>
              </a:spcBef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Хороводные – «Ходит Ваня», «Каравай», «Карусель», «Зайка», «Мы матрёшки».</a:t>
            </a:r>
          </a:p>
          <a:p>
            <a:pPr>
              <a:spcBef>
                <a:spcPts val="0"/>
              </a:spcBef>
              <a:buNone/>
            </a:pPr>
            <a:endParaRPr lang="ru-RU" sz="16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162" t="27929" r="11637" b="10995"/>
          <a:stretch/>
        </p:blipFill>
        <p:spPr bwMode="auto">
          <a:xfrm>
            <a:off x="4379296" y="5229200"/>
            <a:ext cx="4764704" cy="16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67659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12360" y="5287761"/>
            <a:ext cx="1547664" cy="1570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939" name="Rectangle 8"/>
          <p:cNvSpPr>
            <a:spLocks noGrp="1"/>
          </p:cNvSpPr>
          <p:nvPr>
            <p:ph sz="quarter" idx="4294967295"/>
          </p:nvPr>
        </p:nvSpPr>
        <p:spPr>
          <a:xfrm>
            <a:off x="5105400" y="4149725"/>
            <a:ext cx="4038600" cy="2232025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ru-RU" sz="2000" b="1" i="1" dirty="0" smtClean="0">
                <a:solidFill>
                  <a:schemeClr val="folHlink"/>
                </a:solidFill>
                <a:latin typeface="Georgia" pitchFamily="18" charset="0"/>
              </a:rPr>
              <a:t>«Заинька попляши, серенький попляши…»</a:t>
            </a:r>
          </a:p>
          <a:p>
            <a:pPr>
              <a:buFont typeface="Arial" charset="0"/>
              <a:buNone/>
            </a:pPr>
            <a:r>
              <a:rPr lang="ru-RU" sz="2000" b="1" i="1" dirty="0" smtClean="0">
                <a:solidFill>
                  <a:schemeClr val="folHlink"/>
                </a:solidFill>
                <a:latin typeface="Georgia" pitchFamily="18" charset="0"/>
              </a:rPr>
              <a:t>«Вышла курочка гулять…»</a:t>
            </a:r>
          </a:p>
          <a:p>
            <a:pPr>
              <a:buFont typeface="Arial" charset="0"/>
              <a:buNone/>
            </a:pPr>
            <a:r>
              <a:rPr lang="ru-RU" sz="2000" b="1" i="1" dirty="0" smtClean="0">
                <a:solidFill>
                  <a:schemeClr val="folHlink"/>
                </a:solidFill>
                <a:latin typeface="Georgia" pitchFamily="18" charset="0"/>
              </a:rPr>
              <a:t>«Солнышко и дождик»</a:t>
            </a:r>
          </a:p>
        </p:txBody>
      </p:sp>
      <p:pic>
        <p:nvPicPr>
          <p:cNvPr id="8" name="Picture 3" descr="C:\Users\User\Desktop\Новый год 2025\Новая папка (2)\IMG_20250414_104548_edit_1927191802190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88640"/>
            <a:ext cx="3816424" cy="32931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Picture 2" descr="C:\Users\User\Desktop\Новый год 2025\Новая папка (2)\IMG_20250414_104459_edit_19274158513558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058494">
            <a:off x="881493" y="3563079"/>
            <a:ext cx="3185666" cy="32849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33" descr="ANd9GcQZa_--818KvL0JP1BWrD7ZdhkfRoejzALPvE-oAH9IVmN6V2fo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27662">
            <a:off x="5113474" y="399029"/>
            <a:ext cx="3567938" cy="3344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688" y="285728"/>
            <a:ext cx="4680520" cy="714380"/>
          </a:xfrm>
          <a:ln>
            <a:solidFill>
              <a:srgbClr val="00B05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FF0000"/>
                </a:solidFill>
                <a:effectLst>
                  <a:outerShdw blurRad="25400" dist="254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Сказки</a:t>
            </a:r>
            <a:endParaRPr lang="ru-RU" sz="4000" dirty="0">
              <a:solidFill>
                <a:srgbClr val="FF0000"/>
              </a:solidFill>
              <a:effectLst>
                <a:outerShdw blurRad="25400" dist="254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57200" y="1071547"/>
            <a:ext cx="8229601" cy="4929221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buNone/>
            </a:pP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Сказки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– особая фольклорная форма, призванная рассказать детям о добре и зле, воспитать в ребенке трудолюбие, уважение к самому себе и окружающим, честность, справедливость, научить смекалке. </a:t>
            </a:r>
          </a:p>
          <a:p>
            <a:pPr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Русские народные сказки «Курочка Ряба», «Колобок», «Репка», «Теремок», «Три медведя». </a:t>
            </a:r>
          </a:p>
          <a:p>
            <a:pPr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Для наилучшего восприятия сказки активно используем различные виды театра: кукольный, настольный, пальчиковый.</a:t>
            </a:r>
          </a:p>
          <a:p>
            <a:endParaRPr lang="ru-RU" sz="1600" dirty="0"/>
          </a:p>
        </p:txBody>
      </p:sp>
      <p:pic>
        <p:nvPicPr>
          <p:cNvPr id="4098" name="Picture 2" descr="C:\Users\User\Desktop\Новый год 2025\Новая папка (2)\S0rqoUBp3K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149080"/>
            <a:ext cx="8712968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67659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4"/>
          <p:cNvSpPr>
            <a:spLocks noGrp="1"/>
          </p:cNvSpPr>
          <p:nvPr>
            <p:ph type="title"/>
          </p:nvPr>
        </p:nvSpPr>
        <p:spPr>
          <a:xfrm>
            <a:off x="1187624" y="274638"/>
            <a:ext cx="7056784" cy="1066130"/>
          </a:xfrm>
          <a:ln>
            <a:solidFill>
              <a:srgbClr val="92D05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ru-RU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eorgia" pitchFamily="18" charset="0"/>
              </a:rPr>
              <a:t>Театрализованная деятельность</a:t>
            </a:r>
          </a:p>
        </p:txBody>
      </p:sp>
      <p:pic>
        <p:nvPicPr>
          <p:cNvPr id="3075" name="Picture 3" descr="C:\Users\User\Desktop\2 группа\Новая папка\IMG_20250402_105609_edit_23512882128957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260040">
            <a:off x="3273266" y="1499005"/>
            <a:ext cx="2751090" cy="2880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4" name="Picture 2" descr="C:\Users\User\Desktop\2 группа\Новая папка\IMG_20250402_10553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484784"/>
            <a:ext cx="2880320" cy="28725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C:\Users\User\Desktop\Новый год 2025\Новая папка (2)\IMG_20250414_130651_edit_19266298889160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13396">
            <a:off x="5543366" y="2743834"/>
            <a:ext cx="3216236" cy="38726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C:\Users\User\Desktop\Новый год 2025\Новая папка (2)\IMG_20250414_131445_edit_19262896867370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095611">
            <a:off x="1382868" y="3840765"/>
            <a:ext cx="2841302" cy="30069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40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25400" dist="25400" dir="2700000" algn="tl">
                    <a:srgbClr val="000000">
                      <a:alpha val="43137"/>
                    </a:srgbClr>
                  </a:outerShdw>
                </a:effectLst>
                <a:latin typeface="Rubius" pitchFamily="2" charset="0"/>
              </a:rPr>
              <a:t>Взаимодействие с родителями</a:t>
            </a:r>
            <a:endParaRPr lang="ru-RU" sz="4000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25400" dist="25400" dir="2700000" algn="tl">
                  <a:srgbClr val="000000">
                    <a:alpha val="43137"/>
                  </a:srgbClr>
                </a:outerShdw>
              </a:effectLst>
              <a:latin typeface="Rubius" pitchFamily="2" charset="0"/>
            </a:endParaRPr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860032" y="1535114"/>
            <a:ext cx="3826768" cy="525735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Формы работы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spcBef>
                <a:spcPts val="0"/>
              </a:spcBef>
              <a:buNone/>
            </a:pPr>
            <a:endParaRPr lang="ru-RU" sz="1600" dirty="0" smtClean="0"/>
          </a:p>
          <a:p>
            <a:pPr>
              <a:spcBef>
                <a:spcPts val="0"/>
              </a:spcBef>
              <a:buNone/>
            </a:pPr>
            <a:endParaRPr lang="ru-RU" sz="1600" dirty="0"/>
          </a:p>
        </p:txBody>
      </p:sp>
      <p:sp>
        <p:nvSpPr>
          <p:cNvPr id="10" name="Содержимое 9"/>
          <p:cNvSpPr>
            <a:spLocks noGrp="1"/>
          </p:cNvSpPr>
          <p:nvPr>
            <p:ph sz="quarter" idx="4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55000" lnSpcReduction="20000"/>
          </a:bodyPr>
          <a:lstStyle/>
          <a:p>
            <a:pPr indent="450804" algn="just">
              <a:spcBef>
                <a:spcPts val="600"/>
              </a:spcBef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ИНДИВИДУАЛЬНЫЕ </a:t>
            </a:r>
          </a:p>
          <a:p>
            <a:pPr indent="450804" algn="just">
              <a:spcBef>
                <a:spcPts val="600"/>
              </a:spcBef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БЕСЕДЫ</a:t>
            </a:r>
          </a:p>
          <a:p>
            <a:pPr indent="450804" algn="just">
              <a:spcBef>
                <a:spcPts val="600"/>
              </a:spcBef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ГРУППОВОЕ И ПОДГРУППОВОЕ </a:t>
            </a:r>
          </a:p>
          <a:p>
            <a:pPr indent="450804" algn="just">
              <a:spcBef>
                <a:spcPts val="600"/>
              </a:spcBef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КОНСУЛЬТИРОВАНИЕ</a:t>
            </a:r>
          </a:p>
          <a:p>
            <a:pPr indent="450804" algn="just" eaLnBrk="0" hangingPunct="0">
              <a:spcBef>
                <a:spcPts val="600"/>
              </a:spcBef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РОДИТЕЛЬСКИЕ </a:t>
            </a:r>
          </a:p>
          <a:p>
            <a:pPr indent="450804" algn="just" eaLnBrk="0" hangingPunct="0">
              <a:spcBef>
                <a:spcPts val="600"/>
              </a:spcBef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СОБРАНИЯ</a:t>
            </a:r>
          </a:p>
          <a:p>
            <a:pPr indent="450804" algn="just" eaLnBrk="0" hangingPunct="0">
              <a:spcBef>
                <a:spcPts val="600"/>
              </a:spcBef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ОФОРМЛЕНИЕ ПАПОК-</a:t>
            </a:r>
          </a:p>
          <a:p>
            <a:pPr indent="450804" algn="just" eaLnBrk="0" hangingPunct="0">
              <a:spcBef>
                <a:spcPts val="600"/>
              </a:spcBef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ПЕРЕДВИЖЕК</a:t>
            </a:r>
          </a:p>
          <a:p>
            <a:pPr indent="450804" algn="just" eaLnBrk="0" hangingPunct="0">
              <a:lnSpc>
                <a:spcPct val="150000"/>
              </a:lnSpc>
              <a:spcBef>
                <a:spcPts val="600"/>
              </a:spcBef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ОФОРМЛЕНИЕ БУКЛЕТОВ</a:t>
            </a:r>
          </a:p>
          <a:p>
            <a:pPr indent="450804" algn="just" eaLnBrk="0" hangingPunct="0">
              <a:spcBef>
                <a:spcPts val="600"/>
              </a:spcBef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ОРГАНИЗАЦИЯ  ТЕМАТИЧЕСКИХ</a:t>
            </a:r>
          </a:p>
          <a:p>
            <a:pPr indent="450804" algn="just" eaLnBrk="0" hangingPunct="0">
              <a:spcBef>
                <a:spcPts val="600"/>
              </a:spcBef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ВЫСТАВОК  ДЕТСКИХ  РАБОТ</a:t>
            </a:r>
          </a:p>
          <a:p>
            <a:pPr indent="450804" algn="just" eaLnBrk="0" hangingPunct="0">
              <a:spcBef>
                <a:spcPts val="600"/>
              </a:spcBef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СОВМЕСТНЫЕ ПОДГОТОВКИ К</a:t>
            </a:r>
          </a:p>
          <a:p>
            <a:pPr indent="450804" algn="just" eaLnBrk="0" hangingPunct="0">
              <a:spcBef>
                <a:spcPts val="600"/>
              </a:spcBef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ПРАЗДНИКАМ</a:t>
            </a:r>
          </a:p>
          <a:p>
            <a:pPr indent="450804" algn="just" eaLnBrk="0" hangingPunct="0">
              <a:spcBef>
                <a:spcPts val="600"/>
              </a:spcBef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МАСТЕР - КЛАССЫ</a:t>
            </a:r>
          </a:p>
          <a:p>
            <a:endParaRPr lang="ru-RU" dirty="0"/>
          </a:p>
        </p:txBody>
      </p:sp>
      <p:pic>
        <p:nvPicPr>
          <p:cNvPr id="22530" name="Picture 2" descr="C:\Users\глория\Desktop\детский сад\IMG-20161202-WA00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769768"/>
            <a:ext cx="2265935" cy="20882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C:\Users\User\Desktop\Новый год 2025\IMG_20250404_1616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7" y="2060848"/>
            <a:ext cx="2711361" cy="2043607"/>
          </a:xfrm>
          <a:prstGeom prst="rect">
            <a:avLst/>
          </a:prstGeom>
          <a:noFill/>
        </p:spPr>
      </p:pic>
      <p:pic>
        <p:nvPicPr>
          <p:cNvPr id="1028" name="Picture 4" descr="C:\Users\User\Downloads\IMG_20250128_18083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1" y="4077073"/>
            <a:ext cx="2592288" cy="27809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9" name="Picture 5" descr="C:\Users\User\Downloads\IMG_20250407_16034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810766">
            <a:off x="102970" y="2061759"/>
            <a:ext cx="2517914" cy="23128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67659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низ 8"/>
          <p:cNvSpPr/>
          <p:nvPr/>
        </p:nvSpPr>
        <p:spPr>
          <a:xfrm>
            <a:off x="1907704" y="0"/>
            <a:ext cx="5616624" cy="1700808"/>
          </a:xfrm>
          <a:prstGeom prst="downArrow">
            <a:avLst>
              <a:gd name="adj1" fmla="val 50000"/>
              <a:gd name="adj2" fmla="val 51317"/>
            </a:avLst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Устное народное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творчество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User\Desktop\Новый год 2025\Новая папка (2)\xBqbwLPutS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639848" cy="1654865"/>
          </a:xfrm>
          <a:prstGeom prst="rect">
            <a:avLst/>
          </a:prstGeom>
          <a:noFill/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0" y="1556792"/>
            <a:ext cx="8964488" cy="530120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lvl="0" algn="l"/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     Помогло установить эмоциональный контакт с малышами, усилилось их  доверие к педагогу;    </a:t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    у малышей  сформировалось  элементарное представление о себе, своем имени, внешнем виде, половой принадлежности (мальчик, девочка) по внешним признакам (одежда ,прическа). </a:t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 О близких людях; о ближайшем предметном окружении.</a:t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    Оказало влияние на формирование основных нравственных качеств.  Фольклор пробуждает в ребенке чувства любви, симпатии к людям, ко всему живому, </a:t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интерес и уважение к труду.</a:t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endParaRPr lang="ru-RU" sz="3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трелка вправо 10"/>
          <p:cNvSpPr/>
          <p:nvPr/>
        </p:nvSpPr>
        <p:spPr>
          <a:xfrm>
            <a:off x="251520" y="1484784"/>
            <a:ext cx="323528" cy="216024"/>
          </a:xfrm>
          <a:prstGeom prst="rightArrow">
            <a:avLst/>
          </a:prstGeom>
          <a:ln>
            <a:solidFill>
              <a:srgbClr val="FF00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>
            <a:off x="0" y="2348880"/>
            <a:ext cx="431032" cy="216024"/>
          </a:xfrm>
          <a:prstGeom prst="rightArrow">
            <a:avLst/>
          </a:prstGeom>
          <a:ln>
            <a:solidFill>
              <a:srgbClr val="FF00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>
            <a:off x="0" y="4941168"/>
            <a:ext cx="467544" cy="216024"/>
          </a:xfrm>
          <a:prstGeom prst="rightArrow">
            <a:avLst/>
          </a:prstGeom>
          <a:ln>
            <a:solidFill>
              <a:srgbClr val="FF00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5" name="Picture 3" descr="C:\Users\User\Desktop\Новый год 2025\Новая папка (2)\ph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336" y="1"/>
            <a:ext cx="1547664" cy="1412776"/>
          </a:xfrm>
          <a:prstGeom prst="rect">
            <a:avLst/>
          </a:prstGeom>
          <a:noFill/>
        </p:spPr>
      </p:pic>
      <p:pic>
        <p:nvPicPr>
          <p:cNvPr id="3076" name="Picture 4" descr="C:\Users\User\Desktop\Новый год 2025\Новая папка (2)\esZ1zO1W40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40352" y="5701734"/>
            <a:ext cx="1403648" cy="11562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lvl="0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Функции и воспитательный потенциал фольклора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1" y="1556792"/>
          <a:ext cx="8363272" cy="53012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Равнобедренный треугольник 4"/>
          <p:cNvSpPr/>
          <p:nvPr/>
        </p:nvSpPr>
        <p:spPr>
          <a:xfrm>
            <a:off x="4211959" y="1268760"/>
            <a:ext cx="1060704" cy="914400"/>
          </a:xfrm>
          <a:prstGeom prst="triangle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31" tIns="45715" rIns="91431" bIns="45715"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ownloads\IMG_20241115_1107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23743">
            <a:off x="4572000" y="764704"/>
            <a:ext cx="4104456" cy="52493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saturation sat="2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4841776"/>
            <a:ext cx="2580177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с двумя вырезанными противолежащими углами 4"/>
          <p:cNvSpPr/>
          <p:nvPr/>
        </p:nvSpPr>
        <p:spPr>
          <a:xfrm>
            <a:off x="827584" y="188640"/>
            <a:ext cx="3528392" cy="792088"/>
          </a:xfrm>
          <a:prstGeom prst="snip2Diag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srgbClr val="FF0000"/>
                </a:solidFill>
                <a:effectLst>
                  <a:outerShdw blurRad="25400" dist="254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Заключение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1124744"/>
            <a:ext cx="468052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Воспитать патриота своей Родины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ответственная и сложная задача, решение которой в дошкольном детстве только начинается.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Планомерная, систематическая работа, использование разнообразных средств воспитания, общие усилия детского сада и семьи, ответственность взрослых за свои слова и поступки могут дать положительные результаты и стать основой для дальнейшей работы по нравственно-патриотическому воспитанию.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Downloads\c094e440-0359-5fda-bf81-a7e4fbc687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00075" y="95250"/>
            <a:ext cx="10344150" cy="6667500"/>
          </a:xfrm>
          <a:prstGeom prst="rect">
            <a:avLst/>
          </a:prstGeom>
          <a:noFill/>
        </p:spPr>
      </p:pic>
      <p:sp>
        <p:nvSpPr>
          <p:cNvPr id="7" name="Сердце 6"/>
          <p:cNvSpPr/>
          <p:nvPr/>
        </p:nvSpPr>
        <p:spPr>
          <a:xfrm>
            <a:off x="1403648" y="692696"/>
            <a:ext cx="6840760" cy="3600400"/>
          </a:xfrm>
          <a:prstGeom prst="hear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1561</Words>
  <Application>Microsoft Office PowerPoint</Application>
  <PresentationFormat>Экран (4:3)</PresentationFormat>
  <Paragraphs>190</Paragraphs>
  <Slides>32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Тема Office</vt:lpstr>
      <vt:lpstr>МАДОУ  «Детский сад «Теремок» Асбестовского   Муниципального округа Свердловской области</vt:lpstr>
      <vt:lpstr>В настоящее время одной из наиболее важных и глобальных проблем общества является состояние духовного, нравственного здоровья Россиян.</vt:lpstr>
      <vt:lpstr>Проблема</vt:lpstr>
      <vt:lpstr>  Подлинную историю народа нельзя знать, Не зная устного народного творчества... От глубокой древности фольклор неотступно И своеобразно сопутствует истории М.Горький  </vt:lpstr>
      <vt:lpstr>Научная обоснованность</vt:lpstr>
      <vt:lpstr> Педагогическая направленность  детского фольклора заключается: </vt:lpstr>
      <vt:lpstr>ЖАНРЫ УСТНОГО НАРОДНОГО ТВОРЧЕСТВА</vt:lpstr>
      <vt:lpstr>Формы и методы</vt:lpstr>
      <vt:lpstr>Слайд 9</vt:lpstr>
      <vt:lpstr>Слайд 10</vt:lpstr>
      <vt:lpstr>Слайд 11</vt:lpstr>
      <vt:lpstr>Слайд 12</vt:lpstr>
      <vt:lpstr>Слайд 13</vt:lpstr>
      <vt:lpstr>Использования народного фольклора</vt:lpstr>
      <vt:lpstr>Игровая деятельность </vt:lpstr>
      <vt:lpstr>Благодаря простоте и мелодичности звучания потешек дети, играя, легко запоминают их, вводят в свою речь. Например, укладывая куклу спать приговаривают: “Баю, баю , баю . Куколку качаю, куколка устала”. </vt:lpstr>
      <vt:lpstr>Слайд 17</vt:lpstr>
      <vt:lpstr>Лепка</vt:lpstr>
      <vt:lpstr>Слайд 19</vt:lpstr>
      <vt:lpstr>Слайд 20</vt:lpstr>
      <vt:lpstr>Слайд 21</vt:lpstr>
      <vt:lpstr>Слайд 22</vt:lpstr>
      <vt:lpstr>Слайд 23</vt:lpstr>
      <vt:lpstr>Подвижные народные игры</vt:lpstr>
      <vt:lpstr>Слайд 25</vt:lpstr>
      <vt:lpstr>Сказки</vt:lpstr>
      <vt:lpstr>Театрализованная деятельность</vt:lpstr>
      <vt:lpstr>Взаимодействие с родителями</vt:lpstr>
      <vt:lpstr>      Помогло установить эмоциональный контакт с малышами, усилилось их  доверие к педагогу;          у малышей  сформировалось  элементарное представление о себе, своем имени, внешнем виде, половой принадлежности (мальчик, девочка) по внешним признакам (одежда ,прическа).    О близких людях; о ближайшем предметном окружении.      Оказало влияние на формирование основных нравственных качеств.  Фольклор пробуждает в ребенке чувства любви, симпатии к людям, ко всему живому,  интерес и уважение к труду. </vt:lpstr>
      <vt:lpstr>Функции и воспитательный потенциал фольклора</vt:lpstr>
      <vt:lpstr>Слайд 31</vt:lpstr>
      <vt:lpstr>Слайд 32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2025-03-31T07:34:39Z</dcterms:created>
  <dcterms:modified xsi:type="dcterms:W3CDTF">2026-03-22T10:30:13Z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TC103626521049</vt:lpwstr>
  </property>
</Properties>
</file>