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307" r:id="rId3"/>
    <p:sldId id="257" r:id="rId4"/>
    <p:sldId id="285" r:id="rId5"/>
    <p:sldId id="302" r:id="rId6"/>
    <p:sldId id="308" r:id="rId7"/>
    <p:sldId id="309" r:id="rId8"/>
    <p:sldId id="310" r:id="rId9"/>
    <p:sldId id="258" r:id="rId10"/>
    <p:sldId id="306" r:id="rId11"/>
    <p:sldId id="311" r:id="rId12"/>
    <p:sldId id="316" r:id="rId13"/>
    <p:sldId id="320" r:id="rId14"/>
    <p:sldId id="317" r:id="rId15"/>
    <p:sldId id="318" r:id="rId16"/>
    <p:sldId id="319" r:id="rId17"/>
    <p:sldId id="321" r:id="rId18"/>
    <p:sldId id="322" r:id="rId19"/>
    <p:sldId id="312" r:id="rId20"/>
    <p:sldId id="313" r:id="rId21"/>
    <p:sldId id="314" r:id="rId22"/>
    <p:sldId id="290" r:id="rId23"/>
    <p:sldId id="315" r:id="rId24"/>
    <p:sldId id="293" r:id="rId25"/>
    <p:sldId id="294" r:id="rId26"/>
    <p:sldId id="295" r:id="rId27"/>
    <p:sldId id="296" r:id="rId28"/>
    <p:sldId id="297" r:id="rId29"/>
    <p:sldId id="324" r:id="rId30"/>
    <p:sldId id="323" r:id="rId3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28" autoAdjust="0"/>
    <p:restoredTop sz="94660"/>
  </p:normalViewPr>
  <p:slideViewPr>
    <p:cSldViewPr>
      <p:cViewPr>
        <p:scale>
          <a:sx n="106" d="100"/>
          <a:sy n="106" d="100"/>
        </p:scale>
        <p:origin x="-72" y="7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mn-cs"/>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mn-cs"/>
              </a:defRPr>
            </a:lvl1pPr>
          </a:lstStyle>
          <a:p>
            <a:pPr>
              <a:defRPr/>
            </a:pPr>
            <a:fld id="{B9F50C80-03F2-4D4A-89A1-4C6CCAE843EA}" type="datetimeFigureOut">
              <a:rPr lang="ru-RU"/>
              <a:pPr>
                <a:defRPr/>
              </a:pPr>
              <a:t>30.10.2023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mn-cs"/>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mn-cs"/>
              </a:defRPr>
            </a:lvl1pPr>
          </a:lstStyle>
          <a:p>
            <a:pPr>
              <a:defRPr/>
            </a:pPr>
            <a:fld id="{83F624FA-F24A-4E46-AF4F-0BB83209039C}" type="slidenum">
              <a:rPr lang="ru-RU"/>
              <a:pPr>
                <a:defRPr/>
              </a:pPr>
              <a:t>‹#›</a:t>
            </a:fld>
            <a:endParaRPr lang="ru-RU"/>
          </a:p>
        </p:txBody>
      </p:sp>
    </p:spTree>
    <p:extLst>
      <p:ext uri="{BB962C8B-B14F-4D97-AF65-F5344CB8AC3E}">
        <p14:creationId xmlns:p14="http://schemas.microsoft.com/office/powerpoint/2010/main" val="25541940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smtClean="0"/>
          </a:p>
        </p:txBody>
      </p:sp>
      <p:sp>
        <p:nvSpPr>
          <p:cNvPr id="4" name="Номер слайда 3"/>
          <p:cNvSpPr>
            <a:spLocks noGrp="1"/>
          </p:cNvSpPr>
          <p:nvPr>
            <p:ph type="sldNum" sz="quarter" idx="5"/>
          </p:nvPr>
        </p:nvSpPr>
        <p:spPr/>
        <p:txBody>
          <a:bodyPr/>
          <a:lstStyle/>
          <a:p>
            <a:pPr>
              <a:defRPr/>
            </a:pPr>
            <a:fld id="{24133792-5810-4C02-87DD-13104B3E2F0A}" type="slidenum">
              <a:rPr lang="ru-RU" smtClean="0"/>
              <a:pPr>
                <a:defRPr/>
              </a:pPr>
              <a:t>30</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bwMode="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20"/>
          <p:cNvSpPr>
            <a:spLocks noChangeArrowheads="1"/>
          </p:cNvSpPr>
          <p:nvPr/>
        </p:nvSpPr>
        <p:spPr bwMode="gray">
          <a:xfrm>
            <a:off x="0" y="6562725"/>
            <a:ext cx="9144000" cy="304800"/>
          </a:xfrm>
          <a:prstGeom prst="rect">
            <a:avLst/>
          </a:prstGeom>
          <a:gradFill rotWithShape="1">
            <a:gsLst>
              <a:gs pos="0">
                <a:schemeClr val="tx2"/>
              </a:gs>
              <a:gs pos="100000">
                <a:schemeClr val="tx2">
                  <a:gamma/>
                  <a:shade val="38039"/>
                  <a:invGamma/>
                </a:schemeClr>
              </a:gs>
            </a:gsLst>
            <a:lin ang="0" scaled="1"/>
          </a:gradFill>
          <a:ln w="9525">
            <a:noFill/>
            <a:miter lim="800000"/>
            <a:headEnd/>
            <a:tailEnd/>
          </a:ln>
          <a:effectLst/>
        </p:spPr>
        <p:txBody>
          <a:bodyPr wrap="none" anchor="ctr"/>
          <a:lstStyle/>
          <a:p>
            <a:pPr>
              <a:defRPr/>
            </a:pPr>
            <a:endParaRPr lang="ru-RU">
              <a:latin typeface="Arial" charset="0"/>
              <a:cs typeface="+mn-cs"/>
            </a:endParaRPr>
          </a:p>
        </p:txBody>
      </p:sp>
      <p:sp>
        <p:nvSpPr>
          <p:cNvPr id="5" name="Line 21"/>
          <p:cNvSpPr>
            <a:spLocks noChangeShapeType="1"/>
          </p:cNvSpPr>
          <p:nvPr/>
        </p:nvSpPr>
        <p:spPr bwMode="auto">
          <a:xfrm>
            <a:off x="0" y="6553200"/>
            <a:ext cx="9144000" cy="0"/>
          </a:xfrm>
          <a:prstGeom prst="line">
            <a:avLst/>
          </a:prstGeom>
          <a:noFill/>
          <a:ln w="19050">
            <a:solidFill>
              <a:schemeClr val="bg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075" name="Rectangle 3"/>
          <p:cNvSpPr>
            <a:spLocks noGrp="1" noChangeArrowheads="1"/>
          </p:cNvSpPr>
          <p:nvPr>
            <p:ph type="subTitle" idx="1"/>
          </p:nvPr>
        </p:nvSpPr>
        <p:spPr bwMode="gray">
          <a:xfrm>
            <a:off x="914400" y="2286000"/>
            <a:ext cx="7304088" cy="381000"/>
          </a:xfrm>
        </p:spPr>
        <p:txBody>
          <a:bodyPr/>
          <a:lstStyle>
            <a:lvl1pPr marL="0" indent="0" algn="ctr">
              <a:buFont typeface="Wingdings" pitchFamily="2" charset="2"/>
              <a:buNone/>
              <a:defRPr sz="2400">
                <a:solidFill>
                  <a:schemeClr val="tx2"/>
                </a:solidFill>
              </a:defRPr>
            </a:lvl1pPr>
          </a:lstStyle>
          <a:p>
            <a:r>
              <a:rPr lang="ru-RU" smtClean="0"/>
              <a:t>Образец подзаголовка</a:t>
            </a:r>
            <a:endParaRPr lang="en-US"/>
          </a:p>
        </p:txBody>
      </p:sp>
      <p:sp>
        <p:nvSpPr>
          <p:cNvPr id="3074" name="Rectangle 2"/>
          <p:cNvSpPr>
            <a:spLocks noGrp="1" noChangeArrowheads="1"/>
          </p:cNvSpPr>
          <p:nvPr>
            <p:ph type="ctrTitle"/>
          </p:nvPr>
        </p:nvSpPr>
        <p:spPr bwMode="gray">
          <a:xfrm>
            <a:off x="762000" y="1600200"/>
            <a:ext cx="7620000" cy="682625"/>
          </a:xfrm>
        </p:spPr>
        <p:txBody>
          <a:bodyPr/>
          <a:lstStyle>
            <a:lvl1pPr>
              <a:defRPr sz="4400" b="1">
                <a:solidFill>
                  <a:schemeClr val="tx1"/>
                </a:solidFill>
              </a:defRPr>
            </a:lvl1pPr>
          </a:lstStyle>
          <a:p>
            <a:r>
              <a:rPr lang="ru-RU" smtClean="0"/>
              <a:t>Образец заголовка</a:t>
            </a:r>
            <a:endParaRPr lang="en-US"/>
          </a:p>
        </p:txBody>
      </p:sp>
      <p:sp>
        <p:nvSpPr>
          <p:cNvPr id="6" name="Rectangle 4"/>
          <p:cNvSpPr>
            <a:spLocks noGrp="1" noChangeArrowheads="1"/>
          </p:cNvSpPr>
          <p:nvPr>
            <p:ph type="dt" sz="half" idx="10"/>
          </p:nvPr>
        </p:nvSpPr>
        <p:spPr>
          <a:xfrm>
            <a:off x="457200" y="6534150"/>
            <a:ext cx="2133600" cy="244475"/>
          </a:xfrm>
        </p:spPr>
        <p:txBody>
          <a:bodyPr/>
          <a:lstStyle>
            <a:lvl1pPr>
              <a:defRPr sz="1200">
                <a:solidFill>
                  <a:schemeClr val="bg1"/>
                </a:solidFill>
              </a:defRPr>
            </a:lvl1pPr>
          </a:lstStyle>
          <a:p>
            <a:pPr>
              <a:defRPr/>
            </a:pPr>
            <a:endParaRPr lang="en-US"/>
          </a:p>
        </p:txBody>
      </p:sp>
      <p:sp>
        <p:nvSpPr>
          <p:cNvPr id="7" name="Rectangle 5"/>
          <p:cNvSpPr>
            <a:spLocks noGrp="1" noChangeArrowheads="1"/>
          </p:cNvSpPr>
          <p:nvPr>
            <p:ph type="ftr" sz="quarter" idx="11"/>
          </p:nvPr>
        </p:nvSpPr>
        <p:spPr>
          <a:xfrm>
            <a:off x="3124200" y="6534150"/>
            <a:ext cx="2895600" cy="244475"/>
          </a:xfrm>
        </p:spPr>
        <p:txBody>
          <a:bodyPr/>
          <a:lstStyle>
            <a:lvl1pPr>
              <a:defRPr sz="1200">
                <a:solidFill>
                  <a:schemeClr val="bg1"/>
                </a:solidFill>
              </a:defRPr>
            </a:lvl1pPr>
          </a:lstStyle>
          <a:p>
            <a:pPr>
              <a:defRPr/>
            </a:pPr>
            <a:endParaRPr lang="en-US"/>
          </a:p>
        </p:txBody>
      </p:sp>
      <p:sp>
        <p:nvSpPr>
          <p:cNvPr id="8" name="Rectangle 6"/>
          <p:cNvSpPr>
            <a:spLocks noGrp="1" noChangeArrowheads="1"/>
          </p:cNvSpPr>
          <p:nvPr>
            <p:ph type="sldNum" sz="quarter" idx="12"/>
          </p:nvPr>
        </p:nvSpPr>
        <p:spPr>
          <a:xfrm>
            <a:off x="6553200" y="6534150"/>
            <a:ext cx="2133600" cy="244475"/>
          </a:xfrm>
        </p:spPr>
        <p:txBody>
          <a:bodyPr/>
          <a:lstStyle>
            <a:lvl1pPr>
              <a:defRPr sz="1200">
                <a:solidFill>
                  <a:schemeClr val="bg1"/>
                </a:solidFill>
              </a:defRPr>
            </a:lvl1pPr>
          </a:lstStyle>
          <a:p>
            <a:pPr>
              <a:defRPr/>
            </a:pPr>
            <a:fld id="{74BA224D-1213-4ACE-A4D0-76D419B47F9A}" type="slidenum">
              <a:rPr lang="en-US"/>
              <a:pPr>
                <a:defRPr/>
              </a:pPr>
              <a:t>‹#›</a:t>
            </a:fld>
            <a:endParaRPr lang="en-US"/>
          </a:p>
        </p:txBody>
      </p:sp>
    </p:spTree>
    <p:extLst>
      <p:ext uri="{BB962C8B-B14F-4D97-AF65-F5344CB8AC3E}">
        <p14:creationId xmlns:p14="http://schemas.microsoft.com/office/powerpoint/2010/main" val="3695745706"/>
      </p:ext>
    </p:extLst>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7A2C77E-749F-4769-92C3-C8B09D351996}" type="slidenum">
              <a:rPr lang="en-US"/>
              <a:pPr>
                <a:defRPr/>
              </a:pPr>
              <a:t>‹#›</a:t>
            </a:fld>
            <a:endParaRPr lang="en-US"/>
          </a:p>
        </p:txBody>
      </p:sp>
    </p:spTree>
    <p:extLst>
      <p:ext uri="{BB962C8B-B14F-4D97-AF65-F5344CB8AC3E}">
        <p14:creationId xmlns:p14="http://schemas.microsoft.com/office/powerpoint/2010/main" val="3454689825"/>
      </p:ext>
    </p:extLst>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F12544A-1FF7-4943-9E15-F6A1AF289564}" type="slidenum">
              <a:rPr lang="en-US"/>
              <a:pPr>
                <a:defRPr/>
              </a:pPr>
              <a:t>‹#›</a:t>
            </a:fld>
            <a:endParaRPr lang="en-US"/>
          </a:p>
        </p:txBody>
      </p:sp>
    </p:spTree>
    <p:extLst>
      <p:ext uri="{BB962C8B-B14F-4D97-AF65-F5344CB8AC3E}">
        <p14:creationId xmlns:p14="http://schemas.microsoft.com/office/powerpoint/2010/main" val="1919771823"/>
      </p:ext>
    </p:extLst>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219200"/>
            <a:ext cx="40386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219200"/>
            <a:ext cx="40386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F337917-AA89-4DF3-BA03-4FF9A677E48C}" type="slidenum">
              <a:rPr lang="en-US"/>
              <a:pPr>
                <a:defRPr/>
              </a:pPr>
              <a:t>‹#›</a:t>
            </a:fld>
            <a:endParaRPr lang="en-US"/>
          </a:p>
        </p:txBody>
      </p:sp>
    </p:spTree>
    <p:extLst>
      <p:ext uri="{BB962C8B-B14F-4D97-AF65-F5344CB8AC3E}">
        <p14:creationId xmlns:p14="http://schemas.microsoft.com/office/powerpoint/2010/main" val="3665268348"/>
      </p:ext>
    </p:extLst>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D97540C1-252C-4BCB-94CF-FF78BB18579D}" type="slidenum">
              <a:rPr lang="en-US"/>
              <a:pPr>
                <a:defRPr/>
              </a:pPr>
              <a:t>‹#›</a:t>
            </a:fld>
            <a:endParaRPr lang="en-US"/>
          </a:p>
        </p:txBody>
      </p:sp>
    </p:spTree>
    <p:extLst>
      <p:ext uri="{BB962C8B-B14F-4D97-AF65-F5344CB8AC3E}">
        <p14:creationId xmlns:p14="http://schemas.microsoft.com/office/powerpoint/2010/main" val="3812244313"/>
      </p:ext>
    </p:extLst>
  </p:cSld>
  <p:clrMapOvr>
    <a:masterClrMapping/>
  </p:clrMapOvr>
  <p:transition spd="slow">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8D96586-021A-4602-BF2D-7AD3CC511B60}" type="slidenum">
              <a:rPr lang="en-US"/>
              <a:pPr>
                <a:defRPr/>
              </a:pPr>
              <a:t>‹#›</a:t>
            </a:fld>
            <a:endParaRPr lang="en-US"/>
          </a:p>
        </p:txBody>
      </p:sp>
    </p:spTree>
    <p:extLst>
      <p:ext uri="{BB962C8B-B14F-4D97-AF65-F5344CB8AC3E}">
        <p14:creationId xmlns:p14="http://schemas.microsoft.com/office/powerpoint/2010/main" val="264124677"/>
      </p:ext>
    </p:extLst>
  </p:cSld>
  <p:clrMapOvr>
    <a:masterClrMapping/>
  </p:clrMapOvr>
  <p:transition spd="slow">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031A2FE-1CB6-41CD-8B0D-07BA656EA2FF}" type="slidenum">
              <a:rPr lang="en-US"/>
              <a:pPr>
                <a:defRPr/>
              </a:pPr>
              <a:t>‹#›</a:t>
            </a:fld>
            <a:endParaRPr lang="en-US"/>
          </a:p>
        </p:txBody>
      </p:sp>
    </p:spTree>
    <p:extLst>
      <p:ext uri="{BB962C8B-B14F-4D97-AF65-F5344CB8AC3E}">
        <p14:creationId xmlns:p14="http://schemas.microsoft.com/office/powerpoint/2010/main" val="2575558781"/>
      </p:ext>
    </p:extLst>
  </p:cSld>
  <p:clrMapOvr>
    <a:masterClrMapping/>
  </p:clrMapOvr>
  <p:transition spd="slow">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644D33F-072A-4B26-8705-9948C9F12BEF}" type="slidenum">
              <a:rPr lang="en-US"/>
              <a:pPr>
                <a:defRPr/>
              </a:pPr>
              <a:t>‹#›</a:t>
            </a:fld>
            <a:endParaRPr lang="en-US"/>
          </a:p>
        </p:txBody>
      </p:sp>
    </p:spTree>
    <p:extLst>
      <p:ext uri="{BB962C8B-B14F-4D97-AF65-F5344CB8AC3E}">
        <p14:creationId xmlns:p14="http://schemas.microsoft.com/office/powerpoint/2010/main" val="3833088792"/>
      </p:ext>
    </p:extLst>
  </p:cSld>
  <p:clrMapOvr>
    <a:masterClrMapping/>
  </p:clrMapOvr>
  <p:transition spd="slow">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0E30B53-7B13-4C73-8DCA-93170AF519B9}" type="slidenum">
              <a:rPr lang="en-US"/>
              <a:pPr>
                <a:defRPr/>
              </a:pPr>
              <a:t>‹#›</a:t>
            </a:fld>
            <a:endParaRPr lang="en-US"/>
          </a:p>
        </p:txBody>
      </p:sp>
    </p:spTree>
    <p:extLst>
      <p:ext uri="{BB962C8B-B14F-4D97-AF65-F5344CB8AC3E}">
        <p14:creationId xmlns:p14="http://schemas.microsoft.com/office/powerpoint/2010/main" val="645784903"/>
      </p:ext>
    </p:extLst>
  </p:cSld>
  <p:clrMapOvr>
    <a:masterClrMapping/>
  </p:clrMapOvr>
  <p:transition spd="slow">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A371182-5B51-4C1D-802F-2C9A969F62B0}" type="slidenum">
              <a:rPr lang="en-US"/>
              <a:pPr>
                <a:defRPr/>
              </a:pPr>
              <a:t>‹#›</a:t>
            </a:fld>
            <a:endParaRPr lang="en-US"/>
          </a:p>
        </p:txBody>
      </p:sp>
    </p:spTree>
    <p:extLst>
      <p:ext uri="{BB962C8B-B14F-4D97-AF65-F5344CB8AC3E}">
        <p14:creationId xmlns:p14="http://schemas.microsoft.com/office/powerpoint/2010/main" val="2663349572"/>
      </p:ext>
    </p:extLst>
  </p:cSld>
  <p:clrMapOvr>
    <a:masterClrMapping/>
  </p:clrMapOvr>
  <p:transition spd="slow">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609600"/>
            <a:ext cx="2057400" cy="5715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609600"/>
            <a:ext cx="6019800" cy="5715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82641F-11BF-4D18-9494-9ED9B84243F5}" type="slidenum">
              <a:rPr lang="en-US"/>
              <a:pPr>
                <a:defRPr/>
              </a:pPr>
              <a:t>‹#›</a:t>
            </a:fld>
            <a:endParaRPr lang="en-US"/>
          </a:p>
        </p:txBody>
      </p:sp>
    </p:spTree>
    <p:extLst>
      <p:ext uri="{BB962C8B-B14F-4D97-AF65-F5344CB8AC3E}">
        <p14:creationId xmlns:p14="http://schemas.microsoft.com/office/powerpoint/2010/main" val="3664351771"/>
      </p:ext>
    </p:extLst>
  </p:cSld>
  <p:clrMapOvr>
    <a:masterClrMapping/>
  </p:clrMapOvr>
  <p:transition spd="slow">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38400" y="609600"/>
            <a:ext cx="6248400" cy="487363"/>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219200"/>
            <a:ext cx="8229600" cy="5105400"/>
          </a:xfrm>
        </p:spPr>
        <p:txBody>
          <a:bodyPr/>
          <a:lstStyle/>
          <a:p>
            <a:pPr lvl="0"/>
            <a:r>
              <a:rPr lang="ru-RU" noProof="0" smtClean="0"/>
              <a:t>Вставка таблицы</a:t>
            </a:r>
            <a:endParaRPr lang="ru-RU"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1469545-AEA3-4059-816D-C5EF3DC26FFF}" type="slidenum">
              <a:rPr lang="en-US"/>
              <a:pPr>
                <a:defRPr/>
              </a:pPr>
              <a:t>‹#›</a:t>
            </a:fld>
            <a:endParaRPr lang="en-US"/>
          </a:p>
        </p:txBody>
      </p:sp>
    </p:spTree>
    <p:extLst>
      <p:ext uri="{BB962C8B-B14F-4D97-AF65-F5344CB8AC3E}">
        <p14:creationId xmlns:p14="http://schemas.microsoft.com/office/powerpoint/2010/main" val="2503805656"/>
      </p:ext>
    </p:extLst>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18"/>
          <p:cNvGraphicFramePr>
            <a:graphicFrameLocks noChangeAspect="1"/>
          </p:cNvGraphicFramePr>
          <p:nvPr/>
        </p:nvGraphicFramePr>
        <p:xfrm>
          <a:off x="0" y="0"/>
          <a:ext cx="9144000" cy="1123950"/>
        </p:xfrm>
        <a:graphic>
          <a:graphicData uri="http://schemas.openxmlformats.org/presentationml/2006/ole">
            <mc:AlternateContent xmlns:mc="http://schemas.openxmlformats.org/markup-compatibility/2006">
              <mc:Choice xmlns:v="urn:schemas-microsoft-com:vml" Requires="v">
                <p:oleObj spid="_x0000_s1035" name="Image" r:id="rId15" imgW="10793651" imgH="1498413" progId="">
                  <p:embed/>
                </p:oleObj>
              </mc:Choice>
              <mc:Fallback>
                <p:oleObj name="Image" r:id="rId15" imgW="10793651" imgH="1498413" progId="">
                  <p:embed/>
                  <p:pic>
                    <p:nvPicPr>
                      <p:cNvPr id="0" name="Object 18"/>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0" y="0"/>
                        <a:ext cx="9144000" cy="1123950"/>
                      </a:xfrm>
                      <a:prstGeom prst="rect">
                        <a:avLst/>
                      </a:prstGeom>
                      <a:noFill/>
                      <a:ln>
                        <a:noFill/>
                      </a:ln>
                      <a:effectLst/>
                      <a:extLst>
                        <a:ext uri="{909E8E84-426E-40DD-AFC4-6F175D3DCCD1}">
                          <a14:hiddenFill xmlns:a14="http://schemas.microsoft.com/office/drawing/2010/main">
                            <a:solidFill>
                              <a:srgbClr val="22A2E2"/>
                            </a:solidFill>
                          </a14:hiddenFill>
                        </a:ext>
                        <a:ext uri="{91240B29-F687-4F45-9708-019B960494DF}">
                          <a14:hiddenLine xmlns:a14="http://schemas.microsoft.com/office/drawing/2010/main" w="9525">
                            <a:solidFill>
                              <a:srgbClr val="132767"/>
                            </a:solidFill>
                            <a:miter lim="800000"/>
                            <a:headEnd/>
                            <a:tailEnd/>
                          </a14:hiddenLine>
                        </a:ext>
                        <a:ext uri="{AF507438-7753-43E0-B8FC-AC1667EBCBE1}">
                          <a14:hiddenEffects xmlns:a14="http://schemas.microsoft.com/office/drawing/2010/main">
                            <a:effectLst>
                              <a:outerShdw dist="35921" dir="2700000" algn="ctr" rotWithShape="0">
                                <a:srgbClr val="C0C0C0"/>
                              </a:outerShdw>
                            </a:effectLst>
                          </a14:hiddenEffects>
                        </a:ext>
                      </a:extLst>
                    </p:spPr>
                  </p:pic>
                </p:oleObj>
              </mc:Fallback>
            </mc:AlternateContent>
          </a:graphicData>
        </a:graphic>
      </p:graphicFrame>
      <p:sp>
        <p:nvSpPr>
          <p:cNvPr id="1027" name="Rectangle 18"/>
          <p:cNvSpPr>
            <a:spLocks noChangeArrowheads="1"/>
          </p:cNvSpPr>
          <p:nvPr/>
        </p:nvSpPr>
        <p:spPr bwMode="gray">
          <a:xfrm>
            <a:off x="304800" y="609600"/>
            <a:ext cx="8839200" cy="533400"/>
          </a:xfrm>
          <a:prstGeom prst="rect">
            <a:avLst/>
          </a:prstGeom>
          <a:gradFill rotWithShape="1">
            <a:gsLst>
              <a:gs pos="0">
                <a:srgbClr val="FFFFFF">
                  <a:alpha val="0"/>
                </a:srgbClr>
              </a:gs>
              <a:gs pos="100000">
                <a:schemeClr val="accent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ru-RU"/>
          </a:p>
        </p:txBody>
      </p:sp>
      <p:sp>
        <p:nvSpPr>
          <p:cNvPr id="1043" name="Rectangle 19"/>
          <p:cNvSpPr>
            <a:spLocks noChangeArrowheads="1"/>
          </p:cNvSpPr>
          <p:nvPr/>
        </p:nvSpPr>
        <p:spPr bwMode="gray">
          <a:xfrm>
            <a:off x="9525" y="1114425"/>
            <a:ext cx="9144000" cy="76200"/>
          </a:xfrm>
          <a:prstGeom prst="rect">
            <a:avLst/>
          </a:prstGeom>
          <a:gradFill rotWithShape="1">
            <a:gsLst>
              <a:gs pos="0">
                <a:schemeClr val="tx2"/>
              </a:gs>
              <a:gs pos="100000">
                <a:schemeClr val="tx2">
                  <a:gamma/>
                  <a:shade val="38039"/>
                  <a:invGamma/>
                </a:schemeClr>
              </a:gs>
            </a:gsLst>
            <a:lin ang="0" scaled="1"/>
          </a:gradFill>
          <a:ln w="9525">
            <a:noFill/>
            <a:miter lim="800000"/>
            <a:headEnd/>
            <a:tailEnd/>
          </a:ln>
          <a:effectLst/>
        </p:spPr>
        <p:txBody>
          <a:bodyPr wrap="none" anchor="ctr"/>
          <a:lstStyle/>
          <a:p>
            <a:pPr>
              <a:defRPr/>
            </a:pPr>
            <a:endParaRPr lang="ru-RU">
              <a:latin typeface="Arial" charset="0"/>
              <a:cs typeface="+mn-cs"/>
            </a:endParaRPr>
          </a:p>
        </p:txBody>
      </p:sp>
      <p:sp>
        <p:nvSpPr>
          <p:cNvPr id="1029" name="Rectangle 3"/>
          <p:cNvSpPr>
            <a:spLocks noGrp="1" noChangeArrowheads="1"/>
          </p:cNvSpPr>
          <p:nvPr>
            <p:ph type="body" idx="1"/>
          </p:nvPr>
        </p:nvSpPr>
        <p:spPr bwMode="auto">
          <a:xfrm>
            <a:off x="457200" y="1219200"/>
            <a:ext cx="82296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auto">
          <a:xfrm>
            <a:off x="457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mn-cs"/>
              </a:defRPr>
            </a:lvl1pPr>
          </a:lstStyle>
          <a:p>
            <a:pPr>
              <a:defRPr/>
            </a:pPr>
            <a:endParaRPr lang="en-US"/>
          </a:p>
        </p:txBody>
      </p:sp>
      <p:sp>
        <p:nvSpPr>
          <p:cNvPr id="3" name="Rectangle 5"/>
          <p:cNvSpPr>
            <a:spLocks noGrp="1" noChangeArrowheads="1"/>
          </p:cNvSpPr>
          <p:nvPr>
            <p:ph type="ftr" sz="quarter" idx="3"/>
          </p:nvPr>
        </p:nvSpPr>
        <p:spPr bwMode="auto">
          <a:xfrm>
            <a:off x="3124200" y="6400800"/>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cs typeface="+mn-cs"/>
              </a:defRPr>
            </a:lvl1pPr>
          </a:lstStyle>
          <a:p>
            <a:pPr>
              <a:defRPr/>
            </a:pPr>
            <a:endParaRPr lang="en-US"/>
          </a:p>
        </p:txBody>
      </p:sp>
      <p:sp>
        <p:nvSpPr>
          <p:cNvPr id="2" name="Rectangle 6"/>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cs typeface="+mn-cs"/>
              </a:defRPr>
            </a:lvl1pPr>
          </a:lstStyle>
          <a:p>
            <a:pPr>
              <a:defRPr/>
            </a:pPr>
            <a:fld id="{20E609E8-7D54-485D-B89D-3863748F0EFB}" type="slidenum">
              <a:rPr lang="en-US"/>
              <a:pPr>
                <a:defRPr/>
              </a:pPr>
              <a:t>‹#›</a:t>
            </a:fld>
            <a:endParaRPr lang="en-US"/>
          </a:p>
        </p:txBody>
      </p:sp>
      <p:sp>
        <p:nvSpPr>
          <p:cNvPr id="1033" name="Rectangle 2"/>
          <p:cNvSpPr>
            <a:spLocks noGrp="1" noChangeArrowheads="1"/>
          </p:cNvSpPr>
          <p:nvPr>
            <p:ph type="title"/>
          </p:nvPr>
        </p:nvSpPr>
        <p:spPr bwMode="white">
          <a:xfrm>
            <a:off x="2438400" y="609600"/>
            <a:ext cx="6248400"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Tree>
  </p:cSld>
  <p:clrMap bg1="lt1" tx1="dk1" bg2="lt2" tx2="dk2" accent1="accent1" accent2="accent2" accent3="accent3" accent4="accent4" accent5="accent5" accent6="accent6" hlink="hlink" folHlink="folHlink"/>
  <p:sldLayoutIdLst>
    <p:sldLayoutId id="2147483712"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Lst>
  <p:transition spd="slow">
    <p:split orient="vert"/>
  </p:transition>
  <p:txStyles>
    <p:titleStyle>
      <a:lvl1pPr algn="ctr" rtl="0" eaLnBrk="0" fontAlgn="base" hangingPunct="0">
        <a:spcBef>
          <a:spcPct val="0"/>
        </a:spcBef>
        <a:spcAft>
          <a:spcPct val="0"/>
        </a:spcAft>
        <a:defRPr sz="3200">
          <a:solidFill>
            <a:schemeClr val="bg1"/>
          </a:solidFill>
          <a:latin typeface="+mj-lt"/>
          <a:ea typeface="+mj-ea"/>
          <a:cs typeface="+mj-cs"/>
        </a:defRPr>
      </a:lvl1pPr>
      <a:lvl2pPr algn="ctr" rtl="0" eaLnBrk="0" fontAlgn="base" hangingPunct="0">
        <a:spcBef>
          <a:spcPct val="0"/>
        </a:spcBef>
        <a:spcAft>
          <a:spcPct val="0"/>
        </a:spcAft>
        <a:defRPr sz="3200">
          <a:solidFill>
            <a:schemeClr val="bg1"/>
          </a:solidFill>
          <a:latin typeface="Arial" charset="0"/>
        </a:defRPr>
      </a:lvl2pPr>
      <a:lvl3pPr algn="ctr" rtl="0" eaLnBrk="0" fontAlgn="base" hangingPunct="0">
        <a:spcBef>
          <a:spcPct val="0"/>
        </a:spcBef>
        <a:spcAft>
          <a:spcPct val="0"/>
        </a:spcAft>
        <a:defRPr sz="3200">
          <a:solidFill>
            <a:schemeClr val="bg1"/>
          </a:solidFill>
          <a:latin typeface="Arial" charset="0"/>
        </a:defRPr>
      </a:lvl3pPr>
      <a:lvl4pPr algn="ctr" rtl="0" eaLnBrk="0" fontAlgn="base" hangingPunct="0">
        <a:spcBef>
          <a:spcPct val="0"/>
        </a:spcBef>
        <a:spcAft>
          <a:spcPct val="0"/>
        </a:spcAft>
        <a:defRPr sz="3200">
          <a:solidFill>
            <a:schemeClr val="bg1"/>
          </a:solidFill>
          <a:latin typeface="Arial" charset="0"/>
        </a:defRPr>
      </a:lvl4pPr>
      <a:lvl5pPr algn="ctr" rtl="0" eaLnBrk="0" fontAlgn="base" hangingPunct="0">
        <a:spcBef>
          <a:spcPct val="0"/>
        </a:spcBef>
        <a:spcAft>
          <a:spcPct val="0"/>
        </a:spcAft>
        <a:defRPr sz="3200">
          <a:solidFill>
            <a:schemeClr val="bg1"/>
          </a:solidFill>
          <a:latin typeface="Arial" charset="0"/>
        </a:defRPr>
      </a:lvl5pPr>
      <a:lvl6pPr marL="457200" algn="ctr" rtl="0" eaLnBrk="1" fontAlgn="base" hangingPunct="1">
        <a:spcBef>
          <a:spcPct val="0"/>
        </a:spcBef>
        <a:spcAft>
          <a:spcPct val="0"/>
        </a:spcAft>
        <a:defRPr sz="3200">
          <a:solidFill>
            <a:schemeClr val="bg1"/>
          </a:solidFill>
          <a:latin typeface="Arial" charset="0"/>
        </a:defRPr>
      </a:lvl6pPr>
      <a:lvl7pPr marL="914400" algn="ctr" rtl="0" eaLnBrk="1" fontAlgn="base" hangingPunct="1">
        <a:spcBef>
          <a:spcPct val="0"/>
        </a:spcBef>
        <a:spcAft>
          <a:spcPct val="0"/>
        </a:spcAft>
        <a:defRPr sz="3200">
          <a:solidFill>
            <a:schemeClr val="bg1"/>
          </a:solidFill>
          <a:latin typeface="Arial" charset="0"/>
        </a:defRPr>
      </a:lvl7pPr>
      <a:lvl8pPr marL="1371600" algn="ctr" rtl="0" eaLnBrk="1" fontAlgn="base" hangingPunct="1">
        <a:spcBef>
          <a:spcPct val="0"/>
        </a:spcBef>
        <a:spcAft>
          <a:spcPct val="0"/>
        </a:spcAft>
        <a:defRPr sz="3200">
          <a:solidFill>
            <a:schemeClr val="bg1"/>
          </a:solidFill>
          <a:latin typeface="Arial" charset="0"/>
        </a:defRPr>
      </a:lvl8pPr>
      <a:lvl9pPr marL="1828800" algn="ctr" rtl="0" eaLnBrk="1" fontAlgn="base" hangingPunct="1">
        <a:spcBef>
          <a:spcPct val="0"/>
        </a:spcBef>
        <a:spcAft>
          <a:spcPct val="0"/>
        </a:spcAft>
        <a:defRPr sz="3200">
          <a:solidFill>
            <a:schemeClr val="bg1"/>
          </a:solidFill>
          <a:latin typeface="Arial" charset="0"/>
        </a:defRPr>
      </a:lvl9pPr>
    </p:titleStyle>
    <p:bodyStyle>
      <a:lvl1pPr marL="342900" indent="-342900" algn="l" rtl="0" eaLnBrk="0" fontAlgn="base" hangingPunct="0">
        <a:spcBef>
          <a:spcPct val="20000"/>
        </a:spcBef>
        <a:spcAft>
          <a:spcPct val="0"/>
        </a:spcAft>
        <a:buClr>
          <a:schemeClr val="tx2"/>
        </a:buClr>
        <a:buFont typeface="Wingdings" pitchFamily="2" charset="2"/>
        <a:buChar char="v"/>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tx1"/>
        </a:buClr>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21.xml"/><Relationship Id="rId3" Type="http://schemas.openxmlformats.org/officeDocument/2006/relationships/slide" Target="slide9.xml"/><Relationship Id="rId7" Type="http://schemas.openxmlformats.org/officeDocument/2006/relationships/slide" Target="slide19.xml"/><Relationship Id="rId12" Type="http://schemas.openxmlformats.org/officeDocument/2006/relationships/image" Target="../media/image4.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slide" Target="slide12.xml"/><Relationship Id="rId11" Type="http://schemas.openxmlformats.org/officeDocument/2006/relationships/slide" Target="slide29.xml"/><Relationship Id="rId5" Type="http://schemas.openxmlformats.org/officeDocument/2006/relationships/slide" Target="slide11.xml"/><Relationship Id="rId10" Type="http://schemas.openxmlformats.org/officeDocument/2006/relationships/slide" Target="slide24.xml"/><Relationship Id="rId4" Type="http://schemas.openxmlformats.org/officeDocument/2006/relationships/slide" Target="slide10.xml"/><Relationship Id="rId9" Type="http://schemas.openxmlformats.org/officeDocument/2006/relationships/slide" Target="slide2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www.securitylab.ru/software/301944.php"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securitylab.ru/upload/iblock/51021c813e17e48872b639aa8a055600.png" TargetMode="External"/><Relationship Id="rId2" Type="http://schemas.openxmlformats.org/officeDocument/2006/relationships/hyperlink" Target="http://soft.mail.ru/program_page.php?grp=5382" TargetMode="Externa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soft.mail.ru/program_page.php?grp=47967"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securitylab.ru/software/240522.php"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www.securitylab.ru/software/273998.php" TargetMode="External"/><Relationship Id="rId1" Type="http://schemas.openxmlformats.org/officeDocument/2006/relationships/slideLayout" Target="../slideLayouts/slideLayout2.xml"/><Relationship Id="rId4" Type="http://schemas.openxmlformats.org/officeDocument/2006/relationships/slide" Target="slide3.xml"/></Relationships>
</file>

<file path=ppt/slides/_rels/slide2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755650" y="1412875"/>
            <a:ext cx="7620000" cy="682625"/>
          </a:xfrm>
        </p:spPr>
        <p:txBody>
          <a:bodyPr/>
          <a:lstStyle/>
          <a:p>
            <a:pPr eaLnBrk="1" hangingPunct="1"/>
            <a:r>
              <a:rPr lang="ru-RU" sz="3600" smtClean="0">
                <a:latin typeface="Cambria" pitchFamily="18" charset="0"/>
              </a:rPr>
              <a:t>КУЛЬТУРА БЕЗОПАСНОСТИ В СЕТИ ИНТЕРНЕТ </a:t>
            </a:r>
            <a:endParaRPr lang="en-US" sz="3600" smtClean="0">
              <a:solidFill>
                <a:schemeClr val="tx2"/>
              </a:solidFill>
              <a:latin typeface="Cambria" pitchFamily="18" charset="0"/>
            </a:endParaRPr>
          </a:p>
        </p:txBody>
      </p:sp>
      <p:sp>
        <p:nvSpPr>
          <p:cNvPr id="4" name="TextBox 3"/>
          <p:cNvSpPr txBox="1"/>
          <p:nvPr/>
        </p:nvSpPr>
        <p:spPr>
          <a:xfrm>
            <a:off x="5183188" y="2636838"/>
            <a:ext cx="3960812" cy="1477962"/>
          </a:xfrm>
          <a:prstGeom prst="rect">
            <a:avLst/>
          </a:prstGeom>
          <a:noFill/>
        </p:spPr>
        <p:txBody>
          <a:bodyPr>
            <a:spAutoFit/>
          </a:bodyPr>
          <a:lstStyle/>
          <a:p>
            <a:pPr>
              <a:defRPr/>
            </a:pPr>
            <a:r>
              <a:rPr lang="ru-RU" i="1" dirty="0">
                <a:effectLst>
                  <a:outerShdw blurRad="38100" dist="38100" dir="2700000" algn="tl">
                    <a:srgbClr val="C0C0C0"/>
                  </a:outerShdw>
                </a:effectLst>
                <a:latin typeface="Times New Roman" pitchFamily="18" charset="0"/>
                <a:cs typeface="Arial" charset="0"/>
              </a:rPr>
              <a:t>Разработали: преподаватели ОГАПОУ «Белгородский правоохранительный колледж имени Героя России В.В. Бурцева» </a:t>
            </a:r>
            <a:r>
              <a:rPr lang="ru-RU" i="1" dirty="0" err="1">
                <a:effectLst>
                  <a:outerShdw blurRad="38100" dist="38100" dir="2700000" algn="tl">
                    <a:srgbClr val="C0C0C0"/>
                  </a:outerShdw>
                </a:effectLst>
                <a:latin typeface="Times New Roman" pitchFamily="18" charset="0"/>
                <a:cs typeface="Arial" charset="0"/>
              </a:rPr>
              <a:t>Шеметова</a:t>
            </a:r>
            <a:r>
              <a:rPr lang="ru-RU" i="1" dirty="0">
                <a:effectLst>
                  <a:outerShdw blurRad="38100" dist="38100" dir="2700000" algn="tl">
                    <a:srgbClr val="C0C0C0"/>
                  </a:outerShdw>
                </a:effectLst>
                <a:latin typeface="Times New Roman" pitchFamily="18" charset="0"/>
                <a:cs typeface="Arial" charset="0"/>
              </a:rPr>
              <a:t> Л.В., Богачева Е.В.</a:t>
            </a:r>
            <a:endParaRPr lang="ru-RU" dirty="0">
              <a:latin typeface="Arial" charset="0"/>
              <a:cs typeface="Arial" charset="0"/>
            </a:endParaRPr>
          </a:p>
        </p:txBody>
      </p:sp>
      <p:sp>
        <p:nvSpPr>
          <p:cNvPr id="3076" name="TextBox 2"/>
          <p:cNvSpPr txBox="1">
            <a:spLocks noChangeArrowheads="1"/>
          </p:cNvSpPr>
          <p:nvPr/>
        </p:nvSpPr>
        <p:spPr bwMode="auto">
          <a:xfrm>
            <a:off x="8316913" y="6092825"/>
            <a:ext cx="8270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ru-RU" b="1">
                <a:solidFill>
                  <a:schemeClr val="bg1"/>
                </a:solidFill>
              </a:rPr>
              <a:t>2023г.</a:t>
            </a:r>
          </a:p>
        </p:txBody>
      </p:sp>
      <p:pic>
        <p:nvPicPr>
          <p:cNvPr id="3077"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3300" y="115888"/>
            <a:ext cx="1120775" cy="1049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8" name="Таблица 7"/>
          <p:cNvGraphicFramePr>
            <a:graphicFrameLocks noGrp="1"/>
          </p:cNvGraphicFramePr>
          <p:nvPr/>
        </p:nvGraphicFramePr>
        <p:xfrm>
          <a:off x="1609725" y="268288"/>
          <a:ext cx="6950075" cy="842962"/>
        </p:xfrm>
        <a:graphic>
          <a:graphicData uri="http://schemas.openxmlformats.org/drawingml/2006/table">
            <a:tbl>
              <a:tblPr firstRow="1" firstCol="1" bandRow="1"/>
              <a:tblGrid>
                <a:gridCol w="6950075"/>
              </a:tblGrid>
              <a:tr h="842962">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indent="-68263" algn="ctr">
                        <a:lnSpc>
                          <a:spcPct val="115000"/>
                        </a:lnSpc>
                        <a:spcAft>
                          <a:spcPts val="0"/>
                        </a:spcAft>
                      </a:pPr>
                      <a:r>
                        <a:rPr lang="ru-RU" sz="1800" b="1" dirty="0">
                          <a:effectLst/>
                          <a:latin typeface="Times New Roman"/>
                          <a:ea typeface="Calibri"/>
                          <a:cs typeface="Times New Roman"/>
                        </a:rPr>
                        <a:t>ОГАПОУ «Белгородский правоохранительный</a:t>
                      </a:r>
                      <a:endParaRPr lang="ru-RU" sz="1800" dirty="0">
                        <a:effectLst/>
                        <a:latin typeface="Calibri"/>
                        <a:ea typeface="Calibri"/>
                        <a:cs typeface="Times New Roman"/>
                      </a:endParaRPr>
                    </a:p>
                    <a:p>
                      <a:pPr algn="ctr">
                        <a:lnSpc>
                          <a:spcPct val="115000"/>
                        </a:lnSpc>
                        <a:spcAft>
                          <a:spcPts val="0"/>
                        </a:spcAft>
                      </a:pPr>
                      <a:r>
                        <a:rPr lang="ru-RU" sz="1800" b="1" dirty="0">
                          <a:effectLst/>
                          <a:latin typeface="Times New Roman"/>
                          <a:ea typeface="Calibri"/>
                          <a:cs typeface="Times New Roman"/>
                        </a:rPr>
                        <a:t>колледж имени Героя России В.В. Бурцева»</a:t>
                      </a:r>
                      <a:endParaRPr lang="ru-RU" sz="1800" dirty="0">
                        <a:effectLst/>
                        <a:latin typeface="Calibri"/>
                        <a:ea typeface="Calibri"/>
                        <a:cs typeface="Times New Roman"/>
                      </a:endParaRPr>
                    </a:p>
                  </a:txBody>
                  <a:tcPr marL="68581" marR="68581" marT="0" marB="0">
                    <a:lnL>
                      <a:noFill/>
                    </a:lnL>
                    <a:lnR>
                      <a:noFill/>
                    </a:lnR>
                    <a:lnT>
                      <a:noFill/>
                    </a:lnT>
                    <a:lnB>
                      <a:noFill/>
                    </a:lnB>
                    <a:lnTlToBr w="12700" cmpd="sng">
                      <a:noFill/>
                      <a:prstDash val="solid"/>
                    </a:lnTlToBr>
                    <a:lnBlToTr w="12700" cmpd="sng">
                      <a:noFill/>
                      <a:prstDash val="solid"/>
                    </a:lnBlToTr>
                    <a:noFill/>
                  </a:tcP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Заголовок 1"/>
          <p:cNvSpPr>
            <a:spLocks noGrp="1"/>
          </p:cNvSpPr>
          <p:nvPr>
            <p:ph type="title"/>
          </p:nvPr>
        </p:nvSpPr>
        <p:spPr>
          <a:xfrm>
            <a:off x="2627313" y="620713"/>
            <a:ext cx="6248400" cy="487362"/>
          </a:xfrm>
        </p:spPr>
        <p:txBody>
          <a:bodyPr/>
          <a:lstStyle/>
          <a:p>
            <a:pPr eaLnBrk="1" hangingPunct="1">
              <a:defRPr/>
            </a:pPr>
            <a:r>
              <a:rPr lang="ru-RU" sz="3600" b="1" dirty="0" smtClean="0">
                <a:solidFill>
                  <a:srgbClr val="FFFF00"/>
                </a:solidFill>
                <a:effectLst>
                  <a:outerShdw blurRad="38100" dist="38100" dir="2700000" algn="tl">
                    <a:srgbClr val="000000">
                      <a:alpha val="43137"/>
                    </a:srgbClr>
                  </a:outerShdw>
                </a:effectLst>
                <a:latin typeface="Cambria" pitchFamily="18" charset="0"/>
              </a:rPr>
              <a:t>АННОТАЦИЯ</a:t>
            </a:r>
          </a:p>
        </p:txBody>
      </p:sp>
      <p:sp>
        <p:nvSpPr>
          <p:cNvPr id="4099" name="Подзаголовок 4"/>
          <p:cNvSpPr>
            <a:spLocks noGrp="1"/>
          </p:cNvSpPr>
          <p:nvPr>
            <p:ph idx="1"/>
          </p:nvPr>
        </p:nvSpPr>
        <p:spPr/>
        <p:txBody>
          <a:bodyPr/>
          <a:lstStyle/>
          <a:p>
            <a:pPr marL="179388" indent="-179388" algn="just" eaLnBrk="1" hangingPunct="1"/>
            <a:r>
              <a:rPr lang="ru-RU" sz="1800" dirty="0" smtClean="0">
                <a:solidFill>
                  <a:srgbClr val="002060"/>
                </a:solidFill>
                <a:latin typeface="Times New Roman" pitchFamily="18" charset="0"/>
                <a:cs typeface="Times New Roman" pitchFamily="18" charset="0"/>
              </a:rPr>
              <a:t>С развитием всемирной сети практически каждый студент ежедневно пользуется ресурсами Интернета. Известно, что глобальная сеть, прежде всего, является неиссякаемым источником информации и полем для виртуального общения. Однако, далеко не все знают, какой ущерб может быть нанесен пользователю и персональному компьютеру пользователя. Безопасность в Интернете представляет собой принятие необходимых мер, обеспечивающих защиту от компьютерных вирусов различной сложности, а также от взлома ПК злоумышленниками с целью завладения личной или корпоративной информацией.</a:t>
            </a:r>
          </a:p>
          <a:p>
            <a:pPr marL="179388" indent="-179388" algn="just" eaLnBrk="1" hangingPunct="1"/>
            <a:r>
              <a:rPr lang="ru-RU" sz="1800" dirty="0" smtClean="0">
                <a:solidFill>
                  <a:srgbClr val="002060"/>
                </a:solidFill>
                <a:latin typeface="Times New Roman" pitchFamily="18" charset="0"/>
                <a:cs typeface="Times New Roman" pitchFamily="18" charset="0"/>
              </a:rPr>
              <a:t>Основная цель данной презентации - выявить угрозы, которые подстерегают пользователя при работе с Интернетом,  разработать рекомендации по безопасности при общении в Интернете.</a:t>
            </a:r>
          </a:p>
          <a:p>
            <a:pPr marL="179388" indent="-179388" eaLnBrk="1" hangingPunct="1">
              <a:spcBef>
                <a:spcPct val="0"/>
              </a:spcBef>
              <a:buClrTx/>
            </a:pPr>
            <a:r>
              <a:rPr lang="ru-RU" sz="1800" dirty="0" smtClean="0">
                <a:solidFill>
                  <a:srgbClr val="002060"/>
                </a:solidFill>
                <a:latin typeface="Times New Roman" pitchFamily="18" charset="0"/>
                <a:cs typeface="Times New Roman" pitchFamily="18" charset="0"/>
              </a:rPr>
              <a:t>Для удобства работы в презентации используются гиперссылки. Со слайда «Оглавление» вы можете перейти по гиперссылке к любому разделу, а так же вернуться обратно в «Оглавление» при помощи «горячей» кнопки</a:t>
            </a:r>
          </a:p>
          <a:p>
            <a:pPr marL="0" indent="0" eaLnBrk="1" hangingPunct="1">
              <a:spcBef>
                <a:spcPct val="0"/>
              </a:spcBef>
              <a:buClrTx/>
              <a:buNone/>
            </a:pPr>
            <a:endParaRPr lang="ru-RU" sz="1800" dirty="0" smtClean="0">
              <a:solidFill>
                <a:srgbClr val="002060"/>
              </a:solidFill>
              <a:latin typeface="Times New Roman" pitchFamily="18" charset="0"/>
              <a:cs typeface="Times New Roman" pitchFamily="18" charset="0"/>
            </a:endParaRPr>
          </a:p>
        </p:txBody>
      </p:sp>
      <p:sp>
        <p:nvSpPr>
          <p:cNvPr id="2" name="Управляющая кнопка: домой 1">
            <a:hlinkClick r:id="" action="ppaction://noaction" highlightClick="1"/>
          </p:cNvPr>
          <p:cNvSpPr/>
          <p:nvPr/>
        </p:nvSpPr>
        <p:spPr>
          <a:xfrm>
            <a:off x="7380312" y="5148732"/>
            <a:ext cx="360040" cy="301693"/>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spTree>
  </p:cSld>
  <p:clrMapOvr>
    <a:masterClrMapping/>
  </p:clrMapOvr>
  <p:transition spd="slow">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defRPr/>
            </a:pPr>
            <a:r>
              <a:rPr lang="ru-RU" sz="3600" smtClean="0"/>
              <a:t>Содержание</a:t>
            </a:r>
            <a:endParaRPr lang="en-US" sz="2000" smtClean="0">
              <a:solidFill>
                <a:schemeClr val="accent1"/>
              </a:solidFill>
            </a:endParaRPr>
          </a:p>
        </p:txBody>
      </p:sp>
      <p:sp>
        <p:nvSpPr>
          <p:cNvPr id="5123" name="Текст 1"/>
          <p:cNvSpPr>
            <a:spLocks noGrp="1"/>
          </p:cNvSpPr>
          <p:nvPr>
            <p:ph type="body" idx="1"/>
          </p:nvPr>
        </p:nvSpPr>
        <p:spPr>
          <a:xfrm>
            <a:off x="611188" y="5154613"/>
            <a:ext cx="7772400" cy="1409700"/>
          </a:xfrm>
        </p:spPr>
        <p:txBody>
          <a:bodyPr/>
          <a:lstStyle/>
          <a:p>
            <a:pPr marL="342900" indent="-342900" eaLnBrk="1" hangingPunct="1">
              <a:buFont typeface="Wingdings" pitchFamily="2" charset="2"/>
              <a:buChar char="v"/>
              <a:defRPr/>
            </a:pPr>
            <a:r>
              <a:rPr lang="ru-RU" b="1" dirty="0" smtClean="0">
                <a:latin typeface="Cambria" pitchFamily="18" charset="0"/>
                <a:hlinkClick r:id="rId2" action="ppaction://hlinksldjump"/>
              </a:rPr>
              <a:t>Основные виды Интернет-мошенничества</a:t>
            </a:r>
            <a:endParaRPr lang="ru-RU" b="1" dirty="0" smtClean="0">
              <a:latin typeface="Cambria" pitchFamily="18" charset="0"/>
            </a:endParaRPr>
          </a:p>
          <a:p>
            <a:pPr marL="342900" indent="-342900" eaLnBrk="1" hangingPunct="1">
              <a:buFont typeface="Wingdings" pitchFamily="2" charset="2"/>
              <a:buChar char="v"/>
              <a:defRPr/>
            </a:pPr>
            <a:r>
              <a:rPr lang="ru-RU" b="1" dirty="0" smtClean="0">
                <a:latin typeface="Cambria" pitchFamily="18" charset="0"/>
                <a:hlinkClick r:id="rId3" action="ppaction://hlinksldjump"/>
              </a:rPr>
              <a:t>Опасности сети Интернет</a:t>
            </a:r>
            <a:endParaRPr lang="ru-RU" b="1" dirty="0" smtClean="0">
              <a:latin typeface="Cambria" pitchFamily="18" charset="0"/>
            </a:endParaRPr>
          </a:p>
          <a:p>
            <a:pPr marL="342900" indent="-342900" eaLnBrk="1" hangingPunct="1">
              <a:buFont typeface="Wingdings" pitchFamily="2" charset="2"/>
              <a:buChar char="v"/>
              <a:defRPr/>
            </a:pPr>
            <a:r>
              <a:rPr lang="ru-RU" b="1" dirty="0" smtClean="0">
                <a:latin typeface="Cambria" pitchFamily="18" charset="0"/>
                <a:hlinkClick r:id="rId4" action="ppaction://hlinksldjump"/>
              </a:rPr>
              <a:t>Наказание за Интернет-мошенничество</a:t>
            </a:r>
            <a:endParaRPr lang="ru-RU" b="1" dirty="0" smtClean="0">
              <a:latin typeface="Cambria" pitchFamily="18" charset="0"/>
            </a:endParaRPr>
          </a:p>
          <a:p>
            <a:pPr marL="342900" indent="-342900" eaLnBrk="1" hangingPunct="1">
              <a:buFont typeface="Wingdings" pitchFamily="2" charset="2"/>
              <a:buChar char="v"/>
              <a:defRPr/>
            </a:pPr>
            <a:r>
              <a:rPr lang="ru-RU" b="1" dirty="0" smtClean="0">
                <a:latin typeface="Cambria" pitchFamily="18" charset="0"/>
                <a:hlinkClick r:id="rId5" action="ppaction://hlinksldjump"/>
              </a:rPr>
              <a:t>Не дайте себя обмануть!</a:t>
            </a:r>
            <a:endParaRPr lang="ru-RU" b="1" dirty="0" smtClean="0">
              <a:latin typeface="Cambria" pitchFamily="18" charset="0"/>
            </a:endParaRPr>
          </a:p>
          <a:p>
            <a:pPr marL="342900" indent="-342900" eaLnBrk="1" hangingPunct="1">
              <a:buFont typeface="Wingdings" pitchFamily="2" charset="2"/>
              <a:buChar char="v"/>
              <a:defRPr/>
            </a:pPr>
            <a:r>
              <a:rPr lang="ru-RU" b="1" dirty="0" smtClean="0">
                <a:latin typeface="Cambria" pitchFamily="18" charset="0"/>
                <a:hlinkClick r:id="rId6" action="ppaction://hlinksldjump"/>
              </a:rPr>
              <a:t>Памятка</a:t>
            </a:r>
            <a:endParaRPr lang="ru-RU" b="1" dirty="0" smtClean="0">
              <a:latin typeface="Cambria" pitchFamily="18" charset="0"/>
            </a:endParaRPr>
          </a:p>
          <a:p>
            <a:pPr marL="342900" indent="-342900" eaLnBrk="1" hangingPunct="1">
              <a:buFont typeface="Wingdings" pitchFamily="2" charset="2"/>
              <a:buChar char="v"/>
              <a:defRPr/>
            </a:pPr>
            <a:r>
              <a:rPr lang="ru-RU" b="1" dirty="0" smtClean="0">
                <a:latin typeface="Cambria" pitchFamily="18" charset="0"/>
                <a:hlinkClick r:id="rId7" action="ppaction://hlinksldjump"/>
              </a:rPr>
              <a:t>Общие правила поведения и общения в Интернете</a:t>
            </a:r>
            <a:endParaRPr lang="ru-RU" b="1" dirty="0" smtClean="0">
              <a:latin typeface="Cambria" pitchFamily="18" charset="0"/>
            </a:endParaRPr>
          </a:p>
          <a:p>
            <a:pPr marL="342900" indent="-342900" eaLnBrk="1" hangingPunct="1">
              <a:buFont typeface="Wingdings" pitchFamily="2" charset="2"/>
              <a:buChar char="v"/>
              <a:defRPr/>
            </a:pPr>
            <a:r>
              <a:rPr lang="ru-RU" b="1" dirty="0" smtClean="0">
                <a:latin typeface="Cambria" pitchFamily="18" charset="0"/>
                <a:hlinkClick r:id="rId8" action="ppaction://hlinksldjump"/>
              </a:rPr>
              <a:t>Сетевой этикет</a:t>
            </a:r>
            <a:endParaRPr lang="ru-RU" b="1" dirty="0" smtClean="0">
              <a:latin typeface="Cambria" pitchFamily="18" charset="0"/>
            </a:endParaRPr>
          </a:p>
          <a:p>
            <a:pPr marL="342900" indent="-342900" eaLnBrk="1" hangingPunct="1">
              <a:buFont typeface="Wingdings" pitchFamily="2" charset="2"/>
              <a:buChar char="v"/>
              <a:defRPr/>
            </a:pPr>
            <a:r>
              <a:rPr lang="ru-RU" b="1" dirty="0" smtClean="0">
                <a:latin typeface="Cambria" pitchFamily="18" charset="0"/>
                <a:hlinkClick r:id="rId9" action="ppaction://hlinksldjump"/>
              </a:rPr>
              <a:t>Интернет-зависимость</a:t>
            </a:r>
            <a:endParaRPr lang="ru-RU" b="1" dirty="0" smtClean="0">
              <a:latin typeface="Cambria" pitchFamily="18" charset="0"/>
            </a:endParaRPr>
          </a:p>
          <a:p>
            <a:pPr marL="342900" indent="-342900" eaLnBrk="1" hangingPunct="1">
              <a:buFont typeface="Wingdings" pitchFamily="2" charset="2"/>
              <a:buChar char="v"/>
              <a:defRPr/>
            </a:pPr>
            <a:r>
              <a:rPr lang="ru-RU" b="1" dirty="0" smtClean="0">
                <a:latin typeface="Cambria" pitchFamily="18" charset="0"/>
                <a:hlinkClick r:id="rId10" action="ppaction://hlinksldjump"/>
              </a:rPr>
              <a:t>Программы-фильтры</a:t>
            </a:r>
            <a:endParaRPr lang="ru-RU" b="1" dirty="0" smtClean="0">
              <a:latin typeface="Cambria" pitchFamily="18" charset="0"/>
            </a:endParaRPr>
          </a:p>
          <a:p>
            <a:pPr marL="342900" indent="-342900" eaLnBrk="1" hangingPunct="1">
              <a:buFont typeface="Wingdings" pitchFamily="2" charset="2"/>
              <a:buChar char="v"/>
              <a:defRPr/>
            </a:pPr>
            <a:r>
              <a:rPr lang="ru-RU" b="1" dirty="0" smtClean="0">
                <a:latin typeface="Cambria" pitchFamily="18" charset="0"/>
                <a:hlinkClick r:id="rId11" action="ppaction://hlinksldjump"/>
              </a:rPr>
              <a:t>Список литературы</a:t>
            </a:r>
            <a:endParaRPr lang="ru-RU" b="1" dirty="0" smtClean="0">
              <a:latin typeface="Cambria" pitchFamily="18" charset="0"/>
            </a:endParaRPr>
          </a:p>
          <a:p>
            <a:pPr eaLnBrk="1" hangingPunct="1">
              <a:defRPr/>
            </a:pPr>
            <a:endParaRPr lang="ru-RU" b="1" dirty="0" smtClean="0">
              <a:latin typeface="Cambria" pitchFamily="18" charset="0"/>
            </a:endParaRPr>
          </a:p>
          <a:p>
            <a:pPr marL="342900" indent="-342900" eaLnBrk="1" hangingPunct="1">
              <a:buFont typeface="Wingdings" pitchFamily="2" charset="2"/>
              <a:buChar char="v"/>
              <a:defRPr/>
            </a:pPr>
            <a:endParaRPr lang="ru-RU" b="1" dirty="0" smtClean="0">
              <a:latin typeface="Cambria" pitchFamily="18" charset="0"/>
            </a:endParaRPr>
          </a:p>
          <a:p>
            <a:pPr marL="342900" indent="-342900" eaLnBrk="1" hangingPunct="1">
              <a:buFont typeface="Wingdings" pitchFamily="2" charset="2"/>
              <a:buChar char="v"/>
              <a:defRPr/>
            </a:pPr>
            <a:endParaRPr lang="ru-RU" dirty="0" smtClean="0"/>
          </a:p>
          <a:p>
            <a:pPr marL="342900" indent="-342900" eaLnBrk="1" hangingPunct="1">
              <a:buFont typeface="Wingdings" pitchFamily="2" charset="2"/>
              <a:buChar char="v"/>
              <a:defRPr/>
            </a:pPr>
            <a:endParaRPr lang="ru-RU" dirty="0" smtClean="0"/>
          </a:p>
        </p:txBody>
      </p:sp>
      <p:sp>
        <p:nvSpPr>
          <p:cNvPr id="5124" name="Text Box 27"/>
          <p:cNvSpPr txBox="1">
            <a:spLocks noChangeArrowheads="1"/>
          </p:cNvSpPr>
          <p:nvPr/>
        </p:nvSpPr>
        <p:spPr bwMode="gray">
          <a:xfrm>
            <a:off x="2025650" y="3776663"/>
            <a:ext cx="354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US" sz="2400" b="1">
                <a:solidFill>
                  <a:schemeClr val="bg1"/>
                </a:solidFill>
              </a:rPr>
              <a:t>3</a:t>
            </a:r>
          </a:p>
        </p:txBody>
      </p:sp>
      <p:sp>
        <p:nvSpPr>
          <p:cNvPr id="5125" name="TextBox 4"/>
          <p:cNvSpPr txBox="1">
            <a:spLocks noChangeArrowheads="1"/>
          </p:cNvSpPr>
          <p:nvPr/>
        </p:nvSpPr>
        <p:spPr bwMode="auto">
          <a:xfrm>
            <a:off x="3348038" y="287338"/>
            <a:ext cx="41036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ru-RU" sz="3600" b="1">
                <a:solidFill>
                  <a:srgbClr val="FFFF00"/>
                </a:solidFill>
                <a:latin typeface="Cambria" pitchFamily="18" charset="0"/>
              </a:rPr>
              <a:t>ОГЛАВЛЕНИЕ</a:t>
            </a:r>
          </a:p>
        </p:txBody>
      </p:sp>
      <p:pic>
        <p:nvPicPr>
          <p:cNvPr id="5126" name="Picture 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748338" y="4233863"/>
            <a:ext cx="3021012" cy="2192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a:xfrm>
            <a:off x="1907704" y="332656"/>
            <a:ext cx="7272807" cy="487362"/>
          </a:xfrm>
          <a:extLst/>
        </p:spPr>
        <p:txBody>
          <a:bodyPr/>
          <a:lstStyle/>
          <a:p>
            <a:pPr eaLnBrk="1" hangingPunct="1">
              <a:defRPr/>
            </a:pPr>
            <a:r>
              <a:rPr lang="ru-RU" b="1" kern="1200" cap="all" dirty="0" smtClean="0">
                <a:ln w="0"/>
                <a:solidFill>
                  <a:srgbClr val="FFFF00"/>
                </a:solidFill>
                <a:effectLst>
                  <a:reflection blurRad="12700" stA="50000" endPos="50000" dist="5000" dir="5400000" sy="-100000" rotWithShape="0"/>
                </a:effectLst>
                <a:latin typeface="Cambria" pitchFamily="18" charset="0"/>
              </a:rPr>
              <a:t>ОСНОВНЫЕ ВИДЫ интернет - Мошенничества</a:t>
            </a:r>
            <a:endParaRPr lang="ru-RU" b="1" dirty="0" smtClean="0">
              <a:solidFill>
                <a:srgbClr val="FFFF00"/>
              </a:solidFill>
              <a:latin typeface="Cambria" pitchFamily="18" charset="0"/>
            </a:endParaRPr>
          </a:p>
        </p:txBody>
      </p:sp>
      <p:sp>
        <p:nvSpPr>
          <p:cNvPr id="6147" name="Содержимое 2"/>
          <p:cNvSpPr>
            <a:spLocks noGrp="1"/>
          </p:cNvSpPr>
          <p:nvPr>
            <p:ph idx="1"/>
          </p:nvPr>
        </p:nvSpPr>
        <p:spPr>
          <a:xfrm>
            <a:off x="468313" y="1268413"/>
            <a:ext cx="5832475" cy="5105400"/>
          </a:xfrm>
        </p:spPr>
        <p:txBody>
          <a:bodyPr/>
          <a:lstStyle/>
          <a:p>
            <a:pPr marL="342900" lvl="1" indent="-342900" algn="just">
              <a:buFont typeface="Wingdings" pitchFamily="2" charset="2"/>
              <a:buChar char="v"/>
            </a:pPr>
            <a:r>
              <a:rPr lang="ru-RU" sz="2100" b="1" smtClean="0">
                <a:solidFill>
                  <a:srgbClr val="004070"/>
                </a:solidFill>
                <a:latin typeface="Times New Roman" pitchFamily="18" charset="0"/>
                <a:cs typeface="Times New Roman" pitchFamily="18" charset="0"/>
              </a:rPr>
              <a:t>Интернет-попрошайничество.  </a:t>
            </a:r>
            <a:r>
              <a:rPr lang="ru-RU" sz="2100" smtClean="0">
                <a:solidFill>
                  <a:srgbClr val="000000"/>
                </a:solidFill>
                <a:latin typeface="Times New Roman" pitchFamily="18" charset="0"/>
                <a:cs typeface="Times New Roman" pitchFamily="18" charset="0"/>
              </a:rPr>
              <a:t>Зачастую на сайте помещается баннер, на котором изображены дети или инвалиды, якобы тяжело больные. Вас просят перевести деньги на номер кошелька, либо на карту банка. Большинство из подобных просьб носят мошеннический характер.</a:t>
            </a:r>
          </a:p>
          <a:p>
            <a:pPr marL="342900" lvl="1" indent="-342900" algn="just">
              <a:buFont typeface="Wingdings" pitchFamily="2" charset="2"/>
              <a:buChar char="v"/>
            </a:pPr>
            <a:r>
              <a:rPr lang="ru-RU" sz="2100" b="1" smtClean="0">
                <a:solidFill>
                  <a:srgbClr val="004070"/>
                </a:solidFill>
                <a:latin typeface="Times New Roman" pitchFamily="18" charset="0"/>
                <a:cs typeface="Times New Roman" pitchFamily="18" charset="0"/>
              </a:rPr>
              <a:t>Фальшивые антивирусы</a:t>
            </a:r>
            <a:r>
              <a:rPr lang="ru-RU" sz="2100" b="1" smtClean="0">
                <a:latin typeface="Times New Roman" pitchFamily="18" charset="0"/>
                <a:cs typeface="Times New Roman" pitchFamily="18" charset="0"/>
              </a:rPr>
              <a:t>. </a:t>
            </a:r>
            <a:r>
              <a:rPr lang="ru-RU" sz="2100" smtClean="0">
                <a:solidFill>
                  <a:srgbClr val="1E2423"/>
                </a:solidFill>
                <a:latin typeface="Times New Roman" pitchFamily="18" charset="0"/>
                <a:cs typeface="Times New Roman" pitchFamily="18" charset="0"/>
              </a:rPr>
              <a:t>Чаще всего они попадаются на сомнительных сайтах. Беда в том, что под видом обновлений могут быть скачаны вредоносные программы. Основной задачей фальшивого антивируса является не поиск и уничтожение вирусов, а принуждение жертвы к оплате 1-3 тысяч рублей за «защиту», которая не работает.</a:t>
            </a:r>
            <a:endParaRPr lang="ru-RU" sz="2100" smtClean="0">
              <a:solidFill>
                <a:srgbClr val="000000"/>
              </a:solidFill>
              <a:latin typeface="Times New Roman" pitchFamily="18" charset="0"/>
              <a:cs typeface="Times New Roman" pitchFamily="18" charset="0"/>
            </a:endParaRPr>
          </a:p>
          <a:p>
            <a:pPr marL="342900" lvl="1" indent="-342900">
              <a:buFont typeface="Arial" pitchFamily="34" charset="0"/>
              <a:buChar char="•"/>
            </a:pPr>
            <a:endParaRPr lang="ru-RU" sz="1900" smtClean="0">
              <a:latin typeface="Times New Roman" pitchFamily="18" charset="0"/>
              <a:cs typeface="Times New Roman" pitchFamily="18" charset="0"/>
            </a:endParaRPr>
          </a:p>
          <a:p>
            <a:endParaRPr lang="ru-RU" sz="1900" smtClean="0">
              <a:latin typeface="Times New Roman" pitchFamily="18" charset="0"/>
              <a:cs typeface="Times New Roman" pitchFamily="18" charset="0"/>
            </a:endParaRPr>
          </a:p>
          <a:p>
            <a:pPr marL="342900" lvl="1" indent="-342900">
              <a:buFont typeface="Arial" pitchFamily="34" charset="0"/>
              <a:buChar char="•"/>
            </a:pPr>
            <a:endParaRPr lang="ru-RU" sz="2200" smtClean="0">
              <a:latin typeface="Times New Roman" pitchFamily="18" charset="0"/>
              <a:cs typeface="Times New Roman" pitchFamily="18" charset="0"/>
            </a:endParaRPr>
          </a:p>
          <a:p>
            <a:endParaRPr lang="ru-RU" sz="3000" smtClean="0"/>
          </a:p>
        </p:txBody>
      </p:sp>
      <p:pic>
        <p:nvPicPr>
          <p:cNvPr id="614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688" y="1520825"/>
            <a:ext cx="2371725" cy="1547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688" y="3860800"/>
            <a:ext cx="2352675" cy="165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2428875" y="357188"/>
            <a:ext cx="6248400" cy="487362"/>
          </a:xfrm>
          <a:extLst/>
        </p:spPr>
        <p:txBody>
          <a:bodyPr/>
          <a:lstStyle/>
          <a:p>
            <a:pPr eaLnBrk="1" hangingPunct="1">
              <a:defRPr/>
            </a:pPr>
            <a:r>
              <a:rPr lang="ru-RU" b="1" kern="1200" cap="all" dirty="0" smtClean="0">
                <a:ln w="0"/>
                <a:solidFill>
                  <a:srgbClr val="FFFF00"/>
                </a:solidFill>
                <a:effectLst>
                  <a:reflection blurRad="12700" stA="50000" endPos="50000" dist="5000" dir="5400000" sy="-100000" rotWithShape="0"/>
                </a:effectLst>
                <a:latin typeface="Cambria" pitchFamily="18" charset="0"/>
              </a:rPr>
              <a:t>ОСНОВНЫЕ ВИДЫ интернет - Мошенничества</a:t>
            </a:r>
            <a:endParaRPr lang="ru-RU" b="1" dirty="0" smtClean="0">
              <a:solidFill>
                <a:srgbClr val="FFFF00"/>
              </a:solidFill>
              <a:latin typeface="Cambria" pitchFamily="18" charset="0"/>
            </a:endParaRPr>
          </a:p>
        </p:txBody>
      </p:sp>
      <p:sp>
        <p:nvSpPr>
          <p:cNvPr id="7171" name="Содержимое 2"/>
          <p:cNvSpPr>
            <a:spLocks noGrp="1"/>
          </p:cNvSpPr>
          <p:nvPr>
            <p:ph idx="1"/>
          </p:nvPr>
        </p:nvSpPr>
        <p:spPr>
          <a:xfrm>
            <a:off x="468313" y="1408113"/>
            <a:ext cx="5554662" cy="4324350"/>
          </a:xfrm>
        </p:spPr>
        <p:txBody>
          <a:bodyPr/>
          <a:lstStyle/>
          <a:p>
            <a:pPr marL="358775" indent="-269875" algn="just">
              <a:lnSpc>
                <a:spcPct val="95000"/>
              </a:lnSpc>
              <a:spcAft>
                <a:spcPts val="600"/>
              </a:spcAft>
              <a:tabLst>
                <a:tab pos="-88900" algn="l"/>
              </a:tabLst>
            </a:pPr>
            <a:r>
              <a:rPr lang="ru-RU" sz="1700" b="1" smtClean="0">
                <a:solidFill>
                  <a:srgbClr val="004070"/>
                </a:solidFill>
                <a:latin typeface="Times New Roman" pitchFamily="18" charset="0"/>
                <a:cs typeface="Times New Roman" pitchFamily="18" charset="0"/>
              </a:rPr>
              <a:t>Взломы аккаунтов. </a:t>
            </a:r>
            <a:r>
              <a:rPr lang="ru-RU" sz="1500" smtClean="0">
                <a:solidFill>
                  <a:srgbClr val="000000"/>
                </a:solidFill>
                <a:latin typeface="Times New Roman" pitchFamily="18" charset="0"/>
                <a:cs typeface="Times New Roman" pitchFamily="18" charset="0"/>
              </a:rPr>
              <a:t>Мошенники могут взломать вашу страничку в социальной сети и потребовать послать смс на платный короткий номер при Вашей попытке входа в аккаунт. За смс с Вас снимут не менее 300 рублей, а для разблокировки вашего аккаунта достаточно указать Ваш номер мобильного и Вам на него придет смс с Вашим новым паролем.</a:t>
            </a:r>
          </a:p>
          <a:p>
            <a:pPr marL="358775" indent="-269875" algn="just">
              <a:lnSpc>
                <a:spcPct val="95000"/>
              </a:lnSpc>
              <a:spcAft>
                <a:spcPts val="600"/>
              </a:spcAft>
              <a:tabLst>
                <a:tab pos="-88900" algn="l"/>
              </a:tabLst>
            </a:pPr>
            <a:r>
              <a:rPr lang="ru-RU" sz="1700" b="1" smtClean="0">
                <a:solidFill>
                  <a:srgbClr val="004070"/>
                </a:solidFill>
                <a:latin typeface="Times New Roman" pitchFamily="18" charset="0"/>
                <a:cs typeface="Times New Roman" pitchFamily="18" charset="0"/>
              </a:rPr>
              <a:t>Электронные кошельки. </a:t>
            </a:r>
            <a:r>
              <a:rPr lang="ru-RU" sz="1500" smtClean="0">
                <a:solidFill>
                  <a:srgbClr val="000000"/>
                </a:solidFill>
                <a:latin typeface="Times New Roman" pitchFamily="18" charset="0"/>
                <a:cs typeface="Times New Roman" pitchFamily="18" charset="0"/>
              </a:rPr>
              <a:t>На сегодняшний день все больше людей заводят себе электронные кошельки. Это удобные и безопасные средства расчётов в сети интернет. Мошенники</a:t>
            </a:r>
            <a:r>
              <a:rPr lang="ru-RU" sz="1500" b="1" smtClean="0">
                <a:solidFill>
                  <a:srgbClr val="000000"/>
                </a:solidFill>
                <a:latin typeface="Times New Roman" pitchFamily="18" charset="0"/>
                <a:cs typeface="Times New Roman" pitchFamily="18" charset="0"/>
              </a:rPr>
              <a:t> </a:t>
            </a:r>
            <a:r>
              <a:rPr lang="ru-RU" sz="1500" smtClean="0">
                <a:solidFill>
                  <a:srgbClr val="000000"/>
                </a:solidFill>
                <a:latin typeface="Times New Roman" pitchFamily="18" charset="0"/>
                <a:cs typeface="Times New Roman" pitchFamily="18" charset="0"/>
              </a:rPr>
              <a:t>используют e-mail рассылку от имени тех. поддержки той или иной платёжной системы. Обычно в письме говорится, что Ваш интернет кошелёк заблокирован (или может быть заблокирован) и Вам необходимо пройти по ссылке ниже, где ввести свои личные данные (логин, пароль).</a:t>
            </a:r>
          </a:p>
          <a:p>
            <a:pPr marL="358775" indent="-269875">
              <a:lnSpc>
                <a:spcPct val="80000"/>
              </a:lnSpc>
              <a:tabLst>
                <a:tab pos="-88900" algn="l"/>
              </a:tabLst>
            </a:pPr>
            <a:endParaRPr lang="ru-RU" sz="1500" smtClean="0"/>
          </a:p>
        </p:txBody>
      </p:sp>
      <p:pic>
        <p:nvPicPr>
          <p:cNvPr id="717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788" y="1412875"/>
            <a:ext cx="2447925" cy="1617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788" y="3213100"/>
            <a:ext cx="2447925" cy="1690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483768" y="332656"/>
            <a:ext cx="6248400" cy="487363"/>
          </a:xfrm>
          <a:extLst/>
        </p:spPr>
        <p:txBody>
          <a:bodyPr/>
          <a:lstStyle/>
          <a:p>
            <a:pPr eaLnBrk="1" hangingPunct="1">
              <a:defRPr/>
            </a:pPr>
            <a:r>
              <a:rPr lang="ru-RU" b="1" kern="1200" cap="all" dirty="0" smtClean="0">
                <a:ln w="0"/>
                <a:solidFill>
                  <a:srgbClr val="FFFF00"/>
                </a:solidFill>
                <a:effectLst>
                  <a:reflection blurRad="12700" stA="50000" endPos="50000" dist="5000" dir="5400000" sy="-100000" rotWithShape="0"/>
                </a:effectLst>
                <a:latin typeface="Cambria" pitchFamily="18" charset="0"/>
              </a:rPr>
              <a:t>ОСНОВНЫЕ ВИДЫ интернет - Мошенничества</a:t>
            </a:r>
            <a:endParaRPr lang="ru-RU" b="1" dirty="0" smtClean="0">
              <a:solidFill>
                <a:srgbClr val="FFFF00"/>
              </a:solidFill>
              <a:latin typeface="Cambria" pitchFamily="18" charset="0"/>
            </a:endParaRPr>
          </a:p>
        </p:txBody>
      </p:sp>
      <p:sp>
        <p:nvSpPr>
          <p:cNvPr id="8195" name="Объект 5"/>
          <p:cNvSpPr>
            <a:spLocks noGrp="1"/>
          </p:cNvSpPr>
          <p:nvPr>
            <p:ph idx="1"/>
          </p:nvPr>
        </p:nvSpPr>
        <p:spPr>
          <a:xfrm>
            <a:off x="457200" y="1219200"/>
            <a:ext cx="5483225" cy="5908675"/>
          </a:xfrm>
        </p:spPr>
        <p:txBody>
          <a:bodyPr>
            <a:spAutoFit/>
          </a:bodyPr>
          <a:lstStyle/>
          <a:p>
            <a:pPr algn="just" eaLnBrk="1" hangingPunct="1">
              <a:spcBef>
                <a:spcPct val="0"/>
              </a:spcBef>
              <a:buClrTx/>
            </a:pPr>
            <a:r>
              <a:rPr lang="ru-RU" sz="1800" b="1" smtClean="0">
                <a:solidFill>
                  <a:srgbClr val="004070"/>
                </a:solidFill>
                <a:latin typeface="Times New Roman" pitchFamily="18" charset="0"/>
                <a:cs typeface="Times New Roman" pitchFamily="18" charset="0"/>
              </a:rPr>
              <a:t>Фишинг</a:t>
            </a:r>
            <a:r>
              <a:rPr lang="ru-RU" sz="1800" smtClean="0">
                <a:solidFill>
                  <a:srgbClr val="004070"/>
                </a:solidFill>
                <a:latin typeface="Times New Roman" pitchFamily="18" charset="0"/>
                <a:cs typeface="Times New Roman" pitchFamily="18" charset="0"/>
              </a:rPr>
              <a:t> </a:t>
            </a:r>
            <a:r>
              <a:rPr lang="ru-RU" sz="1800" smtClean="0">
                <a:solidFill>
                  <a:srgbClr val="000000"/>
                </a:solidFill>
                <a:latin typeface="Times New Roman" pitchFamily="18" charset="0"/>
                <a:cs typeface="Times New Roman" pitchFamily="18" charset="0"/>
              </a:rPr>
              <a:t>- вид интернет-мошенничества, цель которого - получить данные, содержащиеся на вашей пластиковой карте. Злоумышленники рассылают электронные письма от имени банков. Они предлагают зайти на сайт, который является точной копией настоящего сайта банка. Чтобы использовать свою пластиковую карту, вас просят указать пин-код и данные, содержащиеся на карте. </a:t>
            </a:r>
            <a:r>
              <a:rPr lang="ru-RU" sz="1800" u="sng" smtClean="0">
                <a:solidFill>
                  <a:srgbClr val="000000"/>
                </a:solidFill>
                <a:latin typeface="Times New Roman" pitchFamily="18" charset="0"/>
                <a:cs typeface="Times New Roman" pitchFamily="18" charset="0"/>
              </a:rPr>
              <a:t>Теперь все данные Вашей карты есть у злоумышленников. </a:t>
            </a:r>
          </a:p>
          <a:p>
            <a:pPr algn="just" eaLnBrk="1" hangingPunct="1">
              <a:spcBef>
                <a:spcPct val="0"/>
              </a:spcBef>
              <a:buClrTx/>
            </a:pPr>
            <a:r>
              <a:rPr lang="ru-RU" sz="1800" b="1" smtClean="0">
                <a:solidFill>
                  <a:srgbClr val="004070"/>
                </a:solidFill>
                <a:latin typeface="Times New Roman" pitchFamily="18" charset="0"/>
                <a:cs typeface="Times New Roman" pitchFamily="18" charset="0"/>
              </a:rPr>
              <a:t>Интернет-магазины.</a:t>
            </a:r>
            <a:r>
              <a:rPr lang="ru-RU" sz="1800" smtClean="0">
                <a:solidFill>
                  <a:srgbClr val="004070"/>
                </a:solidFill>
                <a:latin typeface="Times New Roman" pitchFamily="18" charset="0"/>
                <a:cs typeface="Times New Roman" pitchFamily="18" charset="0"/>
              </a:rPr>
              <a:t> </a:t>
            </a:r>
            <a:r>
              <a:rPr lang="ru-RU" sz="1800" smtClean="0">
                <a:solidFill>
                  <a:srgbClr val="071522"/>
                </a:solidFill>
                <a:latin typeface="Times New Roman" pitchFamily="18" charset="0"/>
                <a:cs typeface="Times New Roman" pitchFamily="18" charset="0"/>
              </a:rPr>
              <a:t>В последнее время Интернет - магазины пользуются большой популярностью. Через Интернет вам могут предложить приобрести все, что угодно, а</a:t>
            </a:r>
            <a:r>
              <a:rPr lang="ru-RU" sz="1800" b="1" smtClean="0">
                <a:solidFill>
                  <a:srgbClr val="071522"/>
                </a:solidFill>
                <a:latin typeface="Times New Roman" pitchFamily="18" charset="0"/>
                <a:cs typeface="Times New Roman" pitchFamily="18" charset="0"/>
              </a:rPr>
              <a:t> </a:t>
            </a:r>
            <a:r>
              <a:rPr lang="ru-RU" sz="1800" smtClean="0">
                <a:solidFill>
                  <a:srgbClr val="071522"/>
                </a:solidFill>
                <a:latin typeface="Times New Roman" pitchFamily="18" charset="0"/>
                <a:cs typeface="Times New Roman" pitchFamily="18" charset="0"/>
              </a:rPr>
              <a:t>распознать подделку при покупке через сеть бывает сложно. </a:t>
            </a:r>
            <a:r>
              <a:rPr lang="ru-RU" sz="1800" i="1" u="sng" smtClean="0">
                <a:solidFill>
                  <a:srgbClr val="071522"/>
                </a:solidFill>
                <a:latin typeface="Times New Roman" pitchFamily="18" charset="0"/>
                <a:cs typeface="Times New Roman" pitchFamily="18" charset="0"/>
              </a:rPr>
              <a:t>Что Вас должно насторожить?</a:t>
            </a:r>
            <a:r>
              <a:rPr lang="ru-RU" sz="1800" smtClean="0">
                <a:solidFill>
                  <a:srgbClr val="071522"/>
                </a:solidFill>
                <a:latin typeface="Times New Roman" pitchFamily="18" charset="0"/>
                <a:cs typeface="Times New Roman" pitchFamily="18" charset="0"/>
              </a:rPr>
              <a:t> </a:t>
            </a:r>
            <a:r>
              <a:rPr lang="ru-RU" sz="1800" i="1" smtClean="0">
                <a:solidFill>
                  <a:srgbClr val="071522"/>
                </a:solidFill>
                <a:latin typeface="Times New Roman" pitchFamily="18" charset="0"/>
                <a:cs typeface="Times New Roman" pitchFamily="18" charset="0"/>
              </a:rPr>
              <a:t>- слишком низкая цена;</a:t>
            </a:r>
            <a:r>
              <a:rPr lang="ru-RU" sz="1800" smtClean="0">
                <a:solidFill>
                  <a:srgbClr val="071522"/>
                </a:solidFill>
                <a:latin typeface="Times New Roman" pitchFamily="18" charset="0"/>
                <a:cs typeface="Times New Roman" pitchFamily="18" charset="0"/>
              </a:rPr>
              <a:t> </a:t>
            </a:r>
            <a:r>
              <a:rPr lang="ru-RU" sz="1800" i="1" smtClean="0">
                <a:solidFill>
                  <a:srgbClr val="071522"/>
                </a:solidFill>
                <a:latin typeface="Times New Roman" pitchFamily="18" charset="0"/>
                <a:cs typeface="Times New Roman" pitchFamily="18" charset="0"/>
              </a:rPr>
              <a:t>- отсутствие фактического адреса; - отсутствие номера телефона.</a:t>
            </a:r>
            <a:r>
              <a:rPr lang="ru-RU" sz="1800" smtClean="0">
                <a:solidFill>
                  <a:srgbClr val="071522"/>
                </a:solidFill>
                <a:latin typeface="Times New Roman" pitchFamily="18" charset="0"/>
                <a:cs typeface="Times New Roman" pitchFamily="18" charset="0"/>
              </a:rPr>
              <a:t> </a:t>
            </a:r>
          </a:p>
          <a:p>
            <a:pPr algn="just" eaLnBrk="1" hangingPunct="1">
              <a:spcBef>
                <a:spcPct val="0"/>
              </a:spcBef>
              <a:buClrTx/>
              <a:buFont typeface="Arial" pitchFamily="34" charset="0"/>
              <a:buChar char="•"/>
            </a:pPr>
            <a:endParaRPr lang="ru-RU" sz="1800" u="sng" smtClean="0">
              <a:solidFill>
                <a:srgbClr val="000000"/>
              </a:solidFill>
              <a:latin typeface="Times New Roman" pitchFamily="18" charset="0"/>
              <a:cs typeface="Times New Roman" pitchFamily="18" charset="0"/>
            </a:endParaRPr>
          </a:p>
          <a:p>
            <a:pPr eaLnBrk="1" hangingPunct="1">
              <a:spcBef>
                <a:spcPct val="0"/>
              </a:spcBef>
              <a:buClrTx/>
              <a:buFontTx/>
              <a:buNone/>
            </a:pPr>
            <a:endParaRPr lang="ru-RU" sz="1800" smtClean="0">
              <a:solidFill>
                <a:srgbClr val="000000"/>
              </a:solidFill>
            </a:endParaRPr>
          </a:p>
        </p:txBody>
      </p:sp>
      <p:pic>
        <p:nvPicPr>
          <p:cNvPr id="819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3663" y="1484313"/>
            <a:ext cx="2189162" cy="163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38863" y="3644900"/>
            <a:ext cx="2798762" cy="1919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219200"/>
            <a:ext cx="5770563" cy="5105400"/>
          </a:xfrm>
        </p:spPr>
        <p:txBody>
          <a:bodyPr/>
          <a:lstStyle/>
          <a:p>
            <a:pPr>
              <a:defRPr/>
            </a:pPr>
            <a:r>
              <a:rPr lang="ru-RU" sz="1600" dirty="0" err="1" smtClean="0">
                <a:solidFill>
                  <a:srgbClr val="002060"/>
                </a:solidFill>
                <a:latin typeface="Times New Roman" pitchFamily="18" charset="0"/>
                <a:cs typeface="Times New Roman" pitchFamily="18" charset="0"/>
              </a:rPr>
              <a:t>Фейковые</a:t>
            </a:r>
            <a:r>
              <a:rPr lang="ru-RU" sz="1600" dirty="0" smtClean="0">
                <a:solidFill>
                  <a:srgbClr val="002060"/>
                </a:solidFill>
                <a:latin typeface="Times New Roman" pitchFamily="18" charset="0"/>
                <a:cs typeface="Times New Roman" pitchFamily="18" charset="0"/>
              </a:rPr>
              <a:t> СМС от банка </a:t>
            </a:r>
            <a:r>
              <a:rPr lang="ru-RU" sz="1600" dirty="0" smtClean="0">
                <a:latin typeface="Times New Roman" pitchFamily="18" charset="0"/>
                <a:cs typeface="Times New Roman" pitchFamily="18" charset="0"/>
              </a:rPr>
              <a:t>- з</a:t>
            </a:r>
            <a:r>
              <a:rPr lang="ru-RU" sz="1600" dirty="0" smtClean="0">
                <a:solidFill>
                  <a:srgbClr val="333333"/>
                </a:solidFill>
                <a:latin typeface="Times New Roman" pitchFamily="18" charset="0"/>
                <a:cs typeface="Times New Roman" pitchFamily="18" charset="0"/>
              </a:rPr>
              <a:t>лоумышленники присылают на номер жертвы СМС с текстом о том, что ее карта заблокирована. В конце указывается номер телефона, по которому нужно связаться с якобы сотрудником банка. Доверчивый пользователь звонит по номеру и попадает в руки искусного мошенника, выполняя его просьбы и, сам того не замечая, передает свои конфиденциальные данные и деньги в чужие руки.</a:t>
            </a:r>
          </a:p>
          <a:p>
            <a:pPr algn="just">
              <a:defRPr/>
            </a:pPr>
            <a:r>
              <a:rPr lang="ru-RU" sz="1600" dirty="0" smtClean="0">
                <a:solidFill>
                  <a:srgbClr val="002060"/>
                </a:solidFill>
                <a:latin typeface="Times New Roman" pitchFamily="18" charset="0"/>
                <a:cs typeface="Times New Roman" pitchFamily="18" charset="0"/>
              </a:rPr>
              <a:t>Заражение вирусом-вымогателем - </a:t>
            </a:r>
            <a:r>
              <a:rPr lang="ru-RU" sz="1600" dirty="0" smtClean="0">
                <a:solidFill>
                  <a:schemeClr val="accent5">
                    <a:lumMod val="10000"/>
                  </a:schemeClr>
                </a:solidFill>
                <a:latin typeface="Times New Roman" pitchFamily="18" charset="0"/>
                <a:cs typeface="Times New Roman" pitchFamily="18" charset="0"/>
              </a:rPr>
              <a:t>по</a:t>
            </a:r>
            <a:r>
              <a:rPr lang="ru-RU" sz="1600" dirty="0" smtClean="0">
                <a:solidFill>
                  <a:srgbClr val="333333"/>
                </a:solidFill>
                <a:latin typeface="Times New Roman" pitchFamily="18" charset="0"/>
                <a:cs typeface="Times New Roman" pitchFamily="18" charset="0"/>
              </a:rPr>
              <a:t> всему миру активно распространяются вирусы-вымогатели, которые попадают на компьютер «жертвы» и зашифровывают все файлы, что ставит под угрозу всю хранившуюся информацию и парализует работу. Чтобы вернуть все ваши документы, вирус выдает сообщение с требованием перевести средства на </a:t>
            </a:r>
            <a:r>
              <a:rPr lang="ru-RU" sz="1600" dirty="0" err="1" smtClean="0">
                <a:solidFill>
                  <a:srgbClr val="333333"/>
                </a:solidFill>
                <a:latin typeface="Times New Roman" pitchFamily="18" charset="0"/>
                <a:cs typeface="Times New Roman" pitchFamily="18" charset="0"/>
              </a:rPr>
              <a:t>криптовалютный</a:t>
            </a:r>
            <a:r>
              <a:rPr lang="ru-RU" sz="1600" dirty="0" smtClean="0">
                <a:solidFill>
                  <a:srgbClr val="333333"/>
                </a:solidFill>
                <a:latin typeface="Times New Roman" pitchFamily="18" charset="0"/>
                <a:cs typeface="Times New Roman" pitchFamily="18" charset="0"/>
              </a:rPr>
              <a:t> кошелек, чтобы их невозможно было отследить. Только якобы после этого вы сможете возобновить доступ к файлам. К сожалению, в большинстве случаев вся информация так и остается зашифрованной даже после уплаты «выкупа».</a:t>
            </a:r>
          </a:p>
          <a:p>
            <a:pPr>
              <a:buFont typeface="Arial" pitchFamily="34" charset="0"/>
              <a:buChar char="•"/>
              <a:defRPr/>
            </a:pPr>
            <a:endParaRPr lang="ru-RU" sz="1600" dirty="0" smtClean="0">
              <a:solidFill>
                <a:srgbClr val="333333"/>
              </a:solidFill>
              <a:latin typeface="Times New Roman" pitchFamily="18" charset="0"/>
              <a:cs typeface="Times New Roman" pitchFamily="18" charset="0"/>
            </a:endParaRPr>
          </a:p>
          <a:p>
            <a:pPr marL="0" indent="0">
              <a:buFont typeface="Wingdings" pitchFamily="2" charset="2"/>
              <a:buNone/>
              <a:defRPr/>
            </a:pPr>
            <a:r>
              <a:rPr lang="ru-RU" sz="1600" dirty="0" smtClean="0">
                <a:latin typeface="Times New Roman" pitchFamily="18" charset="0"/>
                <a:cs typeface="Times New Roman" pitchFamily="18" charset="0"/>
              </a:rPr>
              <a:t> </a:t>
            </a:r>
            <a:endParaRPr lang="ru-RU" sz="1600" dirty="0">
              <a:latin typeface="Times New Roman" pitchFamily="18" charset="0"/>
              <a:cs typeface="Times New Roman" pitchFamily="18" charset="0"/>
            </a:endParaRPr>
          </a:p>
        </p:txBody>
      </p:sp>
      <p:pic>
        <p:nvPicPr>
          <p:cNvPr id="921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25" y="1412875"/>
            <a:ext cx="2674938" cy="178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3000" y="3644900"/>
            <a:ext cx="2684463" cy="172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Заголовок 1"/>
          <p:cNvSpPr>
            <a:spLocks noGrp="1"/>
          </p:cNvSpPr>
          <p:nvPr>
            <p:ph type="title"/>
          </p:nvPr>
        </p:nvSpPr>
        <p:spPr>
          <a:xfrm>
            <a:off x="2483768" y="332656"/>
            <a:ext cx="6248400" cy="487363"/>
          </a:xfrm>
          <a:extLst/>
        </p:spPr>
        <p:txBody>
          <a:bodyPr/>
          <a:lstStyle/>
          <a:p>
            <a:pPr eaLnBrk="1" hangingPunct="1">
              <a:defRPr/>
            </a:pPr>
            <a:r>
              <a:rPr lang="ru-RU" b="1" kern="1200" cap="all" dirty="0" smtClean="0">
                <a:ln w="0"/>
                <a:solidFill>
                  <a:srgbClr val="FFFF00"/>
                </a:solidFill>
                <a:effectLst>
                  <a:reflection blurRad="12700" stA="50000" endPos="50000" dist="5000" dir="5400000" sy="-100000" rotWithShape="0"/>
                </a:effectLst>
                <a:latin typeface="Cambria" pitchFamily="18" charset="0"/>
              </a:rPr>
              <a:t>ОСНОВНЫЕ ВИДЫ интернет - Мошенничества</a:t>
            </a:r>
            <a:endParaRPr lang="ru-RU" b="1" dirty="0" smtClean="0">
              <a:solidFill>
                <a:srgbClr val="FFFF00"/>
              </a:solidFill>
              <a:latin typeface="Cambria" pitchFamily="18" charset="0"/>
            </a:endParaRPr>
          </a:p>
        </p:txBody>
      </p:sp>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483768" y="332656"/>
            <a:ext cx="6248400" cy="487363"/>
          </a:xfrm>
          <a:extLst/>
        </p:spPr>
        <p:txBody>
          <a:bodyPr/>
          <a:lstStyle/>
          <a:p>
            <a:pPr eaLnBrk="1" hangingPunct="1">
              <a:defRPr/>
            </a:pPr>
            <a:r>
              <a:rPr lang="ru-RU" b="1" kern="1200" cap="all" dirty="0" smtClean="0">
                <a:ln w="0"/>
                <a:solidFill>
                  <a:srgbClr val="FFFF00"/>
                </a:solidFill>
                <a:effectLst>
                  <a:reflection blurRad="12700" stA="50000" endPos="50000" dist="5000" dir="5400000" sy="-100000" rotWithShape="0"/>
                </a:effectLst>
                <a:latin typeface="Cambria" pitchFamily="18" charset="0"/>
              </a:rPr>
              <a:t>ОСНОВНЫЕ ВИДЫ интернет - Мошенничества</a:t>
            </a:r>
            <a:endParaRPr lang="ru-RU" b="1" dirty="0" smtClean="0">
              <a:solidFill>
                <a:srgbClr val="FFFF00"/>
              </a:solidFill>
              <a:latin typeface="Cambria" pitchFamily="18" charset="0"/>
            </a:endParaRPr>
          </a:p>
        </p:txBody>
      </p:sp>
      <p:sp>
        <p:nvSpPr>
          <p:cNvPr id="5" name="Содержимое 2"/>
          <p:cNvSpPr>
            <a:spLocks noGrp="1"/>
          </p:cNvSpPr>
          <p:nvPr>
            <p:ph idx="1"/>
          </p:nvPr>
        </p:nvSpPr>
        <p:spPr>
          <a:xfrm>
            <a:off x="457200" y="1219200"/>
            <a:ext cx="4475163" cy="5105400"/>
          </a:xfrm>
        </p:spPr>
        <p:txBody>
          <a:bodyPr>
            <a:normAutofit fontScale="85000" lnSpcReduction="20000"/>
          </a:bodyPr>
          <a:lstStyle/>
          <a:p>
            <a:pPr algn="just" eaLnBrk="1" fontAlgn="auto" hangingPunct="1">
              <a:spcBef>
                <a:spcPts val="0"/>
              </a:spcBef>
              <a:spcAft>
                <a:spcPts val="0"/>
              </a:spcAft>
              <a:buClrTx/>
              <a:defRPr/>
            </a:pPr>
            <a:r>
              <a:rPr lang="ru-RU" sz="1900" dirty="0" smtClean="0">
                <a:solidFill>
                  <a:srgbClr val="004070"/>
                </a:solidFill>
                <a:latin typeface="Times New Roman" pitchFamily="18" charset="0"/>
                <a:cs typeface="Times New Roman" pitchFamily="18" charset="0"/>
              </a:rPr>
              <a:t>Программы – пустышки, обманщики, </a:t>
            </a:r>
            <a:r>
              <a:rPr lang="ru-RU" sz="1900" dirty="0" err="1" smtClean="0">
                <a:solidFill>
                  <a:srgbClr val="004070"/>
                </a:solidFill>
                <a:latin typeface="Times New Roman" pitchFamily="18" charset="0"/>
                <a:cs typeface="Times New Roman" pitchFamily="18" charset="0"/>
              </a:rPr>
              <a:t>фейки</a:t>
            </a:r>
            <a:r>
              <a:rPr lang="ru-RU" sz="1900" dirty="0" smtClean="0">
                <a:solidFill>
                  <a:srgbClr val="004070"/>
                </a:solidFill>
                <a:latin typeface="Times New Roman" pitchFamily="18" charset="0"/>
                <a:cs typeface="Times New Roman" pitchFamily="18" charset="0"/>
              </a:rPr>
              <a:t>. </a:t>
            </a:r>
            <a:r>
              <a:rPr lang="ru-RU" sz="2100" dirty="0" smtClean="0">
                <a:solidFill>
                  <a:sysClr val="windowText" lastClr="000000"/>
                </a:solidFill>
                <a:latin typeface="Times New Roman" pitchFamily="18" charset="0"/>
                <a:cs typeface="Times New Roman" pitchFamily="18" charset="0"/>
              </a:rPr>
              <a:t>Все сталкивались с платными программами - архивами, которые чтобы распаковать файл требуют отправить </a:t>
            </a:r>
            <a:r>
              <a:rPr lang="ru-RU" sz="2100" dirty="0" err="1" smtClean="0">
                <a:solidFill>
                  <a:sysClr val="windowText" lastClr="000000"/>
                </a:solidFill>
                <a:latin typeface="Times New Roman" pitchFamily="18" charset="0"/>
                <a:cs typeface="Times New Roman" pitchFamily="18" charset="0"/>
              </a:rPr>
              <a:t>смс</a:t>
            </a:r>
            <a:r>
              <a:rPr lang="ru-RU" sz="2100" dirty="0" smtClean="0">
                <a:solidFill>
                  <a:sysClr val="windowText" lastClr="000000"/>
                </a:solidFill>
                <a:latin typeface="Times New Roman" pitchFamily="18" charset="0"/>
                <a:cs typeface="Times New Roman" pitchFamily="18" charset="0"/>
              </a:rPr>
              <a:t>. В 99,9% случаев это обман. Почему? Вы скачиваете архив себе на компьютер, распаковываете его и в этот момент появляется окошко такого вида:</a:t>
            </a:r>
          </a:p>
          <a:p>
            <a:pPr marL="358775" indent="0" algn="just" eaLnBrk="1" fontAlgn="auto" hangingPunct="1">
              <a:spcBef>
                <a:spcPts val="0"/>
              </a:spcBef>
              <a:spcAft>
                <a:spcPts val="0"/>
              </a:spcAft>
              <a:buClrTx/>
              <a:buFontTx/>
              <a:buNone/>
              <a:defRPr/>
            </a:pPr>
            <a:r>
              <a:rPr lang="ru-RU" sz="2100" dirty="0" smtClean="0">
                <a:solidFill>
                  <a:sysClr val="windowText" lastClr="000000"/>
                </a:solidFill>
                <a:latin typeface="Times New Roman" pitchFamily="18" charset="0"/>
                <a:cs typeface="Times New Roman" pitchFamily="18" charset="0"/>
              </a:rPr>
              <a:t>«Введите номер своего мобильного телефона и мы пришлем вам код активации программы». Вы вписываете свой номер, получаете код, после чего недосчитываетесь на своем лицевом счету крупную сумму денег.</a:t>
            </a:r>
          </a:p>
          <a:p>
            <a:pPr marL="358775" indent="0" algn="just" eaLnBrk="1" fontAlgn="auto" hangingPunct="1">
              <a:spcBef>
                <a:spcPts val="0"/>
              </a:spcBef>
              <a:spcAft>
                <a:spcPts val="0"/>
              </a:spcAft>
              <a:buClrTx/>
              <a:buFontTx/>
              <a:buNone/>
              <a:defRPr/>
            </a:pPr>
            <a:r>
              <a:rPr lang="ru-RU" sz="2100" dirty="0" smtClean="0">
                <a:solidFill>
                  <a:sysClr val="windowText" lastClr="000000"/>
                </a:solidFill>
                <a:latin typeface="Times New Roman" pitchFamily="18" charset="0"/>
                <a:cs typeface="Times New Roman" pitchFamily="18" charset="0"/>
              </a:rPr>
              <a:t>Все? Как бы не так! Дело в том, что с вашего лицевого счета была списана отнюдь немаленькая сумма! Более того, она может продолжать списываться через определенное время. Это так называемая подписка, от которой нужно отписаться.</a:t>
            </a:r>
          </a:p>
          <a:p>
            <a:pPr marL="0" indent="0" eaLnBrk="1" fontAlgn="auto" hangingPunct="1">
              <a:spcBef>
                <a:spcPts val="0"/>
              </a:spcBef>
              <a:spcAft>
                <a:spcPts val="0"/>
              </a:spcAft>
              <a:buClrTx/>
              <a:buFontTx/>
              <a:buNone/>
              <a:defRPr/>
            </a:pPr>
            <a:endParaRPr lang="ru-RU" sz="1800" dirty="0">
              <a:solidFill>
                <a:sysClr val="windowText" lastClr="000000"/>
              </a:solidFill>
            </a:endParaRPr>
          </a:p>
        </p:txBody>
      </p:sp>
      <p:pic>
        <p:nvPicPr>
          <p:cNvPr id="1024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9700" y="1916113"/>
            <a:ext cx="3833813" cy="3313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Управляющая кнопка: домой 5">
            <a:hlinkClick r:id="rId3" action="ppaction://hlinksldjump" highlightClick="1"/>
          </p:cNvPr>
          <p:cNvSpPr/>
          <p:nvPr/>
        </p:nvSpPr>
        <p:spPr>
          <a:xfrm>
            <a:off x="8388424" y="6309320"/>
            <a:ext cx="504056" cy="432048"/>
          </a:xfrm>
          <a:prstGeom prst="actionButtonHome">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ru-RU"/>
          </a:p>
        </p:txBody>
      </p:sp>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339975" y="404813"/>
            <a:ext cx="6589713" cy="487362"/>
          </a:xfrm>
        </p:spPr>
        <p:txBody>
          <a:bodyPr/>
          <a:lstStyle/>
          <a:p>
            <a:pPr eaLnBrk="1" hangingPunct="1">
              <a:defRPr/>
            </a:pPr>
            <a:r>
              <a:rPr lang="ru-RU" sz="3600" b="1" dirty="0" smtClean="0">
                <a:solidFill>
                  <a:srgbClr val="FFFF00"/>
                </a:solidFill>
                <a:effectLst>
                  <a:outerShdw blurRad="38100" dist="38100" dir="2700000" algn="tl">
                    <a:srgbClr val="000000">
                      <a:alpha val="43137"/>
                    </a:srgbClr>
                  </a:outerShdw>
                </a:effectLst>
                <a:latin typeface="Cambria" pitchFamily="18" charset="0"/>
              </a:rPr>
              <a:t>ОПАСНОСТИ СЕТИ ИНТЕРНЕТ</a:t>
            </a:r>
            <a:endParaRPr lang="en-US" sz="3600" dirty="0" smtClean="0">
              <a:solidFill>
                <a:srgbClr val="FFFF00"/>
              </a:solidFill>
              <a:effectLst>
                <a:outerShdw blurRad="38100" dist="38100" dir="2700000" algn="tl">
                  <a:srgbClr val="000000">
                    <a:alpha val="43137"/>
                  </a:srgbClr>
                </a:outerShdw>
              </a:effectLst>
              <a:latin typeface="Cambria" pitchFamily="18" charset="0"/>
            </a:endParaRPr>
          </a:p>
        </p:txBody>
      </p:sp>
      <p:sp>
        <p:nvSpPr>
          <p:cNvPr id="41987" name="Rectangle 3"/>
          <p:cNvSpPr>
            <a:spLocks noGrp="1" noChangeArrowheads="1"/>
          </p:cNvSpPr>
          <p:nvPr>
            <p:ph type="body" idx="1"/>
          </p:nvPr>
        </p:nvSpPr>
        <p:spPr>
          <a:xfrm>
            <a:off x="285750" y="1371600"/>
            <a:ext cx="5365750" cy="4649788"/>
          </a:xfrm>
        </p:spPr>
        <p:txBody>
          <a:bodyPr/>
          <a:lstStyle/>
          <a:p>
            <a:pPr eaLnBrk="1" hangingPunct="1">
              <a:defRPr/>
            </a:pPr>
            <a:r>
              <a:rPr lang="ru-RU" sz="1800" b="1" dirty="0" smtClean="0">
                <a:solidFill>
                  <a:srgbClr val="002060"/>
                </a:solidFill>
                <a:latin typeface="Times New Roman" pitchFamily="18" charset="0"/>
                <a:cs typeface="Times New Roman" pitchFamily="18" charset="0"/>
              </a:rPr>
              <a:t>Опасные сайты:</a:t>
            </a:r>
            <a:endParaRPr lang="ru-RU" sz="1800" b="1" dirty="0">
              <a:solidFill>
                <a:srgbClr val="002060"/>
              </a:solidFill>
              <a:latin typeface="Times New Roman" pitchFamily="18" charset="0"/>
              <a:cs typeface="Times New Roman" pitchFamily="18" charset="0"/>
            </a:endParaRPr>
          </a:p>
          <a:p>
            <a:pPr lvl="1" eaLnBrk="1" hangingPunct="1">
              <a:defRPr/>
            </a:pPr>
            <a:r>
              <a:rPr lang="ru-RU" sz="1500" b="1" dirty="0">
                <a:solidFill>
                  <a:schemeClr val="accent5">
                    <a:lumMod val="10000"/>
                  </a:schemeClr>
                </a:solidFill>
                <a:latin typeface="Times New Roman" pitchFamily="18" charset="0"/>
                <a:ea typeface="+mn-ea"/>
                <a:cs typeface="Times New Roman" pitchFamily="18" charset="0"/>
              </a:rPr>
              <a:t>сайты, посвященные продаже контрабандных товаров или другой незаконной деятельности;</a:t>
            </a:r>
          </a:p>
          <a:p>
            <a:pPr lvl="1" eaLnBrk="1" hangingPunct="1">
              <a:defRPr/>
            </a:pPr>
            <a:r>
              <a:rPr lang="ru-RU" sz="1500" b="1" dirty="0" smtClean="0">
                <a:solidFill>
                  <a:schemeClr val="accent5">
                    <a:lumMod val="10000"/>
                  </a:schemeClr>
                </a:solidFill>
                <a:latin typeface="Times New Roman" pitchFamily="18" charset="0"/>
                <a:ea typeface="+mn-ea"/>
                <a:cs typeface="Times New Roman" pitchFamily="18" charset="0"/>
              </a:rPr>
              <a:t>сайты</a:t>
            </a:r>
            <a:r>
              <a:rPr lang="ru-RU" sz="1500" b="1" dirty="0">
                <a:solidFill>
                  <a:schemeClr val="accent5">
                    <a:lumMod val="10000"/>
                  </a:schemeClr>
                </a:solidFill>
                <a:latin typeface="Times New Roman" pitchFamily="18" charset="0"/>
                <a:ea typeface="+mn-ea"/>
                <a:cs typeface="Times New Roman" pitchFamily="18" charset="0"/>
              </a:rPr>
              <a:t>, размещающие изображения порнографического или иного неприемлемого сексуального </a:t>
            </a:r>
            <a:r>
              <a:rPr lang="ru-RU" sz="1500" b="1" dirty="0" err="1">
                <a:solidFill>
                  <a:schemeClr val="accent5">
                    <a:lumMod val="10000"/>
                  </a:schemeClr>
                </a:solidFill>
                <a:latin typeface="Times New Roman" pitchFamily="18" charset="0"/>
                <a:ea typeface="+mn-ea"/>
                <a:cs typeface="Times New Roman" pitchFamily="18" charset="0"/>
              </a:rPr>
              <a:t>контента</a:t>
            </a:r>
            <a:r>
              <a:rPr lang="ru-RU" sz="1500" b="1" dirty="0">
                <a:solidFill>
                  <a:schemeClr val="accent5">
                    <a:lumMod val="10000"/>
                  </a:schemeClr>
                </a:solidFill>
                <a:latin typeface="Times New Roman" pitchFamily="18" charset="0"/>
                <a:ea typeface="+mn-ea"/>
                <a:cs typeface="Times New Roman" pitchFamily="18" charset="0"/>
              </a:rPr>
              <a:t>, к которым дети могут легко получить доступ;</a:t>
            </a:r>
          </a:p>
          <a:p>
            <a:pPr lvl="1" eaLnBrk="1" hangingPunct="1">
              <a:defRPr/>
            </a:pPr>
            <a:r>
              <a:rPr lang="ru-RU" sz="1500" b="1" dirty="0">
                <a:solidFill>
                  <a:schemeClr val="accent5">
                    <a:lumMod val="10000"/>
                  </a:schemeClr>
                </a:solidFill>
                <a:latin typeface="Times New Roman" pitchFamily="18" charset="0"/>
                <a:ea typeface="+mn-ea"/>
                <a:cs typeface="Times New Roman" pitchFamily="18" charset="0"/>
              </a:rPr>
              <a:t>сайты с рекламой табака и алкоголя;</a:t>
            </a:r>
          </a:p>
          <a:p>
            <a:pPr lvl="1" eaLnBrk="1" hangingPunct="1">
              <a:defRPr/>
            </a:pPr>
            <a:r>
              <a:rPr lang="ru-RU" sz="1500" b="1" dirty="0">
                <a:solidFill>
                  <a:schemeClr val="accent5">
                    <a:lumMod val="10000"/>
                  </a:schemeClr>
                </a:solidFill>
                <a:latin typeface="Times New Roman" pitchFamily="18" charset="0"/>
                <a:ea typeface="+mn-ea"/>
                <a:cs typeface="Times New Roman" pitchFamily="18" charset="0"/>
              </a:rPr>
              <a:t>сайты, посвященные изготовлению взрывчатых веществ;</a:t>
            </a:r>
          </a:p>
          <a:p>
            <a:pPr lvl="1" eaLnBrk="1" hangingPunct="1">
              <a:defRPr/>
            </a:pPr>
            <a:r>
              <a:rPr lang="ru-RU" sz="1500" b="1" dirty="0">
                <a:solidFill>
                  <a:schemeClr val="accent5">
                    <a:lumMod val="10000"/>
                  </a:schemeClr>
                </a:solidFill>
                <a:latin typeface="Times New Roman" pitchFamily="18" charset="0"/>
                <a:ea typeface="+mn-ea"/>
                <a:cs typeface="Times New Roman" pitchFamily="18" charset="0"/>
              </a:rPr>
              <a:t>сайты, пропагандирующие наркотики;</a:t>
            </a:r>
          </a:p>
          <a:p>
            <a:pPr lvl="1" eaLnBrk="1" hangingPunct="1">
              <a:defRPr/>
            </a:pPr>
            <a:r>
              <a:rPr lang="ru-RU" sz="1500" b="1" dirty="0">
                <a:solidFill>
                  <a:schemeClr val="accent5">
                    <a:lumMod val="10000"/>
                  </a:schemeClr>
                </a:solidFill>
                <a:latin typeface="Times New Roman" pitchFamily="18" charset="0"/>
                <a:ea typeface="+mn-ea"/>
                <a:cs typeface="Times New Roman" pitchFamily="18" charset="0"/>
              </a:rPr>
              <a:t>сайты, пропагандирующие </a:t>
            </a:r>
            <a:r>
              <a:rPr lang="ru-RU" sz="1500" b="1" dirty="0" smtClean="0">
                <a:solidFill>
                  <a:schemeClr val="accent5">
                    <a:lumMod val="10000"/>
                  </a:schemeClr>
                </a:solidFill>
                <a:latin typeface="Times New Roman" pitchFamily="18" charset="0"/>
                <a:ea typeface="+mn-ea"/>
                <a:cs typeface="Times New Roman" pitchFamily="18" charset="0"/>
              </a:rPr>
              <a:t>насилие </a:t>
            </a:r>
            <a:r>
              <a:rPr lang="ru-RU" sz="1500" b="1" dirty="0">
                <a:solidFill>
                  <a:schemeClr val="accent5">
                    <a:lumMod val="10000"/>
                  </a:schemeClr>
                </a:solidFill>
                <a:latin typeface="Times New Roman" pitchFamily="18" charset="0"/>
                <a:ea typeface="+mn-ea"/>
                <a:cs typeface="Times New Roman" pitchFamily="18" charset="0"/>
              </a:rPr>
              <a:t>и нетерпимость;</a:t>
            </a:r>
          </a:p>
          <a:p>
            <a:pPr lvl="1" eaLnBrk="1" hangingPunct="1">
              <a:defRPr/>
            </a:pPr>
            <a:r>
              <a:rPr lang="ru-RU" sz="1500" b="1" dirty="0">
                <a:solidFill>
                  <a:schemeClr val="accent5">
                    <a:lumMod val="10000"/>
                  </a:schemeClr>
                </a:solidFill>
                <a:latin typeface="Times New Roman" pitchFamily="18" charset="0"/>
                <a:ea typeface="+mn-ea"/>
                <a:cs typeface="Times New Roman" pitchFamily="18" charset="0"/>
              </a:rPr>
              <a:t>сайты, публикующие  дезинформацию;</a:t>
            </a:r>
          </a:p>
          <a:p>
            <a:pPr lvl="1" eaLnBrk="1" hangingPunct="1">
              <a:defRPr/>
            </a:pPr>
            <a:r>
              <a:rPr lang="ru-RU" sz="1500" b="1" dirty="0">
                <a:solidFill>
                  <a:schemeClr val="accent5">
                    <a:lumMod val="10000"/>
                  </a:schemeClr>
                </a:solidFill>
                <a:latin typeface="Times New Roman" pitchFamily="18" charset="0"/>
                <a:ea typeface="+mn-ea"/>
                <a:cs typeface="Times New Roman" pitchFamily="18" charset="0"/>
              </a:rPr>
              <a:t>сайты, где продают оружие, наркотики, отравляющие вещества, алкоголь;</a:t>
            </a:r>
          </a:p>
          <a:p>
            <a:pPr lvl="1" eaLnBrk="1" hangingPunct="1">
              <a:defRPr/>
            </a:pPr>
            <a:r>
              <a:rPr lang="ru-RU" sz="1500" b="1" dirty="0">
                <a:solidFill>
                  <a:schemeClr val="accent5">
                    <a:lumMod val="10000"/>
                  </a:schemeClr>
                </a:solidFill>
                <a:latin typeface="Times New Roman" pitchFamily="18" charset="0"/>
                <a:ea typeface="+mn-ea"/>
                <a:cs typeface="Times New Roman" pitchFamily="18" charset="0"/>
              </a:rPr>
              <a:t>сайты, позволяющие детям принимать участие в азартных играх </a:t>
            </a:r>
            <a:r>
              <a:rPr lang="ru-RU" sz="1500" b="1" dirty="0" err="1">
                <a:solidFill>
                  <a:schemeClr val="accent5">
                    <a:lumMod val="10000"/>
                  </a:schemeClr>
                </a:solidFill>
                <a:latin typeface="Times New Roman" pitchFamily="18" charset="0"/>
                <a:ea typeface="+mn-ea"/>
                <a:cs typeface="Times New Roman" pitchFamily="18" charset="0"/>
              </a:rPr>
              <a:t>онлайн</a:t>
            </a:r>
            <a:r>
              <a:rPr lang="ru-RU" sz="1500" b="1" dirty="0">
                <a:solidFill>
                  <a:schemeClr val="accent5">
                    <a:lumMod val="10000"/>
                  </a:schemeClr>
                </a:solidFill>
                <a:latin typeface="Times New Roman" pitchFamily="18" charset="0"/>
                <a:ea typeface="+mn-ea"/>
                <a:cs typeface="Times New Roman" pitchFamily="18" charset="0"/>
              </a:rPr>
              <a:t>;</a:t>
            </a:r>
          </a:p>
          <a:p>
            <a:pPr lvl="1" eaLnBrk="1" hangingPunct="1">
              <a:defRPr/>
            </a:pPr>
            <a:r>
              <a:rPr lang="ru-RU" sz="1500" b="1" dirty="0">
                <a:solidFill>
                  <a:schemeClr val="accent5">
                    <a:lumMod val="10000"/>
                  </a:schemeClr>
                </a:solidFill>
                <a:latin typeface="Times New Roman" pitchFamily="18" charset="0"/>
                <a:ea typeface="+mn-ea"/>
                <a:cs typeface="Times New Roman" pitchFamily="18" charset="0"/>
              </a:rPr>
              <a:t>сайты, на которых могут собирать и продавать частную информацию о Ваших детях и Вашей семье. </a:t>
            </a:r>
          </a:p>
          <a:p>
            <a:pPr lvl="1" eaLnBrk="1" hangingPunct="1">
              <a:buFont typeface="Wingdings" pitchFamily="2" charset="2"/>
              <a:buNone/>
              <a:defRPr/>
            </a:pPr>
            <a:r>
              <a:rPr lang="en-US" sz="1600" dirty="0"/>
              <a:t/>
            </a:r>
            <a:br>
              <a:rPr lang="en-US" sz="1600" dirty="0"/>
            </a:br>
            <a:endParaRPr lang="en-US" sz="1600" dirty="0"/>
          </a:p>
        </p:txBody>
      </p:sp>
      <p:pic>
        <p:nvPicPr>
          <p:cNvPr id="1126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5963" y="2133600"/>
            <a:ext cx="3262312" cy="215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Управляющая кнопка: домой 1">
            <a:hlinkClick r:id="rId3" action="ppaction://hlinksldjump" highlightClick="1"/>
          </p:cNvPr>
          <p:cNvSpPr/>
          <p:nvPr/>
        </p:nvSpPr>
        <p:spPr>
          <a:xfrm>
            <a:off x="8172400" y="6237312"/>
            <a:ext cx="576064" cy="504056"/>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1"/>
          <p:cNvSpPr>
            <a:spLocks noGrp="1"/>
          </p:cNvSpPr>
          <p:nvPr>
            <p:ph type="title" idx="4294967295"/>
          </p:nvPr>
        </p:nvSpPr>
        <p:spPr>
          <a:xfrm>
            <a:off x="2699792" y="260648"/>
            <a:ext cx="6248400" cy="487363"/>
          </a:xfrm>
          <a:extLst/>
        </p:spPr>
        <p:txBody>
          <a:bodyPr>
            <a:noAutofit/>
          </a:bodyPr>
          <a:lstStyle/>
          <a:p>
            <a:pPr>
              <a:defRPr/>
            </a:pPr>
            <a:r>
              <a:rPr lang="ru-RU" sz="2800" b="1" cap="all" dirty="0" smtClean="0">
                <a:ln w="0"/>
                <a:solidFill>
                  <a:srgbClr val="FFFF00"/>
                </a:solidFill>
                <a:effectLst>
                  <a:reflection blurRad="12700" stA="50000" endPos="50000" dist="5000" dir="5400000" sy="-100000" rotWithShape="0"/>
                </a:effectLst>
              </a:rPr>
              <a:t/>
            </a:r>
            <a:br>
              <a:rPr lang="ru-RU" sz="2800" b="1" cap="all" dirty="0" smtClean="0">
                <a:ln w="0"/>
                <a:solidFill>
                  <a:srgbClr val="FFFF00"/>
                </a:solidFill>
                <a:effectLst>
                  <a:reflection blurRad="12700" stA="50000" endPos="50000" dist="5000" dir="5400000" sy="-100000" rotWithShape="0"/>
                </a:effectLst>
              </a:rPr>
            </a:br>
            <a:r>
              <a:rPr lang="ru-RU" sz="2800" b="1" cap="all" dirty="0" smtClean="0">
                <a:ln w="0"/>
                <a:solidFill>
                  <a:srgbClr val="FFFF00"/>
                </a:solidFill>
                <a:effectLst>
                  <a:reflection blurRad="12700" stA="50000" endPos="50000" dist="5000" dir="5400000" sy="-100000" rotWithShape="0"/>
                </a:effectLst>
              </a:rPr>
              <a:t>Наказание за интернет - Мошенничество </a:t>
            </a:r>
            <a:r>
              <a:rPr lang="ru-RU" sz="2800" dirty="0" smtClean="0">
                <a:solidFill>
                  <a:srgbClr val="FFFF00"/>
                </a:solidFill>
              </a:rPr>
              <a:t/>
            </a:r>
            <a:br>
              <a:rPr lang="ru-RU" sz="2800" dirty="0" smtClean="0">
                <a:solidFill>
                  <a:srgbClr val="FFFF00"/>
                </a:solidFill>
              </a:rPr>
            </a:br>
            <a:endParaRPr lang="ru-RU" sz="2800" dirty="0">
              <a:solidFill>
                <a:srgbClr val="FFFF00"/>
              </a:solidFill>
            </a:endParaRPr>
          </a:p>
        </p:txBody>
      </p:sp>
      <p:sp>
        <p:nvSpPr>
          <p:cNvPr id="10" name="Содержимое 2"/>
          <p:cNvSpPr txBox="1">
            <a:spLocks/>
          </p:cNvSpPr>
          <p:nvPr/>
        </p:nvSpPr>
        <p:spPr>
          <a:xfrm>
            <a:off x="457200" y="1600200"/>
            <a:ext cx="7859713" cy="4525963"/>
          </a:xfrm>
          <a:prstGeom prst="rect">
            <a:avLst/>
          </a:prstGeom>
        </p:spPr>
        <p:txBody>
          <a:bodyPr>
            <a:normAutofit/>
          </a:bodyPr>
          <a:lstStyle>
            <a:lvl1pPr marL="342900" indent="-342900" algn="l" rtl="0" eaLnBrk="0" fontAlgn="base" hangingPunct="0">
              <a:spcBef>
                <a:spcPct val="20000"/>
              </a:spcBef>
              <a:spcAft>
                <a:spcPct val="0"/>
              </a:spcAft>
              <a:buClr>
                <a:schemeClr val="tx2"/>
              </a:buClr>
              <a:buFont typeface="Wingdings" pitchFamily="2" charset="2"/>
              <a:buChar char="v"/>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tx1"/>
              </a:buClr>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defRPr/>
            </a:pPr>
            <a:r>
              <a:rPr lang="ru-RU" sz="2000" dirty="0" smtClean="0">
                <a:solidFill>
                  <a:schemeClr val="accent5">
                    <a:lumMod val="10000"/>
                  </a:schemeClr>
                </a:solidFill>
                <a:latin typeface="Times New Roman" pitchFamily="18" charset="0"/>
                <a:cs typeface="Times New Roman" pitchFamily="18" charset="0"/>
              </a:rPr>
              <a:t>Всеми делами, связанными с компьютерной информацией, в системе МВД занимается </a:t>
            </a:r>
            <a:r>
              <a:rPr lang="ru-RU" sz="2000" b="1" dirty="0" smtClean="0">
                <a:solidFill>
                  <a:schemeClr val="accent5">
                    <a:lumMod val="10000"/>
                  </a:schemeClr>
                </a:solidFill>
                <a:latin typeface="Times New Roman" pitchFamily="18" charset="0"/>
                <a:cs typeface="Times New Roman" pitchFamily="18" charset="0"/>
              </a:rPr>
              <a:t>отдел «К». </a:t>
            </a:r>
            <a:r>
              <a:rPr lang="ru-RU" sz="2000" dirty="0" smtClean="0">
                <a:solidFill>
                  <a:schemeClr val="accent5">
                    <a:lumMod val="10000"/>
                  </a:schemeClr>
                </a:solidFill>
                <a:latin typeface="Times New Roman" pitchFamily="18" charset="0"/>
                <a:cs typeface="Times New Roman" pitchFamily="18" charset="0"/>
              </a:rPr>
              <a:t>Наш уголовный кодекс содержит ряд статей, карающих, в том числе и за мошенничество в интернете. В первую очередь, речь идёт о </a:t>
            </a:r>
            <a:r>
              <a:rPr lang="ru-RU" sz="2000" b="1" dirty="0" smtClean="0">
                <a:solidFill>
                  <a:schemeClr val="accent5">
                    <a:lumMod val="10000"/>
                  </a:schemeClr>
                </a:solidFill>
                <a:latin typeface="Times New Roman" pitchFamily="18" charset="0"/>
                <a:cs typeface="Times New Roman" pitchFamily="18" charset="0"/>
              </a:rPr>
              <a:t>статье 159 «Мошенничество». </a:t>
            </a:r>
            <a:r>
              <a:rPr lang="ru-RU" sz="2000" dirty="0" smtClean="0">
                <a:solidFill>
                  <a:schemeClr val="accent5">
                    <a:lumMod val="10000"/>
                  </a:schemeClr>
                </a:solidFill>
                <a:latin typeface="Times New Roman" pitchFamily="18" charset="0"/>
                <a:cs typeface="Times New Roman" pitchFamily="18" charset="0"/>
              </a:rPr>
              <a:t>При совершении мошенничества в Интернете статья закона, по которой виновный понесет ответственность, зависит от стоимости похищенного и от обстоятельств хищения.</a:t>
            </a:r>
          </a:p>
          <a:p>
            <a:pPr>
              <a:defRPr/>
            </a:pPr>
            <a:endParaRPr lang="ru-RU" sz="2000" dirty="0">
              <a:latin typeface="Times New Roman" pitchFamily="18" charset="0"/>
              <a:cs typeface="Times New Roman" pitchFamily="18" charset="0"/>
            </a:endParaRPr>
          </a:p>
        </p:txBody>
      </p:sp>
      <p:pic>
        <p:nvPicPr>
          <p:cNvPr id="122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4248150"/>
            <a:ext cx="2749550" cy="1566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3"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4078288"/>
            <a:ext cx="2700338" cy="2779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4"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30913" y="4365625"/>
            <a:ext cx="2749550" cy="1566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Управляющая кнопка: домой 1">
            <a:hlinkClick r:id="rId5" action="ppaction://hlinksldjump" highlightClick="1"/>
          </p:cNvPr>
          <p:cNvSpPr/>
          <p:nvPr/>
        </p:nvSpPr>
        <p:spPr>
          <a:xfrm>
            <a:off x="8244408" y="6237312"/>
            <a:ext cx="536193" cy="504056"/>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noGrp="1"/>
          </p:cNvSpPr>
          <p:nvPr>
            <p:ph type="title"/>
          </p:nvPr>
        </p:nvSpPr>
        <p:spPr>
          <a:xfrm>
            <a:off x="2438400" y="609600"/>
            <a:ext cx="6526088" cy="487363"/>
          </a:xfrm>
          <a:extLst/>
        </p:spPr>
        <p:txBody>
          <a:bodyPr rtlCol="0">
            <a:normAutofit fontScale="90000"/>
          </a:bodyPr>
          <a:lstStyle/>
          <a:p>
            <a:pPr eaLnBrk="1" fontAlgn="auto" hangingPunct="1">
              <a:spcAft>
                <a:spcPts val="0"/>
              </a:spcAft>
              <a:defRPr/>
            </a:pPr>
            <a:r>
              <a:rPr lang="ru-RU" sz="4000" b="1" kern="1200" cap="all" dirty="0" smtClean="0">
                <a:ln w="0"/>
                <a:solidFill>
                  <a:srgbClr val="004F8A"/>
                </a:solidFill>
                <a:effectLst>
                  <a:reflection blurRad="12700" stA="50000" endPos="50000" dist="5000" dir="5400000" sy="-100000" rotWithShape="0"/>
                </a:effectLst>
                <a:latin typeface="Calibri"/>
              </a:rPr>
              <a:t/>
            </a:r>
            <a:br>
              <a:rPr lang="ru-RU" sz="4000" b="1" kern="1200" cap="all" dirty="0" smtClean="0">
                <a:ln w="0"/>
                <a:solidFill>
                  <a:srgbClr val="004F8A"/>
                </a:solidFill>
                <a:effectLst>
                  <a:reflection blurRad="12700" stA="50000" endPos="50000" dist="5000" dir="5400000" sy="-100000" rotWithShape="0"/>
                </a:effectLst>
                <a:latin typeface="Calibri"/>
              </a:rPr>
            </a:br>
            <a:r>
              <a:rPr lang="ru-RU" sz="4000" b="1" kern="1200" cap="all" dirty="0" smtClean="0">
                <a:ln w="0"/>
                <a:solidFill>
                  <a:srgbClr val="FFFF00"/>
                </a:solidFill>
                <a:effectLst>
                  <a:reflection blurRad="12700" stA="50000" endPos="50000" dist="5000" dir="5400000" sy="-100000" rotWithShape="0"/>
                </a:effectLst>
                <a:latin typeface="Cambria" pitchFamily="18" charset="0"/>
              </a:rPr>
              <a:t>НЕ ДАЙТЕ СЕБЯ ОБМАНУТЬ! </a:t>
            </a:r>
            <a:r>
              <a:rPr lang="ru-RU" sz="9800" kern="1200" dirty="0" smtClean="0">
                <a:solidFill>
                  <a:sysClr val="windowText" lastClr="000000"/>
                </a:solidFill>
                <a:latin typeface="Calibri"/>
              </a:rPr>
              <a:t/>
            </a:r>
            <a:br>
              <a:rPr lang="ru-RU" sz="9800" kern="1200" dirty="0" smtClean="0">
                <a:solidFill>
                  <a:sysClr val="windowText" lastClr="000000"/>
                </a:solidFill>
                <a:latin typeface="Calibri"/>
              </a:rPr>
            </a:br>
            <a:endParaRPr lang="ru-RU" sz="9800" kern="1200" dirty="0">
              <a:solidFill>
                <a:sysClr val="windowText" lastClr="000000"/>
              </a:solidFill>
              <a:latin typeface="Calibri"/>
            </a:endParaRPr>
          </a:p>
        </p:txBody>
      </p:sp>
      <p:sp>
        <p:nvSpPr>
          <p:cNvPr id="5" name="Содержимое 4"/>
          <p:cNvSpPr>
            <a:spLocks noGrp="1"/>
          </p:cNvSpPr>
          <p:nvPr>
            <p:ph idx="1"/>
          </p:nvPr>
        </p:nvSpPr>
        <p:spPr>
          <a:xfrm>
            <a:off x="457200" y="1219200"/>
            <a:ext cx="5915025" cy="5105400"/>
          </a:xfrm>
        </p:spPr>
        <p:txBody>
          <a:bodyPr>
            <a:normAutofit fontScale="25000" lnSpcReduction="20000"/>
          </a:bodyPr>
          <a:lstStyle/>
          <a:p>
            <a:pPr algn="just">
              <a:defRPr/>
            </a:pPr>
            <a:r>
              <a:rPr lang="ru-RU" sz="6400" dirty="0" smtClean="0">
                <a:solidFill>
                  <a:schemeClr val="accent5">
                    <a:lumMod val="10000"/>
                  </a:schemeClr>
                </a:solidFill>
                <a:latin typeface="Times New Roman" pitchFamily="18" charset="0"/>
                <a:cs typeface="Times New Roman" pitchFamily="18" charset="0"/>
              </a:rPr>
              <a:t>Не </a:t>
            </a:r>
            <a:r>
              <a:rPr lang="ru-RU" sz="6000" dirty="0" smtClean="0">
                <a:solidFill>
                  <a:schemeClr val="accent5">
                    <a:lumMod val="10000"/>
                  </a:schemeClr>
                </a:solidFill>
                <a:latin typeface="Times New Roman" pitchFamily="18" charset="0"/>
                <a:cs typeface="Times New Roman" pitchFamily="18" charset="0"/>
              </a:rPr>
              <a:t>отправляйте СМС на короткие номера, не узнав прежде их реальную стоимость!</a:t>
            </a:r>
          </a:p>
          <a:p>
            <a:pPr algn="just">
              <a:defRPr/>
            </a:pPr>
            <a:r>
              <a:rPr lang="ru-RU" sz="6000" dirty="0" smtClean="0">
                <a:solidFill>
                  <a:schemeClr val="accent5">
                    <a:lumMod val="10000"/>
                  </a:schemeClr>
                </a:solidFill>
                <a:latin typeface="Times New Roman" pitchFamily="18" charset="0"/>
                <a:cs typeface="Times New Roman" pitchFamily="18" charset="0"/>
              </a:rPr>
              <a:t>Не оставляйте номер своего мобильного на сомнительных сайтах!</a:t>
            </a:r>
          </a:p>
          <a:p>
            <a:pPr algn="just">
              <a:defRPr/>
            </a:pPr>
            <a:r>
              <a:rPr lang="ru-RU" sz="6000" dirty="0" smtClean="0">
                <a:solidFill>
                  <a:schemeClr val="accent5">
                    <a:lumMod val="10000"/>
                  </a:schemeClr>
                </a:solidFill>
                <a:latin typeface="Times New Roman" pitchFamily="18" charset="0"/>
                <a:cs typeface="Times New Roman" pitchFamily="18" charset="0"/>
              </a:rPr>
              <a:t>Всегда проверяйте контактные данные, представленные на сайте компании или частного лица, с которыми планируете иметь дело.</a:t>
            </a:r>
          </a:p>
          <a:p>
            <a:pPr algn="just">
              <a:defRPr/>
            </a:pPr>
            <a:r>
              <a:rPr lang="ru-RU" sz="6000" dirty="0" smtClean="0">
                <a:solidFill>
                  <a:schemeClr val="accent5">
                    <a:lumMod val="10000"/>
                  </a:schemeClr>
                </a:solidFill>
                <a:latin typeface="Times New Roman" pitchFamily="18" charset="0"/>
                <a:cs typeface="Times New Roman" pitchFamily="18" charset="0"/>
              </a:rPr>
              <a:t>Если Вам предлагают работу, то платить должны Вам, а не Вы.</a:t>
            </a:r>
          </a:p>
          <a:p>
            <a:pPr algn="just">
              <a:defRPr/>
            </a:pPr>
            <a:r>
              <a:rPr lang="ru-RU" sz="6000" dirty="0" smtClean="0">
                <a:solidFill>
                  <a:schemeClr val="accent5">
                    <a:lumMod val="10000"/>
                  </a:schemeClr>
                </a:solidFill>
                <a:latin typeface="Times New Roman" pitchFamily="18" charset="0"/>
                <a:cs typeface="Times New Roman" pitchFamily="18" charset="0"/>
              </a:rPr>
              <a:t>Не отправляйте деньги за регистрацию, за почтовые расходы, как залог за комплектующие, с которыми Вам предстоит работать и т. п.</a:t>
            </a:r>
          </a:p>
          <a:p>
            <a:pPr algn="just">
              <a:defRPr/>
            </a:pPr>
            <a:r>
              <a:rPr lang="ru-RU" sz="6000" dirty="0" smtClean="0">
                <a:solidFill>
                  <a:schemeClr val="accent5">
                    <a:lumMod val="10000"/>
                  </a:schemeClr>
                </a:solidFill>
                <a:latin typeface="Times New Roman" pitchFamily="18" charset="0"/>
                <a:cs typeface="Times New Roman" pitchFamily="18" charset="0"/>
              </a:rPr>
              <a:t>Почитайте отзывы других пользователей сети об этой компании, сайте или частном лице.</a:t>
            </a:r>
          </a:p>
          <a:p>
            <a:pPr algn="just">
              <a:defRPr/>
            </a:pPr>
            <a:r>
              <a:rPr lang="ru-RU" sz="6000" dirty="0" smtClean="0">
                <a:solidFill>
                  <a:schemeClr val="accent5">
                    <a:lumMod val="10000"/>
                  </a:schemeClr>
                </a:solidFill>
                <a:latin typeface="Times New Roman" pitchFamily="18" charset="0"/>
                <a:cs typeface="Times New Roman" pitchFamily="18" charset="0"/>
              </a:rPr>
              <a:t>Старайся не нажимать на рекламные баннеры, даже если они кажутся тебе очень заманчивыми.</a:t>
            </a:r>
          </a:p>
          <a:p>
            <a:pPr algn="just">
              <a:defRPr/>
            </a:pPr>
            <a:r>
              <a:rPr lang="ru-RU" sz="6000" dirty="0" smtClean="0">
                <a:solidFill>
                  <a:schemeClr val="accent5">
                    <a:lumMod val="10000"/>
                  </a:schemeClr>
                </a:solidFill>
                <a:latin typeface="Times New Roman" pitchFamily="18" charset="0"/>
                <a:cs typeface="Times New Roman" pitchFamily="18" charset="0"/>
              </a:rPr>
              <a:t>Не проходи по ссылкам в </a:t>
            </a:r>
            <a:r>
              <a:rPr lang="ru-RU" sz="6000" dirty="0" err="1" smtClean="0">
                <a:solidFill>
                  <a:schemeClr val="accent5">
                    <a:lumMod val="10000"/>
                  </a:schemeClr>
                </a:solidFill>
                <a:latin typeface="Times New Roman" pitchFamily="18" charset="0"/>
                <a:cs typeface="Times New Roman" pitchFamily="18" charset="0"/>
              </a:rPr>
              <a:t>спамовых</a:t>
            </a:r>
            <a:r>
              <a:rPr lang="ru-RU" sz="6000" dirty="0" smtClean="0">
                <a:solidFill>
                  <a:schemeClr val="accent5">
                    <a:lumMod val="10000"/>
                  </a:schemeClr>
                </a:solidFill>
                <a:latin typeface="Times New Roman" pitchFamily="18" charset="0"/>
                <a:cs typeface="Times New Roman" pitchFamily="18" charset="0"/>
              </a:rPr>
              <a:t> письмах.</a:t>
            </a:r>
          </a:p>
          <a:p>
            <a:pPr algn="just">
              <a:defRPr/>
            </a:pPr>
            <a:r>
              <a:rPr lang="ru-RU" sz="6000" dirty="0" smtClean="0">
                <a:solidFill>
                  <a:schemeClr val="accent5">
                    <a:lumMod val="10000"/>
                  </a:schemeClr>
                </a:solidFill>
                <a:latin typeface="Times New Roman" pitchFamily="18" charset="0"/>
                <a:cs typeface="Times New Roman" pitchFamily="18" charset="0"/>
              </a:rPr>
              <a:t>Не открывайте файлы, которые прислали неизвестные Вам люди. Вы не можете знать, что на самом деле содержат эти файлы – в них могут быть вирусы или фото/видео с «агрессивным» содержанием.</a:t>
            </a:r>
          </a:p>
          <a:p>
            <a:pPr algn="just">
              <a:defRPr/>
            </a:pPr>
            <a:r>
              <a:rPr lang="ru-RU" sz="6000" dirty="0" smtClean="0">
                <a:solidFill>
                  <a:schemeClr val="accent5">
                    <a:lumMod val="10000"/>
                  </a:schemeClr>
                </a:solidFill>
                <a:latin typeface="Times New Roman" pitchFamily="18" charset="0"/>
                <a:cs typeface="Times New Roman" pitchFamily="18" charset="0"/>
              </a:rPr>
              <a:t>Не добавляйте незнакомых людей в свой контакт (ICQ, MSN </a:t>
            </a:r>
            <a:r>
              <a:rPr lang="ru-RU" sz="6000" dirty="0" err="1" smtClean="0">
                <a:solidFill>
                  <a:schemeClr val="accent5">
                    <a:lumMod val="10000"/>
                  </a:schemeClr>
                </a:solidFill>
                <a:latin typeface="Times New Roman" pitchFamily="18" charset="0"/>
                <a:cs typeface="Times New Roman" pitchFamily="18" charset="0"/>
              </a:rPr>
              <a:t>messenger</a:t>
            </a:r>
            <a:r>
              <a:rPr lang="ru-RU" sz="6000" dirty="0" smtClean="0">
                <a:solidFill>
                  <a:schemeClr val="accent5">
                    <a:lumMod val="10000"/>
                  </a:schemeClr>
                </a:solidFill>
                <a:latin typeface="Times New Roman" pitchFamily="18" charset="0"/>
                <a:cs typeface="Times New Roman" pitchFamily="18" charset="0"/>
              </a:rPr>
              <a:t> и т.д.)</a:t>
            </a:r>
          </a:p>
          <a:p>
            <a:pPr algn="just">
              <a:defRPr/>
            </a:pPr>
            <a:r>
              <a:rPr lang="ru-RU" sz="6000" dirty="0" smtClean="0">
                <a:solidFill>
                  <a:schemeClr val="accent5">
                    <a:lumMod val="10000"/>
                  </a:schemeClr>
                </a:solidFill>
                <a:latin typeface="Times New Roman" pitchFamily="18" charset="0"/>
                <a:cs typeface="Times New Roman" pitchFamily="18" charset="0"/>
              </a:rPr>
              <a:t>Ни под каким предлогом не выдавай незнакомым людям </a:t>
            </a:r>
            <a:r>
              <a:rPr lang="ru-RU" sz="6400" dirty="0" smtClean="0">
                <a:solidFill>
                  <a:schemeClr val="accent5">
                    <a:lumMod val="10000"/>
                  </a:schemeClr>
                </a:solidFill>
                <a:latin typeface="Times New Roman" pitchFamily="18" charset="0"/>
                <a:cs typeface="Times New Roman" pitchFamily="18" charset="0"/>
              </a:rPr>
              <a:t>свои личные данные (домашний адрес, номер телефона и т.д.) и пароли.</a:t>
            </a:r>
          </a:p>
          <a:p>
            <a:pPr>
              <a:defRPr/>
            </a:pPr>
            <a:endParaRPr lang="ru-RU" dirty="0"/>
          </a:p>
        </p:txBody>
      </p:sp>
      <p:pic>
        <p:nvPicPr>
          <p:cNvPr id="133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4275" y="2781300"/>
            <a:ext cx="2786063" cy="201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Управляющая кнопка: домой 5">
            <a:hlinkClick r:id="rId3" action="ppaction://hlinksldjump" highlightClick="1"/>
          </p:cNvPr>
          <p:cNvSpPr/>
          <p:nvPr/>
        </p:nvSpPr>
        <p:spPr>
          <a:xfrm>
            <a:off x="8100392" y="6237312"/>
            <a:ext cx="504056" cy="432048"/>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spTree>
  </p:cSld>
  <p:clrMapOvr>
    <a:masterClrMapping/>
  </p:clrMapOvr>
  <p:transition spd="slow">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defRPr/>
            </a:pPr>
            <a:r>
              <a:rPr lang="ru-RU" sz="3600" b="1" dirty="0" smtClean="0">
                <a:solidFill>
                  <a:srgbClr val="FFFF00"/>
                </a:solidFill>
                <a:effectLst>
                  <a:outerShdw blurRad="38100" dist="38100" dir="2700000" algn="tl">
                    <a:srgbClr val="000000">
                      <a:alpha val="43137"/>
                    </a:srgbClr>
                  </a:outerShdw>
                </a:effectLst>
                <a:latin typeface="Cambria" pitchFamily="18" charset="0"/>
              </a:rPr>
              <a:t>ПАМЯТКА</a:t>
            </a:r>
            <a:endParaRPr lang="ru-RU" sz="3600" b="1" dirty="0">
              <a:solidFill>
                <a:srgbClr val="FFFF00"/>
              </a:solidFill>
              <a:effectLst>
                <a:outerShdw blurRad="38100" dist="38100" dir="2700000" algn="tl">
                  <a:srgbClr val="000000">
                    <a:alpha val="43137"/>
                  </a:srgbClr>
                </a:outerShdw>
              </a:effectLst>
              <a:latin typeface="Cambria" pitchFamily="18" charset="0"/>
            </a:endParaRPr>
          </a:p>
        </p:txBody>
      </p:sp>
      <p:graphicFrame>
        <p:nvGraphicFramePr>
          <p:cNvPr id="5" name="Таблица 4"/>
          <p:cNvGraphicFramePr>
            <a:graphicFrameLocks noGrp="1"/>
          </p:cNvGraphicFramePr>
          <p:nvPr/>
        </p:nvGraphicFramePr>
        <p:xfrm>
          <a:off x="900113" y="1412875"/>
          <a:ext cx="7775575" cy="5256213"/>
        </p:xfrm>
        <a:graphic>
          <a:graphicData uri="http://schemas.openxmlformats.org/drawingml/2006/table">
            <a:tbl>
              <a:tblPr/>
              <a:tblGrid>
                <a:gridCol w="4164012"/>
                <a:gridCol w="3611563"/>
              </a:tblGrid>
              <a:tr h="274638">
                <a:tc gridSpan="2">
                  <a:txBody>
                    <a:bodyPr/>
                    <a:lstStyle/>
                    <a:p>
                      <a:pPr marL="2787650" marR="0" lvl="0" indent="0" algn="ctr" defTabSz="914400" rtl="0" eaLnBrk="1" fontAlgn="base" latinLnBrk="0" hangingPunct="1">
                        <a:lnSpc>
                          <a:spcPts val="1513"/>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СИТУАЦИЯ 1</a:t>
                      </a:r>
                      <a:endParaRPr kumimoji="0" lang="ru-RU" sz="16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4981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ts val="25"/>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cs typeface="Times New Roman" pitchFamily="18" charset="0"/>
                        </a:rPr>
                        <a:t> </a:t>
                      </a: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25"/>
                        </a:spcBef>
                        <a:spcAft>
                          <a:spcPct val="0"/>
                        </a:spcAft>
                        <a:buClrTx/>
                        <a:buSzTx/>
                        <a:buFontTx/>
                        <a:buNone/>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Вы получили электронное сообщение о том, что вы выиграли автомобиль и вас просят перевести деньги для получения приза?</a:t>
                      </a:r>
                    </a:p>
                    <a:p>
                      <a:pPr marL="0" marR="0" lvl="0" indent="0" algn="l" defTabSz="914400" rtl="0" eaLnBrk="1" fontAlgn="base" latinLnBrk="0" hangingPunct="1">
                        <a:lnSpc>
                          <a:spcPct val="100000"/>
                        </a:lnSpc>
                        <a:spcBef>
                          <a:spcPts val="25"/>
                        </a:spcBef>
                        <a:spcAft>
                          <a:spcPct val="0"/>
                        </a:spcAft>
                        <a:buClrTx/>
                        <a:buSzTx/>
                        <a:buFontTx/>
                        <a:buNone/>
                        <a:tabLst/>
                      </a:pPr>
                      <a:r>
                        <a:rPr kumimoji="0" lang="ru-RU" sz="14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rgbClr val="071522"/>
                          </a:solidFill>
                          <a:effectLst/>
                          <a:latin typeface="Times New Roman" pitchFamily="18" charset="0"/>
                          <a:cs typeface="Times New Roman" pitchFamily="18" charset="0"/>
                        </a:rPr>
                        <a:t>НИКОГДА не отправляйте деньги незнакомым лицам на их электронные счета.</a:t>
                      </a:r>
                      <a:endParaRPr kumimoji="0" lang="ru-RU" sz="1600" b="0" i="0" u="none" strike="noStrike" cap="none" normalizeH="0" baseline="0" smtClean="0">
                        <a:ln>
                          <a:noFill/>
                        </a:ln>
                        <a:solidFill>
                          <a:srgbClr val="071522"/>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0" i="1" u="none" strike="noStrike" cap="none" normalizeH="0" baseline="0" smtClean="0">
                          <a:ln>
                            <a:noFill/>
                          </a:ln>
                          <a:solidFill>
                            <a:srgbClr val="071522"/>
                          </a:solidFill>
                          <a:effectLst/>
                          <a:latin typeface="Times New Roman" pitchFamily="18" charset="0"/>
                          <a:cs typeface="Times New Roman" pitchFamily="18" charset="0"/>
                        </a:rPr>
                        <a:t>Помните, что вероятность выиграть приз, не принимая участия в розыгрыше стремится к нулю, а вероятность возврата денег, перечисленных на анонимный электронный	кошелек злоумышленников, и того меньше.</a:t>
                      </a:r>
                      <a:endParaRPr kumimoji="0" lang="ru-RU" sz="1600" b="0" i="0" u="none" strike="noStrike" cap="none" normalizeH="0" baseline="0" smtClean="0">
                        <a:ln>
                          <a:noFill/>
                        </a:ln>
                        <a:solidFill>
                          <a:srgbClr val="071522"/>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4349" name="image1.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9813" y="1727200"/>
            <a:ext cx="3948112"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55875" y="333375"/>
            <a:ext cx="6248400" cy="487363"/>
          </a:xfrm>
        </p:spPr>
        <p:txBody>
          <a:bodyPr/>
          <a:lstStyle/>
          <a:p>
            <a:pPr>
              <a:defRPr/>
            </a:pPr>
            <a:r>
              <a:rPr lang="ru-RU" sz="3600" b="1" dirty="0" smtClean="0">
                <a:solidFill>
                  <a:srgbClr val="FFFF00"/>
                </a:solidFill>
                <a:effectLst>
                  <a:outerShdw blurRad="38100" dist="38100" dir="2700000" algn="tl">
                    <a:srgbClr val="000000">
                      <a:alpha val="43137"/>
                    </a:srgbClr>
                  </a:outerShdw>
                </a:effectLst>
                <a:latin typeface="Cambria" pitchFamily="18" charset="0"/>
              </a:rPr>
              <a:t>ПАМЯТКА</a:t>
            </a:r>
            <a:endParaRPr lang="ru-RU" sz="3600" b="1" dirty="0">
              <a:solidFill>
                <a:srgbClr val="FFFF00"/>
              </a:solidFill>
              <a:effectLst>
                <a:outerShdw blurRad="38100" dist="38100" dir="2700000" algn="tl">
                  <a:srgbClr val="000000">
                    <a:alpha val="43137"/>
                  </a:srgbClr>
                </a:outerShdw>
              </a:effectLst>
              <a:latin typeface="Cambria" pitchFamily="18" charset="0"/>
            </a:endParaRPr>
          </a:p>
        </p:txBody>
      </p:sp>
      <p:graphicFrame>
        <p:nvGraphicFramePr>
          <p:cNvPr id="3" name="Таблица 2"/>
          <p:cNvGraphicFramePr>
            <a:graphicFrameLocks noGrp="1"/>
          </p:cNvGraphicFramePr>
          <p:nvPr/>
        </p:nvGraphicFramePr>
        <p:xfrm>
          <a:off x="1398588" y="1447800"/>
          <a:ext cx="6346825" cy="5076825"/>
        </p:xfrm>
        <a:graphic>
          <a:graphicData uri="http://schemas.openxmlformats.org/drawingml/2006/table">
            <a:tbl>
              <a:tblPr/>
              <a:tblGrid>
                <a:gridCol w="3398837"/>
                <a:gridCol w="2947988"/>
              </a:tblGrid>
              <a:tr h="204801">
                <a:tc gridSpan="2">
                  <a:txBody>
                    <a:bodyPr/>
                    <a:lstStyle/>
                    <a:p>
                      <a:pPr marL="2787650" marR="0" lvl="0" indent="0" algn="ctr" defTabSz="914400" rtl="0" eaLnBrk="1" fontAlgn="base" latinLnBrk="0" hangingPunct="1">
                        <a:lnSpc>
                          <a:spcPts val="1513"/>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cs typeface="Times New Roman" pitchFamily="18" charset="0"/>
                        </a:rPr>
                        <a:t>СИТУАЦИЯ 2</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487202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ts val="25"/>
                        </a:spcBef>
                        <a:spcAft>
                          <a:spcPct val="0"/>
                        </a:spcAft>
                        <a:buClrTx/>
                        <a:buSzTx/>
                        <a:buFontTx/>
                        <a:buNone/>
                        <a:tabLst/>
                      </a:pPr>
                      <a:r>
                        <a:rPr kumimoji="0" lang="ru-RU" sz="6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25"/>
                        </a:spcBef>
                        <a:spcAft>
                          <a:spcPct val="0"/>
                        </a:spcAft>
                        <a:buClrTx/>
                        <a:buSzTx/>
                        <a:buFontTx/>
                        <a:buNone/>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Вы решили купить в интернет- магазине новый мобильный телефон, ноутбук или фотоаппарат по суперпривлекательной цене, но магазин просит перечислить предоплату?</a:t>
                      </a:r>
                    </a:p>
                    <a:p>
                      <a:pPr marL="0" marR="0" lvl="0" indent="0" algn="l" defTabSz="914400" rtl="0" eaLnBrk="1" fontAlgn="base" latinLnBrk="0" hangingPunct="1">
                        <a:lnSpc>
                          <a:spcPct val="100000"/>
                        </a:lnSpc>
                        <a:spcBef>
                          <a:spcPts val="25"/>
                        </a:spcBef>
                        <a:spcAft>
                          <a:spcPct val="0"/>
                        </a:spcAft>
                        <a:buClrTx/>
                        <a:buSzTx/>
                        <a:buFontTx/>
                        <a:buNone/>
                        <a:tabLst/>
                      </a:pPr>
                      <a:r>
                        <a:rPr kumimoji="0" lang="ru-RU" sz="14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71522"/>
                          </a:solidFill>
                          <a:effectLst/>
                          <a:latin typeface="Times New Roman" pitchFamily="18" charset="0"/>
                          <a:cs typeface="Times New Roman" pitchFamily="18" charset="0"/>
                        </a:rPr>
                        <a:t>НИКОГДА не перечисляйте деньги на электронные кошельки и счета мобильных телефонов.</a:t>
                      </a:r>
                      <a:endParaRPr kumimoji="0" lang="ru-RU" sz="1100" b="0" i="0" u="none" strike="noStrike" cap="none" normalizeH="0" baseline="0" smtClean="0">
                        <a:ln>
                          <a:noFill/>
                        </a:ln>
                        <a:solidFill>
                          <a:srgbClr val="071522"/>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1" u="none" strike="noStrike" cap="none" normalizeH="0" baseline="0" smtClean="0">
                          <a:ln>
                            <a:noFill/>
                          </a:ln>
                          <a:solidFill>
                            <a:srgbClr val="071522"/>
                          </a:solidFill>
                          <a:effectLst/>
                          <a:latin typeface="Times New Roman" pitchFamily="18" charset="0"/>
                          <a:cs typeface="Times New Roman" pitchFamily="18" charset="0"/>
                        </a:rPr>
                        <a:t>Помните о том, что интернет-магазин не может принимать оплату за покупку в такой форме. Если вас просят оплатить товар с использованием терминалов экспресс-оплаты или перевести деньги на электронный кошелек, вероятность того, что вы</a:t>
                      </a:r>
                      <a:endParaRPr kumimoji="0" lang="ru-RU" sz="1100" b="0" i="0" u="none" strike="noStrike" cap="none" normalizeH="0" baseline="0" smtClean="0">
                        <a:ln>
                          <a:noFill/>
                        </a:ln>
                        <a:solidFill>
                          <a:srgbClr val="071522"/>
                        </a:solidFill>
                        <a:effectLst/>
                        <a:latin typeface="Times New Roman" pitchFamily="18" charset="0"/>
                        <a:cs typeface="Times New Roman" pitchFamily="18" charset="0"/>
                      </a:endParaRPr>
                    </a:p>
                    <a:p>
                      <a:pPr marL="0" marR="0" lvl="0" indent="0" algn="l" defTabSz="914400" rtl="0" eaLnBrk="1" fontAlgn="base" latinLnBrk="0" hangingPunct="1">
                        <a:lnSpc>
                          <a:spcPts val="1613"/>
                        </a:lnSpc>
                        <a:spcBef>
                          <a:spcPct val="0"/>
                        </a:spcBef>
                        <a:spcAft>
                          <a:spcPct val="0"/>
                        </a:spcAft>
                        <a:buClrTx/>
                        <a:buSzTx/>
                        <a:buFontTx/>
                        <a:buNone/>
                        <a:tabLst/>
                      </a:pPr>
                      <a:r>
                        <a:rPr kumimoji="0" lang="ru-RU" sz="1400" b="0" i="1" u="none" strike="noStrike" cap="none" normalizeH="0" baseline="0" smtClean="0">
                          <a:ln>
                            <a:noFill/>
                          </a:ln>
                          <a:solidFill>
                            <a:srgbClr val="071522"/>
                          </a:solidFill>
                          <a:effectLst/>
                          <a:latin typeface="Times New Roman" pitchFamily="18" charset="0"/>
                          <a:cs typeface="Times New Roman" pitchFamily="18" charset="0"/>
                        </a:rPr>
                        <a:t>столкнулись с мошенниками крайн</a:t>
                      </a:r>
                      <a:r>
                        <a:rPr kumimoji="0" lang="ru-RU" sz="1400" b="0" i="1" u="none" strike="noStrike" cap="none" normalizeH="0" baseline="0" smtClean="0">
                          <a:ln>
                            <a:noFill/>
                          </a:ln>
                          <a:solidFill>
                            <a:schemeClr val="tx1"/>
                          </a:solidFill>
                          <a:effectLst/>
                          <a:latin typeface="Times New Roman" pitchFamily="18" charset="0"/>
                          <a:cs typeface="Times New Roman" pitchFamily="18" charset="0"/>
                        </a:rPr>
                        <a:t>е высока.</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5373" name="image2.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2875" y="1773238"/>
            <a:ext cx="3333750"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84438" y="476250"/>
            <a:ext cx="6248400" cy="487363"/>
          </a:xfrm>
        </p:spPr>
        <p:txBody>
          <a:bodyPr/>
          <a:lstStyle/>
          <a:p>
            <a:pPr>
              <a:defRPr/>
            </a:pPr>
            <a:r>
              <a:rPr lang="ru-RU" b="1" dirty="0" smtClean="0">
                <a:solidFill>
                  <a:srgbClr val="FFFF00"/>
                </a:solidFill>
                <a:effectLst>
                  <a:outerShdw blurRad="38100" dist="38100" dir="2700000" algn="tl">
                    <a:srgbClr val="000000">
                      <a:alpha val="43137"/>
                    </a:srgbClr>
                  </a:outerShdw>
                </a:effectLst>
                <a:latin typeface="Cambria" pitchFamily="18" charset="0"/>
              </a:rPr>
              <a:t>ПАМЯТКА</a:t>
            </a:r>
            <a:endParaRPr lang="ru-RU" dirty="0"/>
          </a:p>
        </p:txBody>
      </p:sp>
      <p:graphicFrame>
        <p:nvGraphicFramePr>
          <p:cNvPr id="3" name="Таблица 2"/>
          <p:cNvGraphicFramePr>
            <a:graphicFrameLocks noGrp="1"/>
          </p:cNvGraphicFramePr>
          <p:nvPr/>
        </p:nvGraphicFramePr>
        <p:xfrm>
          <a:off x="611188" y="1268413"/>
          <a:ext cx="7921625" cy="5588000"/>
        </p:xfrm>
        <a:graphic>
          <a:graphicData uri="http://schemas.openxmlformats.org/drawingml/2006/table">
            <a:tbl>
              <a:tblPr/>
              <a:tblGrid>
                <a:gridCol w="4241800"/>
                <a:gridCol w="3679825"/>
              </a:tblGrid>
              <a:tr h="303213">
                <a:tc gridSpan="2">
                  <a:txBody>
                    <a:bodyPr/>
                    <a:lstStyle/>
                    <a:p>
                      <a:pPr marL="2787650" marR="0" lvl="0" indent="0" algn="ctr" defTabSz="914400" rtl="0" eaLnBrk="1" fontAlgn="base" latinLnBrk="0" hangingPunct="1">
                        <a:lnSpc>
                          <a:spcPts val="1563"/>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СИТУАЦИЯ 3</a:t>
                      </a:r>
                      <a:endParaRPr kumimoji="0" lang="ru-RU" sz="16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528478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ts val="13"/>
                        </a:spcBef>
                        <a:spcAft>
                          <a:spcPct val="0"/>
                        </a:spcAft>
                        <a:buClrTx/>
                        <a:buSzTx/>
                        <a:buFontTx/>
                        <a:buNone/>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25"/>
                        </a:spcBef>
                        <a:spcAft>
                          <a:spcPct val="0"/>
                        </a:spcAft>
                        <a:buClrTx/>
                        <a:buSzTx/>
                        <a:buFontTx/>
                        <a:buNone/>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Вы получили смс-сообщение о том, что ваша банковская карта заблокирована?</a:t>
                      </a:r>
                    </a:p>
                    <a:p>
                      <a:pPr marL="0" marR="0" lvl="0" indent="0" algn="l" defTabSz="914400" rtl="0" eaLnBrk="1" fontAlgn="base" latinLnBrk="0" hangingPunct="1">
                        <a:lnSpc>
                          <a:spcPct val="100000"/>
                        </a:lnSpc>
                        <a:spcBef>
                          <a:spcPts val="25"/>
                        </a:spcBef>
                        <a:spcAft>
                          <a:spcPct val="0"/>
                        </a:spcAft>
                        <a:buClrTx/>
                        <a:buSzTx/>
                        <a:buFontTx/>
                        <a:buNone/>
                        <a:tabLst/>
                      </a:pPr>
                      <a:r>
                        <a:rPr kumimoji="0" lang="ru-RU" sz="14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rgbClr val="071522"/>
                          </a:solidFill>
                          <a:effectLst/>
                          <a:latin typeface="Times New Roman" pitchFamily="18" charset="0"/>
                          <a:cs typeface="Times New Roman" pitchFamily="18" charset="0"/>
                        </a:rPr>
                        <a:t>НИКОГДА не отправляйте никаких денежных средств по координатам, указанным в сообщении, не перезванивайте на номер, с которого оно пришло, и не отправляйте ответных смс.</a:t>
                      </a:r>
                      <a:endParaRPr kumimoji="0" lang="ru-RU" sz="1600" b="0" i="0" u="none" strike="noStrike" cap="none" normalizeH="0" baseline="0" smtClean="0">
                        <a:ln>
                          <a:noFill/>
                        </a:ln>
                        <a:solidFill>
                          <a:srgbClr val="071522"/>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0" i="1" u="none" strike="noStrike" cap="none" normalizeH="0" baseline="0" smtClean="0">
                          <a:ln>
                            <a:noFill/>
                          </a:ln>
                          <a:solidFill>
                            <a:srgbClr val="071522"/>
                          </a:solidFill>
                          <a:effectLst/>
                          <a:latin typeface="Times New Roman" pitchFamily="18" charset="0"/>
                          <a:cs typeface="Times New Roman" pitchFamily="18" charset="0"/>
                        </a:rPr>
                        <a:t>Самым правильным решением в данной ситуации будет позвонить в банк, выпустивший и обслуживающий вашу карту. Телефон банка вы найдете на обороте вашей карты.</a:t>
                      </a:r>
                      <a:endParaRPr kumimoji="0" lang="ru-RU" sz="1600" b="0" i="0" u="none" strike="noStrike" cap="none" normalizeH="0" baseline="0" smtClean="0">
                        <a:ln>
                          <a:noFill/>
                        </a:ln>
                        <a:solidFill>
                          <a:srgbClr val="071522"/>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6397" name="image3.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700213"/>
            <a:ext cx="3913187" cy="306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3013" y="404813"/>
            <a:ext cx="6248400" cy="487362"/>
          </a:xfrm>
        </p:spPr>
        <p:txBody>
          <a:bodyPr/>
          <a:lstStyle/>
          <a:p>
            <a:pPr>
              <a:defRPr/>
            </a:pPr>
            <a:r>
              <a:rPr lang="ru-RU" b="1" dirty="0">
                <a:solidFill>
                  <a:srgbClr val="FFFF00"/>
                </a:solidFill>
                <a:effectLst>
                  <a:outerShdw blurRad="38100" dist="38100" dir="2700000" algn="tl">
                    <a:srgbClr val="000000">
                      <a:alpha val="43137"/>
                    </a:srgbClr>
                  </a:outerShdw>
                </a:effectLst>
                <a:latin typeface="Cambria" pitchFamily="18" charset="0"/>
              </a:rPr>
              <a:t>ПАМЯТКА</a:t>
            </a:r>
            <a:endParaRPr lang="ru-RU" dirty="0"/>
          </a:p>
        </p:txBody>
      </p:sp>
      <p:graphicFrame>
        <p:nvGraphicFramePr>
          <p:cNvPr id="4" name="Таблица 3"/>
          <p:cNvGraphicFramePr>
            <a:graphicFrameLocks noGrp="1"/>
          </p:cNvGraphicFramePr>
          <p:nvPr/>
        </p:nvGraphicFramePr>
        <p:xfrm>
          <a:off x="611188" y="1341438"/>
          <a:ext cx="7134225" cy="5218112"/>
        </p:xfrm>
        <a:graphic>
          <a:graphicData uri="http://schemas.openxmlformats.org/drawingml/2006/table">
            <a:tbl>
              <a:tblPr/>
              <a:tblGrid>
                <a:gridCol w="3821112"/>
                <a:gridCol w="3313113"/>
              </a:tblGrid>
              <a:tr h="234950">
                <a:tc gridSpan="2">
                  <a:txBody>
                    <a:bodyPr/>
                    <a:lstStyle/>
                    <a:p>
                      <a:pPr marL="2787650" marR="0" lvl="0" indent="0" algn="ctr" defTabSz="914400" rtl="0" eaLnBrk="1" fontAlgn="base" latinLnBrk="0" hangingPunct="1">
                        <a:lnSpc>
                          <a:spcPts val="15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СИТУАЦИЯ 4</a:t>
                      </a:r>
                      <a:endParaRPr kumimoji="0" lang="ru-RU" sz="16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498316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ts val="13"/>
                        </a:spcBef>
                        <a:spcAft>
                          <a:spcPct val="0"/>
                        </a:spcAft>
                        <a:buClrTx/>
                        <a:buSzTx/>
                        <a:buFontTx/>
                        <a:buNone/>
                        <a:tabLst/>
                      </a:pPr>
                      <a:r>
                        <a:rPr kumimoji="0" lang="ru-RU" sz="9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8"/>
                        </a:spcBef>
                        <a:spcAft>
                          <a:spcPct val="0"/>
                        </a:spcAft>
                        <a:buClrTx/>
                        <a:buSzTx/>
                        <a:buFontTx/>
                        <a:buNone/>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На электронной доске объявлений или в социальной сети вы нашли товар, который так долго искали, и стоит он намного дешевле чем в других местах?</a:t>
                      </a:r>
                    </a:p>
                    <a:p>
                      <a:pPr marL="0" marR="0" lvl="0" indent="0" algn="l" defTabSz="914400" rtl="0" eaLnBrk="1" fontAlgn="base" latinLnBrk="0" hangingPunct="1">
                        <a:lnSpc>
                          <a:spcPct val="100000"/>
                        </a:lnSpc>
                        <a:spcBef>
                          <a:spcPts val="25"/>
                        </a:spcBef>
                        <a:spcAft>
                          <a:spcPct val="0"/>
                        </a:spcAft>
                        <a:buClrTx/>
                        <a:buSzTx/>
                        <a:buFontTx/>
                        <a:buNone/>
                        <a:tabLst/>
                      </a:pPr>
                      <a:r>
                        <a:rPr kumimoji="0" lang="ru-RU" sz="14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rgbClr val="071522"/>
                          </a:solidFill>
                          <a:effectLst/>
                          <a:latin typeface="Times New Roman" pitchFamily="18" charset="0"/>
                          <a:cs typeface="Times New Roman" pitchFamily="18" charset="0"/>
                        </a:rPr>
                        <a:t>НИКОГДА не перечисляйте деньги на электронные кошельки, не убедившись в благонадежности контрагента.</a:t>
                      </a:r>
                      <a:endParaRPr kumimoji="0" lang="ru-RU" sz="1600" b="0" i="0" u="none" strike="noStrike" cap="none" normalizeH="0" baseline="0" smtClean="0">
                        <a:ln>
                          <a:noFill/>
                        </a:ln>
                        <a:solidFill>
                          <a:srgbClr val="071522"/>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0" i="1" u="none" strike="noStrike" cap="none" normalizeH="0" baseline="0" smtClean="0">
                          <a:ln>
                            <a:noFill/>
                          </a:ln>
                          <a:solidFill>
                            <a:srgbClr val="071522"/>
                          </a:solidFill>
                          <a:effectLst/>
                          <a:latin typeface="Times New Roman" pitchFamily="18" charset="0"/>
                          <a:cs typeface="Times New Roman" pitchFamily="18" charset="0"/>
                        </a:rPr>
                        <a:t>Внимательно посмотрите его рейтинг на доске объявлений, почитайте отзывы других покупателей, поищите информацию о нем в сети Интернет. Подумайте над тем, почему товар продается так дешево, узнайте какие гарантии может предоставить продавец.</a:t>
                      </a:r>
                      <a:endParaRPr kumimoji="0" lang="ru-RU" sz="1600" b="0" i="0" u="none" strike="noStrike" cap="none" normalizeH="0" baseline="0" smtClean="0">
                        <a:ln>
                          <a:noFill/>
                        </a:ln>
                        <a:solidFill>
                          <a:srgbClr val="071522"/>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7421" name="image4.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773238"/>
            <a:ext cx="360045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a:spLocks noGrp="1"/>
          </p:cNvSpPr>
          <p:nvPr>
            <p:ph type="title"/>
          </p:nvPr>
        </p:nvSpPr>
        <p:spPr>
          <a:xfrm>
            <a:off x="2484438" y="404813"/>
            <a:ext cx="6248400" cy="487362"/>
          </a:xfrm>
        </p:spPr>
        <p:txBody>
          <a:bodyPr/>
          <a:lstStyle/>
          <a:p>
            <a:pPr>
              <a:defRPr/>
            </a:pPr>
            <a:r>
              <a:rPr lang="ru-RU" b="1" dirty="0">
                <a:solidFill>
                  <a:srgbClr val="FFFF00"/>
                </a:solidFill>
                <a:effectLst>
                  <a:outerShdw blurRad="38100" dist="38100" dir="2700000" algn="tl">
                    <a:srgbClr val="000000">
                      <a:alpha val="43137"/>
                    </a:srgbClr>
                  </a:outerShdw>
                </a:effectLst>
                <a:latin typeface="Cambria" pitchFamily="18" charset="0"/>
              </a:rPr>
              <a:t>ПАМЯТКА</a:t>
            </a:r>
            <a:endParaRPr lang="ru-RU" dirty="0"/>
          </a:p>
        </p:txBody>
      </p:sp>
      <p:graphicFrame>
        <p:nvGraphicFramePr>
          <p:cNvPr id="4" name="Таблица 3"/>
          <p:cNvGraphicFramePr>
            <a:graphicFrameLocks noGrp="1"/>
          </p:cNvGraphicFramePr>
          <p:nvPr/>
        </p:nvGraphicFramePr>
        <p:xfrm>
          <a:off x="539750" y="1268413"/>
          <a:ext cx="8280400" cy="5256212"/>
        </p:xfrm>
        <a:graphic>
          <a:graphicData uri="http://schemas.openxmlformats.org/drawingml/2006/table">
            <a:tbl>
              <a:tblPr/>
              <a:tblGrid>
                <a:gridCol w="4433888"/>
                <a:gridCol w="3846512"/>
              </a:tblGrid>
              <a:tr h="263525">
                <a:tc gridSpan="2">
                  <a:txBody>
                    <a:bodyPr/>
                    <a:lstStyle/>
                    <a:p>
                      <a:pPr marL="2787650" marR="0" lvl="0" indent="0" algn="ctr" defTabSz="914400" rtl="0" eaLnBrk="1" fontAlgn="base" latinLnBrk="0" hangingPunct="1">
                        <a:lnSpc>
                          <a:spcPts val="1513"/>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СИТУАЦИЯ 5</a:t>
                      </a:r>
                      <a:endParaRPr kumimoji="0" lang="ru-RU" sz="16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499268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ts val="13"/>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cs typeface="Times New Roman" pitchFamily="18" charset="0"/>
                        </a:rPr>
                        <a:t> </a:t>
                      </a: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25"/>
                        </a:spcBef>
                        <a:spcAft>
                          <a:spcPct val="0"/>
                        </a:spcAft>
                        <a:buClrTx/>
                        <a:buSzTx/>
                        <a:buFontTx/>
                        <a:buNone/>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Вы хотите приобрести авиабилеты через Интернет?</a:t>
                      </a:r>
                    </a:p>
                    <a:p>
                      <a:pPr marL="0" marR="0" lvl="0" indent="0" algn="l" defTabSz="914400" rtl="0" eaLnBrk="1" fontAlgn="base" latinLnBrk="0" hangingPunct="1">
                        <a:lnSpc>
                          <a:spcPct val="100000"/>
                        </a:lnSpc>
                        <a:spcBef>
                          <a:spcPts val="25"/>
                        </a:spcBef>
                        <a:spcAft>
                          <a:spcPct val="0"/>
                        </a:spcAft>
                        <a:buClrTx/>
                        <a:buSzTx/>
                        <a:buFontTx/>
                        <a:buNone/>
                        <a:tabLst/>
                      </a:pPr>
                      <a:r>
                        <a:rPr kumimoji="0" lang="ru-RU" sz="14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НИКОГДА не пользуйтесь услугами непроверенных и неизвестных сайтов по продаже билетов.</a:t>
                      </a:r>
                      <a:endParaRPr kumimoji="0" lang="ru-RU" sz="16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0" i="1" u="none" strike="noStrike" cap="none" normalizeH="0" baseline="0" smtClean="0">
                          <a:ln>
                            <a:noFill/>
                          </a:ln>
                          <a:solidFill>
                            <a:schemeClr val="tx1"/>
                          </a:solidFill>
                          <a:effectLst/>
                          <a:latin typeface="Times New Roman" pitchFamily="18" charset="0"/>
                          <a:cs typeface="Times New Roman" pitchFamily="18" charset="0"/>
                        </a:rPr>
                        <a:t>Закажите билеты через сайт авиакомпании или агентства, положительно зарекомендовавшего себя на рынке. Не переводите деньги за билеты на электронные кошельки или зарубежные счета. При возникновении подозрений обратитесь в представительство авиакомпании.</a:t>
                      </a:r>
                      <a:endParaRPr kumimoji="0" lang="ru-RU" sz="16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8445" name="image5.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1557338"/>
            <a:ext cx="4081462"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a:spLocks noGrp="1"/>
          </p:cNvSpPr>
          <p:nvPr>
            <p:ph type="title"/>
          </p:nvPr>
        </p:nvSpPr>
        <p:spPr>
          <a:xfrm>
            <a:off x="2474913" y="404813"/>
            <a:ext cx="6248400" cy="487362"/>
          </a:xfrm>
        </p:spPr>
        <p:txBody>
          <a:bodyPr/>
          <a:lstStyle/>
          <a:p>
            <a:pPr>
              <a:defRPr/>
            </a:pPr>
            <a:r>
              <a:rPr lang="ru-RU" b="1" dirty="0">
                <a:solidFill>
                  <a:srgbClr val="FFFF00"/>
                </a:solidFill>
                <a:effectLst>
                  <a:outerShdw blurRad="38100" dist="38100" dir="2700000" algn="tl">
                    <a:srgbClr val="000000">
                      <a:alpha val="43137"/>
                    </a:srgbClr>
                  </a:outerShdw>
                </a:effectLst>
                <a:latin typeface="Cambria" pitchFamily="18" charset="0"/>
              </a:rPr>
              <a:t>ПАМЯТКА</a:t>
            </a:r>
            <a:endParaRPr lang="ru-RU" dirty="0"/>
          </a:p>
        </p:txBody>
      </p:sp>
      <p:graphicFrame>
        <p:nvGraphicFramePr>
          <p:cNvPr id="4" name="Таблица 3"/>
          <p:cNvGraphicFramePr>
            <a:graphicFrameLocks noGrp="1"/>
          </p:cNvGraphicFramePr>
          <p:nvPr/>
        </p:nvGraphicFramePr>
        <p:xfrm>
          <a:off x="395288" y="1196975"/>
          <a:ext cx="7921625" cy="5476875"/>
        </p:xfrm>
        <a:graphic>
          <a:graphicData uri="http://schemas.openxmlformats.org/drawingml/2006/table">
            <a:tbl>
              <a:tblPr/>
              <a:tblGrid>
                <a:gridCol w="4241800"/>
                <a:gridCol w="3679825"/>
              </a:tblGrid>
              <a:tr h="195263">
                <a:tc gridSpan="2">
                  <a:txBody>
                    <a:bodyPr/>
                    <a:lstStyle/>
                    <a:p>
                      <a:pPr marL="2787650" marR="0" lvl="0" indent="0" algn="ctr" defTabSz="914400" rtl="0" eaLnBrk="1" fontAlgn="base" latinLnBrk="0" hangingPunct="1">
                        <a:lnSpc>
                          <a:spcPts val="1513"/>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СИТУАЦИЯ 6</a:t>
                      </a:r>
                      <a:endParaRPr kumimoji="0" lang="ru-RU" sz="16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528161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ts val="50"/>
                        </a:spcBef>
                        <a:spcAft>
                          <a:spcPct val="0"/>
                        </a:spcAft>
                        <a:buClrTx/>
                        <a:buSzTx/>
                        <a:buFontTx/>
                        <a:buNone/>
                        <a:tabLst/>
                      </a:pPr>
                      <a:r>
                        <a:rPr kumimoji="0" lang="ru-RU" sz="7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25"/>
                        </a:spcBef>
                        <a:spcAft>
                          <a:spcPct val="0"/>
                        </a:spcAft>
                        <a:buClrTx/>
                        <a:buSzTx/>
                        <a:buFontTx/>
                        <a:buNone/>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rgbClr val="002060"/>
                          </a:solidFill>
                          <a:effectLst/>
                          <a:latin typeface="Times New Roman" pitchFamily="18" charset="0"/>
                          <a:cs typeface="Times New Roman" pitchFamily="18" charset="0"/>
                        </a:rPr>
                        <a:t>Вы получили СМС или ММС сообщение со ссылкой на скачивание открытки, музыки, картинки или программы?</a:t>
                      </a:r>
                    </a:p>
                    <a:p>
                      <a:pPr marL="0" marR="0" lvl="0" indent="0" algn="l" defTabSz="914400" rtl="0" eaLnBrk="1" fontAlgn="base" latinLnBrk="0" hangingPunct="1">
                        <a:lnSpc>
                          <a:spcPct val="100000"/>
                        </a:lnSpc>
                        <a:spcBef>
                          <a:spcPts val="25"/>
                        </a:spcBef>
                        <a:spcAft>
                          <a:spcPct val="0"/>
                        </a:spcAft>
                        <a:buClrTx/>
                        <a:buSzTx/>
                        <a:buFontTx/>
                        <a:buNone/>
                        <a:tabLst/>
                      </a:pPr>
                      <a:r>
                        <a:rPr kumimoji="0" lang="ru-RU" sz="1400" b="0" i="0" u="none" strike="noStrike" cap="none" normalizeH="0" baseline="0" smtClean="0">
                          <a:ln>
                            <a:noFill/>
                          </a:ln>
                          <a:solidFill>
                            <a:srgbClr val="071522"/>
                          </a:solidFill>
                          <a:effectLst/>
                          <a:latin typeface="Times New Roman" pitchFamily="18" charset="0"/>
                          <a:cs typeface="Times New Roman" pitchFamily="18" charset="0"/>
                        </a:rPr>
                        <a:t> </a:t>
                      </a:r>
                      <a:endParaRPr kumimoji="0" lang="ru-RU" sz="1100" b="0" i="0" u="none" strike="noStrike" cap="none" normalizeH="0" baseline="0" smtClean="0">
                        <a:ln>
                          <a:noFill/>
                        </a:ln>
                        <a:solidFill>
                          <a:srgbClr val="071522"/>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rgbClr val="071522"/>
                          </a:solidFill>
                          <a:effectLst/>
                          <a:latin typeface="Times New Roman" pitchFamily="18" charset="0"/>
                          <a:cs typeface="Times New Roman" pitchFamily="18" charset="0"/>
                        </a:rPr>
                        <a:t>НИКОГДА не переходите по ссылке, указанной в сообщении.</a:t>
                      </a:r>
                      <a:endParaRPr kumimoji="0" lang="ru-RU" sz="1600" b="0" i="0" u="none" strike="noStrike" cap="none" normalizeH="0" baseline="0" smtClean="0">
                        <a:ln>
                          <a:noFill/>
                        </a:ln>
                        <a:solidFill>
                          <a:srgbClr val="071522"/>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0" i="1" u="none" strike="noStrike" cap="none" normalizeH="0" baseline="0" smtClean="0">
                          <a:ln>
                            <a:noFill/>
                          </a:ln>
                          <a:solidFill>
                            <a:srgbClr val="071522"/>
                          </a:solidFill>
                          <a:effectLst/>
                          <a:latin typeface="Times New Roman" pitchFamily="18" charset="0"/>
                          <a:cs typeface="Times New Roman" pitchFamily="18" charset="0"/>
                        </a:rPr>
                        <a:t>Помните, что перейдя по ссылке вы можете, сами того не подозревая, получить на телефон вирус или оформить подписку на платные услуги.</a:t>
                      </a:r>
                      <a:endParaRPr kumimoji="0" lang="ru-RU" sz="1600" b="0" i="0" u="none" strike="noStrike" cap="none" normalizeH="0" baseline="0" smtClean="0">
                        <a:ln>
                          <a:noFill/>
                        </a:ln>
                        <a:solidFill>
                          <a:srgbClr val="071522"/>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0" i="1" u="none" strike="noStrike" cap="none" normalizeH="0" baseline="0" smtClean="0">
                          <a:ln>
                            <a:noFill/>
                          </a:ln>
                          <a:solidFill>
                            <a:srgbClr val="071522"/>
                          </a:solidFill>
                          <a:effectLst/>
                          <a:latin typeface="Times New Roman" pitchFamily="18" charset="0"/>
                          <a:cs typeface="Times New Roman" pitchFamily="18" charset="0"/>
                        </a:rPr>
                        <a:t>Даже если сообщение пришло от знакомого вам человека, убедитесь в том, что именно он является отправителем.</a:t>
                      </a:r>
                      <a:endParaRPr kumimoji="0" lang="ru-RU" sz="1600" b="0" i="0" u="none" strike="noStrike" cap="none" normalizeH="0" baseline="0" smtClean="0">
                        <a:ln>
                          <a:noFill/>
                        </a:ln>
                        <a:solidFill>
                          <a:srgbClr val="071522"/>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9469" name="image6.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624013"/>
            <a:ext cx="4121150" cy="374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a:spLocks noGrp="1"/>
          </p:cNvSpPr>
          <p:nvPr>
            <p:ph type="title"/>
          </p:nvPr>
        </p:nvSpPr>
        <p:spPr>
          <a:xfrm>
            <a:off x="2482850" y="404813"/>
            <a:ext cx="6248400" cy="487362"/>
          </a:xfrm>
        </p:spPr>
        <p:txBody>
          <a:bodyPr/>
          <a:lstStyle/>
          <a:p>
            <a:pPr>
              <a:defRPr/>
            </a:pPr>
            <a:r>
              <a:rPr lang="ru-RU" b="1" dirty="0">
                <a:solidFill>
                  <a:srgbClr val="FFFF00"/>
                </a:solidFill>
                <a:effectLst>
                  <a:outerShdw blurRad="38100" dist="38100" dir="2700000" algn="tl">
                    <a:srgbClr val="000000">
                      <a:alpha val="43137"/>
                    </a:srgbClr>
                  </a:outerShdw>
                </a:effectLst>
                <a:latin typeface="Cambria" pitchFamily="18" charset="0"/>
              </a:rPr>
              <a:t>ПАМЯТКА</a:t>
            </a:r>
            <a:endParaRPr lang="ru-RU" dirty="0"/>
          </a:p>
        </p:txBody>
      </p:sp>
      <p:graphicFrame>
        <p:nvGraphicFramePr>
          <p:cNvPr id="4" name="Таблица 3"/>
          <p:cNvGraphicFramePr>
            <a:graphicFrameLocks noGrp="1"/>
          </p:cNvGraphicFramePr>
          <p:nvPr/>
        </p:nvGraphicFramePr>
        <p:xfrm>
          <a:off x="250825" y="1196975"/>
          <a:ext cx="8353425" cy="5545138"/>
        </p:xfrm>
        <a:graphic>
          <a:graphicData uri="http://schemas.openxmlformats.org/drawingml/2006/table">
            <a:tbl>
              <a:tblPr/>
              <a:tblGrid>
                <a:gridCol w="4473575"/>
                <a:gridCol w="3879850"/>
              </a:tblGrid>
              <a:tr h="265113">
                <a:tc gridSpan="2">
                  <a:txBody>
                    <a:bodyPr/>
                    <a:lstStyle/>
                    <a:p>
                      <a:pPr marL="2787650" marR="0" lvl="0" indent="0" algn="ctr" defTabSz="914400" rtl="0" eaLnBrk="1" fontAlgn="base" latinLnBrk="0" hangingPunct="1">
                        <a:lnSpc>
                          <a:spcPts val="1513"/>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СИТУАЦИЯ 7</a:t>
                      </a:r>
                      <a:endParaRPr kumimoji="0" lang="ru-RU" sz="16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52800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ts val="50"/>
                        </a:spcBef>
                        <a:spcAft>
                          <a:spcPct val="0"/>
                        </a:spcAft>
                        <a:buClrTx/>
                        <a:buSzTx/>
                        <a:buFontTx/>
                        <a:buNone/>
                        <a:tabLst/>
                      </a:pPr>
                      <a:r>
                        <a:rPr kumimoji="0" lang="ru-RU" sz="6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25"/>
                        </a:spcBef>
                        <a:spcAft>
                          <a:spcPct val="0"/>
                        </a:spcAft>
                        <a:buClrTx/>
                        <a:buSzTx/>
                        <a:buFontTx/>
                        <a:buNone/>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Общаетесь в интернете и имеете аккаунты в соцсетях?</a:t>
                      </a:r>
                    </a:p>
                    <a:p>
                      <a:pPr marL="0" marR="0" lvl="0" indent="0" algn="l" defTabSz="914400" rtl="0" eaLnBrk="1" fontAlgn="base" latinLnBrk="0" hangingPunct="1">
                        <a:lnSpc>
                          <a:spcPct val="100000"/>
                        </a:lnSpc>
                        <a:spcBef>
                          <a:spcPts val="25"/>
                        </a:spcBef>
                        <a:spcAft>
                          <a:spcPct val="0"/>
                        </a:spcAft>
                        <a:buClrTx/>
                        <a:buSzTx/>
                        <a:buFontTx/>
                        <a:buNone/>
                        <a:tabLst/>
                      </a:pPr>
                      <a:r>
                        <a:rPr kumimoji="0" lang="ru-RU" sz="14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rgbClr val="071522"/>
                          </a:solidFill>
                          <a:effectLst/>
                          <a:latin typeface="Times New Roman" pitchFamily="18" charset="0"/>
                          <a:cs typeface="Times New Roman" pitchFamily="18" charset="0"/>
                        </a:rPr>
                        <a:t>НИКОГДА не размещайте в открытом доступе и не передавайте информацию личного характера, которая может быть использована во вред.</a:t>
                      </a:r>
                      <a:endParaRPr kumimoji="0" lang="ru-RU" sz="1600" b="0" i="0" u="none" strike="noStrike" cap="none" normalizeH="0" baseline="0" smtClean="0">
                        <a:ln>
                          <a:noFill/>
                        </a:ln>
                        <a:solidFill>
                          <a:srgbClr val="071522"/>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0" i="1" u="none" strike="noStrike" cap="none" normalizeH="0" baseline="0" smtClean="0">
                          <a:ln>
                            <a:noFill/>
                          </a:ln>
                          <a:solidFill>
                            <a:srgbClr val="071522"/>
                          </a:solidFill>
                          <a:effectLst/>
                          <a:latin typeface="Times New Roman" pitchFamily="18" charset="0"/>
                          <a:cs typeface="Times New Roman" pitchFamily="18" charset="0"/>
                        </a:rPr>
                        <a:t>Общение в сети в значительной мере обезличено, и за фотографией профиля может скрываться кто угодно. Помните о том, что видео и аудиотрансляции, равно как и логи вашей сетевой переписки, могут быть сохранены злоумышленниками и впоследствии использованы в противоправных целях.</a:t>
                      </a:r>
                      <a:endParaRPr kumimoji="0" lang="ru-RU" sz="1600" b="0" i="0" u="none" strike="noStrike" cap="none" normalizeH="0" baseline="0" smtClean="0">
                        <a:ln>
                          <a:noFill/>
                        </a:ln>
                        <a:solidFill>
                          <a:srgbClr val="071522"/>
                        </a:solidFill>
                        <a:effectLst/>
                        <a:latin typeface="Times New Roman" pitchFamily="18" charset="0"/>
                        <a:cs typeface="Times New Roman" pitchFamily="18" charset="0"/>
                      </a:endParaRPr>
                    </a:p>
                  </a:txBody>
                  <a:tcPr marL="0" marR="0" marT="0" marB="0" horzOverflow="overflow">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20493" name="image7.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613" y="1484313"/>
            <a:ext cx="4248150"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Управляющая кнопка: домой 4">
            <a:hlinkClick r:id="rId3" action="ppaction://hlinksldjump" highlightClick="1"/>
          </p:cNvPr>
          <p:cNvSpPr/>
          <p:nvPr/>
        </p:nvSpPr>
        <p:spPr>
          <a:xfrm>
            <a:off x="7956376" y="6237312"/>
            <a:ext cx="504056" cy="432048"/>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spTree>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marL="342900" indent="-342900">
              <a:spcBef>
                <a:spcPct val="20000"/>
              </a:spcBef>
              <a:defRPr/>
            </a:pPr>
            <a:r>
              <a:rPr lang="ru-RU" b="1" dirty="0" smtClean="0">
                <a:solidFill>
                  <a:srgbClr val="FFFF00"/>
                </a:solidFill>
                <a:effectLst>
                  <a:outerShdw blurRad="38100" dist="38100" dir="2700000" algn="tl">
                    <a:srgbClr val="000000">
                      <a:alpha val="43137"/>
                    </a:srgbClr>
                  </a:outerShdw>
                </a:effectLst>
                <a:latin typeface="Cambria" pitchFamily="18" charset="0"/>
                <a:ea typeface="+mn-ea"/>
                <a:cs typeface="+mn-cs"/>
              </a:rPr>
              <a:t>ОБЩИЕ ПРАВИЛА ПОВЕДЕНИЯ И ОБЩЕНИЯ В ИНТЕРНЕТЕ</a:t>
            </a:r>
            <a:r>
              <a:rPr lang="ru-RU" b="1" dirty="0">
                <a:solidFill>
                  <a:srgbClr val="FFFF00"/>
                </a:solidFill>
                <a:latin typeface="Cambria" pitchFamily="18" charset="0"/>
                <a:ea typeface="+mn-ea"/>
                <a:cs typeface="+mn-cs"/>
              </a:rPr>
              <a:t/>
            </a:r>
            <a:br>
              <a:rPr lang="ru-RU" b="1" dirty="0">
                <a:solidFill>
                  <a:srgbClr val="FFFF00"/>
                </a:solidFill>
                <a:latin typeface="Cambria" pitchFamily="18" charset="0"/>
                <a:ea typeface="+mn-ea"/>
                <a:cs typeface="+mn-cs"/>
              </a:rPr>
            </a:br>
            <a:endParaRPr lang="ru-RU" dirty="0">
              <a:solidFill>
                <a:srgbClr val="FFFF00"/>
              </a:solidFill>
              <a:latin typeface="Cambria" pitchFamily="18" charset="0"/>
            </a:endParaRPr>
          </a:p>
        </p:txBody>
      </p:sp>
      <p:sp>
        <p:nvSpPr>
          <p:cNvPr id="3" name="Объект 2"/>
          <p:cNvSpPr>
            <a:spLocks noGrp="1"/>
          </p:cNvSpPr>
          <p:nvPr>
            <p:ph idx="1"/>
          </p:nvPr>
        </p:nvSpPr>
        <p:spPr/>
        <p:txBody>
          <a:bodyPr/>
          <a:lstStyle/>
          <a:p>
            <a:pPr marL="0" indent="0" algn="just">
              <a:buFont typeface="Wingdings" pitchFamily="2" charset="2"/>
              <a:buNone/>
              <a:defRPr/>
            </a:pPr>
            <a:r>
              <a:rPr lang="ru-RU" sz="1600" dirty="0" smtClean="0">
                <a:solidFill>
                  <a:srgbClr val="002060"/>
                </a:solidFill>
                <a:latin typeface="Times New Roman" pitchFamily="18" charset="0"/>
                <a:cs typeface="Times New Roman" pitchFamily="18" charset="0"/>
              </a:rPr>
              <a:t>Интернет — огромное пространство для общения, обмена информацией и взаимодействия с другими людьми. Однако, чтобы поддерживать здоровую и позитивную онлайн-среду, важно придерживаться правил поведения. </a:t>
            </a:r>
          </a:p>
          <a:p>
            <a:pPr algn="just">
              <a:defRPr/>
            </a:pPr>
            <a:r>
              <a:rPr lang="ru-RU" sz="1600" dirty="0" smtClean="0">
                <a:solidFill>
                  <a:srgbClr val="000000"/>
                </a:solidFill>
                <a:latin typeface="Times New Roman" pitchFamily="18" charset="0"/>
                <a:cs typeface="Times New Roman" pitchFamily="18" charset="0"/>
              </a:rPr>
              <a:t>Будьте уважительны и вежливы. Уважайте других участников интернета так же, как вы хотели бы, чтобы уважали вас. Избегайте грубости, оскорблений и унизительных комментариев. Помните, что за экраном находятся реальные люди, имеющие свои чувства и права.</a:t>
            </a:r>
          </a:p>
          <a:p>
            <a:pPr algn="just">
              <a:defRPr/>
            </a:pPr>
            <a:r>
              <a:rPr lang="ru-RU" sz="1600" dirty="0" smtClean="0">
                <a:solidFill>
                  <a:srgbClr val="000000"/>
                </a:solidFill>
                <a:latin typeface="Times New Roman" pitchFamily="18" charset="0"/>
                <a:cs typeface="Times New Roman" pitchFamily="18" charset="0"/>
              </a:rPr>
              <a:t>Будьте осмотрительны при публикации контента. Прежде чем делиться информацией или контентом в интернете, обязательно проверьте его достоверность и релевантность. Избегайте распространения ложных или заведомо неправильных данных. Помните, что ваши слова и действия могут иметь долгосрочные последствия.</a:t>
            </a:r>
          </a:p>
          <a:p>
            <a:pPr algn="just">
              <a:defRPr/>
            </a:pPr>
            <a:r>
              <a:rPr lang="ru-RU" sz="1600" dirty="0" smtClean="0">
                <a:solidFill>
                  <a:srgbClr val="000000"/>
                </a:solidFill>
                <a:latin typeface="Times New Roman" pitchFamily="18" charset="0"/>
                <a:cs typeface="Times New Roman" pitchFamily="18" charset="0"/>
              </a:rPr>
              <a:t>Думайте перед тем, как писать. Прежде чем отправить сообщение или комментарий, обдумайте его содержание и тон. Учтите, что написанное в интернете может быть воспринято по-разному. Избегайте использования </a:t>
            </a:r>
            <a:r>
              <a:rPr lang="ru-RU" sz="1600" dirty="0" err="1" smtClean="0">
                <a:solidFill>
                  <a:srgbClr val="000000"/>
                </a:solidFill>
                <a:latin typeface="Times New Roman" pitchFamily="18" charset="0"/>
                <a:cs typeface="Times New Roman" pitchFamily="18" charset="0"/>
              </a:rPr>
              <a:t>капса</a:t>
            </a:r>
            <a:r>
              <a:rPr lang="ru-RU" sz="1600" dirty="0" smtClean="0">
                <a:solidFill>
                  <a:srgbClr val="000000"/>
                </a:solidFill>
                <a:latin typeface="Times New Roman" pitchFamily="18" charset="0"/>
                <a:cs typeface="Times New Roman" pitchFamily="18" charset="0"/>
              </a:rPr>
              <a:t> (написания большими буквами), поскольку его можно интерпретировать как крик или агрессию.</a:t>
            </a:r>
          </a:p>
          <a:p>
            <a:pPr algn="just">
              <a:defRPr/>
            </a:pPr>
            <a:r>
              <a:rPr lang="ru-RU" sz="1600" dirty="0" smtClean="0">
                <a:solidFill>
                  <a:srgbClr val="000000"/>
                </a:solidFill>
                <a:latin typeface="Times New Roman" pitchFamily="18" charset="0"/>
                <a:cs typeface="Times New Roman" pitchFamily="18" charset="0"/>
              </a:rPr>
              <a:t>Учитесь отличать факты от мнений. В интернете множество мнений и точек зрения. При взаимодействии с другими участниками отличайте факты от мнений и будьте открыты к различным взглядам. Уважайте право каждого на мнение, даже если оно отличается от вашего.</a:t>
            </a:r>
          </a:p>
        </p:txBody>
      </p:sp>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Объект 2"/>
          <p:cNvSpPr>
            <a:spLocks noGrp="1"/>
          </p:cNvSpPr>
          <p:nvPr>
            <p:ph idx="1"/>
          </p:nvPr>
        </p:nvSpPr>
        <p:spPr>
          <a:xfrm>
            <a:off x="457200" y="1219200"/>
            <a:ext cx="5699125" cy="5105400"/>
          </a:xfrm>
        </p:spPr>
        <p:txBody>
          <a:bodyPr/>
          <a:lstStyle/>
          <a:p>
            <a:pPr algn="just">
              <a:buClr>
                <a:srgbClr val="184BB2"/>
              </a:buClr>
            </a:pPr>
            <a:r>
              <a:rPr lang="ru-RU" sz="1600" smtClean="0">
                <a:solidFill>
                  <a:srgbClr val="000000"/>
                </a:solidFill>
                <a:latin typeface="Times New Roman" pitchFamily="18" charset="0"/>
                <a:cs typeface="Times New Roman" pitchFamily="18" charset="0"/>
              </a:rPr>
              <a:t>Будьте готовы к диалогу и компромиссам. В интернете возможны разногласия и споры. Будьте готовы к конструктивному диалогу, выслушивайте других и старайтесь найти компромиссные решения. Избегайте жёсткости, наступательности или стремления к победе в каждом споре.</a:t>
            </a:r>
          </a:p>
          <a:p>
            <a:pPr algn="just">
              <a:buClr>
                <a:srgbClr val="184BB2"/>
              </a:buClr>
            </a:pPr>
            <a:r>
              <a:rPr lang="ru-RU" sz="1600" smtClean="0">
                <a:solidFill>
                  <a:srgbClr val="000000"/>
                </a:solidFill>
                <a:latin typeface="Times New Roman" pitchFamily="18" charset="0"/>
                <a:cs typeface="Times New Roman" pitchFamily="18" charset="0"/>
              </a:rPr>
              <a:t>Будьте осторожны в обращении с личной информацией. Будьте бдительны при раскрытии личной информации в интернете. Избегайте предоставления конфиденциальных данных без необходимости. Оценивайте возможные риски и принимайте меры для защиты своей онлайн-приватности.</a:t>
            </a:r>
          </a:p>
          <a:p>
            <a:pPr algn="just">
              <a:buClr>
                <a:srgbClr val="184BB2"/>
              </a:buClr>
            </a:pPr>
            <a:r>
              <a:rPr lang="ru-RU" sz="1600" smtClean="0">
                <a:solidFill>
                  <a:srgbClr val="000000"/>
                </a:solidFill>
                <a:latin typeface="Times New Roman" pitchFamily="18" charset="0"/>
                <a:cs typeface="Times New Roman" pitchFamily="18" charset="0"/>
              </a:rPr>
              <a:t>Будьте терпимы к различиям. Интернет объединяет людей разных культур, с разными мнениями и взглядами на жизнь. Будьте открыты к различиям и уважайте право других на мнение. Избегайте перехода на личности и пишите конструктивные сообщения.</a:t>
            </a:r>
          </a:p>
          <a:p>
            <a:pPr>
              <a:buClr>
                <a:srgbClr val="184BB2"/>
              </a:buClr>
            </a:pPr>
            <a:endParaRPr lang="ru-RU" smtClean="0">
              <a:solidFill>
                <a:srgbClr val="132767"/>
              </a:solidFill>
            </a:endParaRPr>
          </a:p>
          <a:p>
            <a:endParaRPr lang="ru-RU" smtClean="0"/>
          </a:p>
        </p:txBody>
      </p:sp>
      <p:sp>
        <p:nvSpPr>
          <p:cNvPr id="4" name="Заголовок 1"/>
          <p:cNvSpPr>
            <a:spLocks noGrp="1"/>
          </p:cNvSpPr>
          <p:nvPr>
            <p:ph type="title"/>
          </p:nvPr>
        </p:nvSpPr>
        <p:spPr/>
        <p:txBody>
          <a:bodyPr/>
          <a:lstStyle/>
          <a:p>
            <a:pPr marL="342900" indent="-342900">
              <a:spcBef>
                <a:spcPct val="20000"/>
              </a:spcBef>
              <a:defRPr/>
            </a:pPr>
            <a:r>
              <a:rPr lang="ru-RU" b="1" dirty="0" smtClean="0">
                <a:solidFill>
                  <a:srgbClr val="FFFF00"/>
                </a:solidFill>
                <a:effectLst>
                  <a:outerShdw blurRad="38100" dist="38100" dir="2700000" algn="tl">
                    <a:srgbClr val="000000">
                      <a:alpha val="43137"/>
                    </a:srgbClr>
                  </a:outerShdw>
                </a:effectLst>
                <a:latin typeface="Cambria" pitchFamily="18" charset="0"/>
                <a:ea typeface="+mn-ea"/>
                <a:cs typeface="+mn-cs"/>
              </a:rPr>
              <a:t>ОБЩИЕ ПРАВИЛА ПОВЕДЕНИЯ И ОБЩЕНИЯ В ИНТЕРНЕТЕ</a:t>
            </a:r>
            <a:r>
              <a:rPr lang="ru-RU" b="1" dirty="0">
                <a:solidFill>
                  <a:srgbClr val="FFFF00"/>
                </a:solidFill>
                <a:latin typeface="Cambria" pitchFamily="18" charset="0"/>
                <a:ea typeface="+mn-ea"/>
                <a:cs typeface="+mn-cs"/>
              </a:rPr>
              <a:t/>
            </a:r>
            <a:br>
              <a:rPr lang="ru-RU" b="1" dirty="0">
                <a:solidFill>
                  <a:srgbClr val="FFFF00"/>
                </a:solidFill>
                <a:latin typeface="Cambria" pitchFamily="18" charset="0"/>
                <a:ea typeface="+mn-ea"/>
                <a:cs typeface="+mn-cs"/>
              </a:rPr>
            </a:br>
            <a:endParaRPr lang="ru-RU" dirty="0">
              <a:solidFill>
                <a:srgbClr val="FFFF00"/>
              </a:solidFill>
              <a:latin typeface="Cambria" pitchFamily="18" charset="0"/>
            </a:endParaRPr>
          </a:p>
        </p:txBody>
      </p:sp>
      <p:pic>
        <p:nvPicPr>
          <p:cNvPr id="2253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25" y="1844675"/>
            <a:ext cx="2592388" cy="287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Управляющая кнопка: домой 4">
            <a:hlinkClick r:id="rId3" action="ppaction://hlinksldjump" highlightClick="1"/>
          </p:cNvPr>
          <p:cNvSpPr/>
          <p:nvPr/>
        </p:nvSpPr>
        <p:spPr>
          <a:xfrm>
            <a:off x="8172400" y="6165304"/>
            <a:ext cx="576064" cy="432048"/>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spTree>
  </p:cSld>
  <p:clrMapOvr>
    <a:masterClrMapping/>
  </p:clrMapOvr>
  <p:transition spd="slow">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84438" y="404813"/>
            <a:ext cx="6248400" cy="487362"/>
          </a:xfrm>
        </p:spPr>
        <p:txBody>
          <a:bodyPr/>
          <a:lstStyle/>
          <a:p>
            <a:pPr>
              <a:defRPr/>
            </a:pPr>
            <a:r>
              <a:rPr lang="ru-RU" sz="3600" b="1" dirty="0" smtClean="0">
                <a:solidFill>
                  <a:srgbClr val="FFFF00"/>
                </a:solidFill>
                <a:effectLst>
                  <a:outerShdw blurRad="38100" dist="38100" dir="2700000" algn="tl">
                    <a:srgbClr val="000000">
                      <a:alpha val="43137"/>
                    </a:srgbClr>
                  </a:outerShdw>
                </a:effectLst>
                <a:latin typeface="Cambria" pitchFamily="18" charset="0"/>
              </a:rPr>
              <a:t>СЕТЕВОЙ ЭТИКЕТ</a:t>
            </a:r>
            <a:endParaRPr lang="ru-RU" sz="3600" b="1" dirty="0">
              <a:solidFill>
                <a:srgbClr val="FFFF00"/>
              </a:solidFill>
              <a:effectLst>
                <a:outerShdw blurRad="38100" dist="38100" dir="2700000" algn="tl">
                  <a:srgbClr val="000000">
                    <a:alpha val="43137"/>
                  </a:srgbClr>
                </a:outerShdw>
              </a:effectLst>
              <a:latin typeface="Cambria" pitchFamily="18" charset="0"/>
            </a:endParaRPr>
          </a:p>
        </p:txBody>
      </p:sp>
      <p:sp>
        <p:nvSpPr>
          <p:cNvPr id="3" name="Объект 2"/>
          <p:cNvSpPr>
            <a:spLocks noGrp="1"/>
          </p:cNvSpPr>
          <p:nvPr>
            <p:ph idx="1"/>
          </p:nvPr>
        </p:nvSpPr>
        <p:spPr>
          <a:xfrm>
            <a:off x="457200" y="1219200"/>
            <a:ext cx="4835525" cy="5105400"/>
          </a:xfrm>
        </p:spPr>
        <p:txBody>
          <a:bodyPr/>
          <a:lstStyle/>
          <a:p>
            <a:pPr marL="0" indent="0" algn="just">
              <a:buFont typeface="Wingdings" pitchFamily="2" charset="2"/>
              <a:buNone/>
              <a:defRPr/>
            </a:pPr>
            <a:r>
              <a:rPr lang="ru-RU" sz="1600" b="1" dirty="0">
                <a:solidFill>
                  <a:srgbClr val="002060"/>
                </a:solidFill>
                <a:latin typeface="Times New Roman" pitchFamily="18" charset="0"/>
                <a:cs typeface="Times New Roman" pitchFamily="18" charset="0"/>
              </a:rPr>
              <a:t>Сетевой этикет </a:t>
            </a:r>
            <a:r>
              <a:rPr lang="ru-RU" sz="1600" dirty="0">
                <a:solidFill>
                  <a:schemeClr val="accent5">
                    <a:lumMod val="10000"/>
                  </a:schemeClr>
                </a:solidFill>
                <a:latin typeface="Times New Roman" pitchFamily="18" charset="0"/>
                <a:cs typeface="Times New Roman" pitchFamily="18" charset="0"/>
              </a:rPr>
              <a:t>— набор принятых общепризнанных норм и правил поведения в онлайн-среде.</a:t>
            </a:r>
          </a:p>
          <a:p>
            <a:pPr algn="just">
              <a:defRPr/>
            </a:pPr>
            <a:r>
              <a:rPr lang="ru-RU" sz="1600" dirty="0">
                <a:solidFill>
                  <a:schemeClr val="accent5">
                    <a:lumMod val="10000"/>
                  </a:schemeClr>
                </a:solidFill>
                <a:latin typeface="Times New Roman" pitchFamily="18" charset="0"/>
                <a:cs typeface="Times New Roman" pitchFamily="18" charset="0"/>
              </a:rPr>
              <a:t>Он необходим для поддержания взаимопонимания и уважительного общения в онлайн-среде, помогает предотвращать конфликты, снижает риск неприятных ситуаций и позволяет создать основу для продуктивного взаимодействия и успешного достижения целей в онлайн-мире.</a:t>
            </a:r>
          </a:p>
          <a:p>
            <a:pPr algn="just">
              <a:defRPr/>
            </a:pPr>
            <a:r>
              <a:rPr lang="ru-RU" sz="1600" dirty="0">
                <a:solidFill>
                  <a:schemeClr val="accent5">
                    <a:lumMod val="10000"/>
                  </a:schemeClr>
                </a:solidFill>
                <a:latin typeface="Times New Roman" pitchFamily="18" charset="0"/>
                <a:cs typeface="Times New Roman" pitchFamily="18" charset="0"/>
              </a:rPr>
              <a:t>Главные правила сетевого этикета — быть вежливым и уважительным к другим участникам, избегать грубости и оскорблений; соблюдать приватность, не распространять чужую личную информацию; быть осмотрительным с контентом, проверять его достоверность и избегать распространения дезинформации; уважать интеллектуальную собственность, не нарушать авторские права; аккуратно подбирать слова, избегать оскорблений и нецензурных выражений.</a:t>
            </a:r>
          </a:p>
          <a:p>
            <a:pPr marL="0" indent="0">
              <a:buFont typeface="Wingdings" pitchFamily="2" charset="2"/>
              <a:buNone/>
              <a:defRPr/>
            </a:pPr>
            <a:endParaRPr lang="ru-RU" dirty="0"/>
          </a:p>
        </p:txBody>
      </p:sp>
      <p:pic>
        <p:nvPicPr>
          <p:cNvPr id="2355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5600" y="2565400"/>
            <a:ext cx="3494088" cy="2303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Управляющая кнопка: домой 3">
            <a:hlinkClick r:id="rId3" action="ppaction://hlinksldjump" highlightClick="1"/>
          </p:cNvPr>
          <p:cNvSpPr/>
          <p:nvPr/>
        </p:nvSpPr>
        <p:spPr>
          <a:xfrm>
            <a:off x="8388424" y="6381328"/>
            <a:ext cx="504056" cy="476672"/>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Заголовок 1"/>
          <p:cNvSpPr>
            <a:spLocks noGrp="1"/>
          </p:cNvSpPr>
          <p:nvPr>
            <p:ph type="title"/>
          </p:nvPr>
        </p:nvSpPr>
        <p:spPr>
          <a:xfrm>
            <a:off x="2411413" y="549275"/>
            <a:ext cx="6248400" cy="487363"/>
          </a:xfrm>
        </p:spPr>
        <p:txBody>
          <a:bodyPr/>
          <a:lstStyle/>
          <a:p>
            <a:pPr eaLnBrk="1" hangingPunct="1">
              <a:defRPr/>
            </a:pPr>
            <a:r>
              <a:rPr lang="ru-RU" sz="3600" b="1" dirty="0" smtClean="0">
                <a:solidFill>
                  <a:srgbClr val="FFFF00"/>
                </a:solidFill>
                <a:effectLst>
                  <a:outerShdw blurRad="38100" dist="38100" dir="2700000" algn="tl">
                    <a:srgbClr val="000000">
                      <a:alpha val="43137"/>
                    </a:srgbClr>
                  </a:outerShdw>
                </a:effectLst>
                <a:latin typeface="Cambria" pitchFamily="18" charset="0"/>
              </a:rPr>
              <a:t>ИНТЕРНЕТ-ЗАВИСИМОСТЬ</a:t>
            </a:r>
            <a:r>
              <a:rPr lang="ru-RU" sz="3600" dirty="0" smtClean="0">
                <a:effectLst>
                  <a:outerShdw blurRad="38100" dist="38100" dir="2700000" algn="tl">
                    <a:srgbClr val="000000">
                      <a:alpha val="43137"/>
                    </a:srgbClr>
                  </a:outerShdw>
                </a:effectLst>
              </a:rPr>
              <a:t/>
            </a:r>
            <a:br>
              <a:rPr lang="ru-RU" sz="3600" dirty="0" smtClean="0">
                <a:effectLst>
                  <a:outerShdw blurRad="38100" dist="38100" dir="2700000" algn="tl">
                    <a:srgbClr val="000000">
                      <a:alpha val="43137"/>
                    </a:srgbClr>
                  </a:outerShdw>
                </a:effectLst>
              </a:rPr>
            </a:br>
            <a:endParaRPr lang="ru-RU" sz="3600" dirty="0" smtClean="0">
              <a:effectLst>
                <a:outerShdw blurRad="38100" dist="38100" dir="2700000" algn="tl">
                  <a:srgbClr val="000000">
                    <a:alpha val="43137"/>
                  </a:srgbClr>
                </a:outerShdw>
              </a:effectLst>
            </a:endParaRPr>
          </a:p>
        </p:txBody>
      </p:sp>
      <p:sp>
        <p:nvSpPr>
          <p:cNvPr id="21507" name="Содержимое 2"/>
          <p:cNvSpPr>
            <a:spLocks noGrp="1"/>
          </p:cNvSpPr>
          <p:nvPr>
            <p:ph idx="1"/>
          </p:nvPr>
        </p:nvSpPr>
        <p:spPr>
          <a:xfrm>
            <a:off x="457200" y="1219200"/>
            <a:ext cx="4762500" cy="5105400"/>
          </a:xfrm>
        </p:spPr>
        <p:txBody>
          <a:bodyPr/>
          <a:lstStyle/>
          <a:p>
            <a:pPr algn="just">
              <a:defRPr/>
            </a:pPr>
            <a:r>
              <a:rPr lang="ru-RU" sz="1600" dirty="0" smtClean="0">
                <a:solidFill>
                  <a:schemeClr val="accent5">
                    <a:lumMod val="10000"/>
                  </a:schemeClr>
                </a:solidFill>
                <a:latin typeface="Times New Roman" pitchFamily="18" charset="0"/>
                <a:cs typeface="Times New Roman" pitchFamily="18" charset="0"/>
              </a:rPr>
              <a:t>Цель </a:t>
            </a:r>
            <a:r>
              <a:rPr lang="ru-RU" sz="1600" dirty="0">
                <a:solidFill>
                  <a:schemeClr val="accent5">
                    <a:lumMod val="10000"/>
                  </a:schemeClr>
                </a:solidFill>
                <a:latin typeface="Times New Roman" pitchFamily="18" charset="0"/>
                <a:cs typeface="Times New Roman" pitchFamily="18" charset="0"/>
              </a:rPr>
              <a:t>человека, зависимого от Интернета – возвращение в реальную жизнь. Чтобы её достичь, необходимо придерживаться следующих правил:</a:t>
            </a:r>
          </a:p>
          <a:p>
            <a:pPr algn="just">
              <a:defRPr/>
            </a:pPr>
            <a:r>
              <a:rPr lang="ru-RU" sz="1600" dirty="0">
                <a:solidFill>
                  <a:schemeClr val="accent5">
                    <a:lumMod val="10000"/>
                  </a:schemeClr>
                </a:solidFill>
                <a:latin typeface="Times New Roman" pitchFamily="18" charset="0"/>
                <a:cs typeface="Times New Roman" pitchFamily="18" charset="0"/>
              </a:rPr>
              <a:t>Старайтесь не посещать Интернет или включать компьютер без необходимости. В большинстве случаев к интернет-зависимости приводит посещение сети просто так, чтобы убить время. Также, избегайте сайтов и социальных сетей, за которыми вы проводили слишком большое количество времени.</a:t>
            </a:r>
          </a:p>
          <a:p>
            <a:pPr algn="just">
              <a:defRPr/>
            </a:pPr>
            <a:r>
              <a:rPr lang="ru-RU" sz="1600" dirty="0">
                <a:solidFill>
                  <a:schemeClr val="accent5">
                    <a:lumMod val="10000"/>
                  </a:schemeClr>
                </a:solidFill>
                <a:latin typeface="Times New Roman" pitchFamily="18" charset="0"/>
                <a:cs typeface="Times New Roman" pitchFamily="18" charset="0"/>
              </a:rPr>
              <a:t>Постарайтесь переключиться на что-то другое, например, спорт, хобби, новое увлечение. Можно выучить новый язык, записаться на курсы повышения квалификации, заняться самообразованием, научиться танцевать или рисовать.</a:t>
            </a:r>
          </a:p>
          <a:p>
            <a:pPr marL="0" indent="0">
              <a:buFont typeface="Wingdings" pitchFamily="2" charset="2"/>
              <a:buNone/>
              <a:defRPr/>
            </a:pPr>
            <a:endParaRPr lang="ru-RU" sz="1400" dirty="0"/>
          </a:p>
          <a:p>
            <a:pPr eaLnBrk="1" hangingPunct="1">
              <a:defRPr/>
            </a:pPr>
            <a:endParaRPr lang="ru-RU" sz="1400" dirty="0" smtClean="0"/>
          </a:p>
        </p:txBody>
      </p:sp>
      <p:pic>
        <p:nvPicPr>
          <p:cNvPr id="245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5588" y="2205038"/>
            <a:ext cx="3582987" cy="2376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a:buClr>
                <a:srgbClr val="184BB2"/>
              </a:buClr>
              <a:defRPr/>
            </a:pPr>
            <a:r>
              <a:rPr lang="ru-RU" sz="1600" dirty="0" smtClean="0">
                <a:solidFill>
                  <a:srgbClr val="ABCEEE">
                    <a:lumMod val="10000"/>
                  </a:srgbClr>
                </a:solidFill>
                <a:latin typeface="Times New Roman" pitchFamily="18" charset="0"/>
                <a:cs typeface="Times New Roman" pitchFamily="18" charset="0"/>
              </a:rPr>
              <a:t>Сходите на встречу с друзьями, проведите время с семьёй. Нет ничего лучше живого общения.</a:t>
            </a:r>
          </a:p>
          <a:p>
            <a:pPr>
              <a:buClr>
                <a:srgbClr val="184BB2"/>
              </a:buClr>
              <a:defRPr/>
            </a:pPr>
            <a:r>
              <a:rPr lang="ru-RU" sz="1600" dirty="0" smtClean="0">
                <a:solidFill>
                  <a:srgbClr val="ABCEEE">
                    <a:lumMod val="10000"/>
                  </a:srgbClr>
                </a:solidFill>
                <a:latin typeface="Times New Roman" pitchFamily="18" charset="0"/>
                <a:cs typeface="Times New Roman" pitchFamily="18" charset="0"/>
              </a:rPr>
              <a:t>Не принимайте пищу перед экраном компьютера или со смартфоном в руках.</a:t>
            </a:r>
          </a:p>
          <a:p>
            <a:pPr>
              <a:buClr>
                <a:srgbClr val="184BB2"/>
              </a:buClr>
              <a:defRPr/>
            </a:pPr>
            <a:r>
              <a:rPr lang="ru-RU" sz="1600" dirty="0" smtClean="0">
                <a:solidFill>
                  <a:srgbClr val="ABCEEE">
                    <a:lumMod val="10000"/>
                  </a:srgbClr>
                </a:solidFill>
                <a:latin typeface="Times New Roman" pitchFamily="18" charset="0"/>
                <a:cs typeface="Times New Roman" pitchFamily="18" charset="0"/>
              </a:rPr>
              <a:t>Старайтесь вести здоровый образ жизни. Желательно делать регулярно зарядку, чаще гулять, заниматься спортом минимум 2-3 раза в неделю по 40-50 минут.</a:t>
            </a:r>
          </a:p>
          <a:p>
            <a:pPr>
              <a:buClr>
                <a:srgbClr val="184BB2"/>
              </a:buClr>
              <a:defRPr/>
            </a:pPr>
            <a:r>
              <a:rPr lang="ru-RU" sz="1600" dirty="0" smtClean="0">
                <a:solidFill>
                  <a:srgbClr val="ABCEEE">
                    <a:lumMod val="10000"/>
                  </a:srgbClr>
                </a:solidFill>
                <a:latin typeface="Times New Roman" pitchFamily="18" charset="0"/>
                <a:cs typeface="Times New Roman" pitchFamily="18" charset="0"/>
              </a:rPr>
              <a:t>При необходимости просите родных вам помочь и проконтролировать, чтобы вы снова не сидели слишком долго с телефоном или за компьютером.</a:t>
            </a:r>
          </a:p>
          <a:p>
            <a:pPr>
              <a:buClr>
                <a:srgbClr val="184BB2"/>
              </a:buClr>
              <a:defRPr/>
            </a:pPr>
            <a:r>
              <a:rPr lang="ru-RU" sz="1600" dirty="0" smtClean="0">
                <a:solidFill>
                  <a:srgbClr val="ABCEEE">
                    <a:lumMod val="10000"/>
                  </a:srgbClr>
                </a:solidFill>
                <a:latin typeface="Times New Roman" pitchFamily="18" charset="0"/>
                <a:cs typeface="Times New Roman" pitchFamily="18" charset="0"/>
              </a:rPr>
              <a:t>Важно понимать, что бывают случаи, в которых невозможно самостоятельно избавится от интернет-зависимости. Тогда интернет-зависимому человеку стоит обратиться к врачу-психиатру.</a:t>
            </a:r>
          </a:p>
          <a:p>
            <a:pPr marL="0" indent="0">
              <a:buFont typeface="Wingdings" pitchFamily="2" charset="2"/>
              <a:buNone/>
              <a:defRPr/>
            </a:pPr>
            <a:endParaRPr lang="ru-RU" dirty="0"/>
          </a:p>
        </p:txBody>
      </p:sp>
      <p:sp>
        <p:nvSpPr>
          <p:cNvPr id="4" name="Заголовок 1"/>
          <p:cNvSpPr>
            <a:spLocks noGrp="1"/>
          </p:cNvSpPr>
          <p:nvPr>
            <p:ph type="title"/>
          </p:nvPr>
        </p:nvSpPr>
        <p:spPr/>
        <p:txBody>
          <a:bodyPr/>
          <a:lstStyle/>
          <a:p>
            <a:pPr eaLnBrk="1" hangingPunct="1">
              <a:defRPr/>
            </a:pPr>
            <a:r>
              <a:rPr lang="ru-RU" b="1" dirty="0" smtClean="0">
                <a:solidFill>
                  <a:srgbClr val="FFFF00"/>
                </a:solidFill>
                <a:effectLst>
                  <a:outerShdw blurRad="38100" dist="38100" dir="2700000" algn="tl">
                    <a:srgbClr val="000000">
                      <a:alpha val="43137"/>
                    </a:srgbClr>
                  </a:outerShdw>
                </a:effectLst>
                <a:latin typeface="Cambria" pitchFamily="18" charset="0"/>
              </a:rPr>
              <a:t>ИНТЕРНЕТ-ЗАВИСИМОСТЬ</a:t>
            </a:r>
            <a:r>
              <a:rPr lang="ru-RU" dirty="0" smtClean="0"/>
              <a:t/>
            </a:r>
            <a:br>
              <a:rPr lang="ru-RU" dirty="0" smtClean="0"/>
            </a:br>
            <a:endParaRPr lang="ru-RU" dirty="0" smtClean="0"/>
          </a:p>
        </p:txBody>
      </p:sp>
      <p:pic>
        <p:nvPicPr>
          <p:cNvPr id="2560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638" y="3716338"/>
            <a:ext cx="4173537" cy="2355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Управляющая кнопка: домой 4">
            <a:hlinkClick r:id="rId3" action="ppaction://hlinksldjump" highlightClick="1"/>
          </p:cNvPr>
          <p:cNvSpPr/>
          <p:nvPr/>
        </p:nvSpPr>
        <p:spPr>
          <a:xfrm>
            <a:off x="8384679" y="6237312"/>
            <a:ext cx="507801" cy="504056"/>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Заголовок 1"/>
          <p:cNvSpPr>
            <a:spLocks noGrp="1"/>
          </p:cNvSpPr>
          <p:nvPr>
            <p:ph type="title"/>
          </p:nvPr>
        </p:nvSpPr>
        <p:spPr>
          <a:xfrm>
            <a:off x="2538413" y="404813"/>
            <a:ext cx="6248400" cy="487362"/>
          </a:xfrm>
        </p:spPr>
        <p:txBody>
          <a:bodyPr/>
          <a:lstStyle/>
          <a:p>
            <a:pPr eaLnBrk="1" hangingPunct="1">
              <a:defRPr/>
            </a:pPr>
            <a:r>
              <a:rPr lang="ru-RU" sz="3600" b="1" dirty="0" smtClean="0">
                <a:solidFill>
                  <a:srgbClr val="FFFF00"/>
                </a:solidFill>
                <a:effectLst>
                  <a:outerShdw blurRad="38100" dist="38100" dir="2700000" algn="tl">
                    <a:srgbClr val="000000">
                      <a:alpha val="43137"/>
                    </a:srgbClr>
                  </a:outerShdw>
                </a:effectLst>
                <a:latin typeface="Cambria" pitchFamily="18" charset="0"/>
              </a:rPr>
              <a:t>ПРОГРАММЫ-ФИЛЬТРЫ</a:t>
            </a:r>
          </a:p>
        </p:txBody>
      </p:sp>
      <p:sp>
        <p:nvSpPr>
          <p:cNvPr id="26627" name="Содержимое 2"/>
          <p:cNvSpPr>
            <a:spLocks noGrp="1"/>
          </p:cNvSpPr>
          <p:nvPr>
            <p:ph idx="1"/>
          </p:nvPr>
        </p:nvSpPr>
        <p:spPr/>
        <p:txBody>
          <a:bodyPr/>
          <a:lstStyle/>
          <a:p>
            <a:pPr eaLnBrk="1" hangingPunct="1"/>
            <a:r>
              <a:rPr lang="en-US" b="1" smtClean="0">
                <a:latin typeface="Times New Roman" pitchFamily="18" charset="0"/>
                <a:cs typeface="Times New Roman" pitchFamily="18" charset="0"/>
              </a:rPr>
              <a:t>Power Spy 2008 </a:t>
            </a:r>
            <a:r>
              <a:rPr lang="en-US" b="1" smtClean="0"/>
              <a:t>(</a:t>
            </a:r>
            <a:r>
              <a:rPr lang="en-US" b="1" smtClean="0">
                <a:latin typeface="Times New Roman" pitchFamily="18" charset="0"/>
                <a:cs typeface="Times New Roman" pitchFamily="18" charset="0"/>
                <a:hlinkClick r:id="rId2"/>
              </a:rPr>
              <a:t>http://www.securitylab.ru/software/301944.php</a:t>
            </a:r>
            <a:r>
              <a:rPr lang="en-US" b="1" smtClean="0"/>
              <a:t>)</a:t>
            </a:r>
            <a:endParaRPr lang="ru-RU" smtClean="0"/>
          </a:p>
          <a:p>
            <a:pPr eaLnBrk="1" hangingPunct="1"/>
            <a:endParaRPr lang="ru-RU" smtClean="0"/>
          </a:p>
        </p:txBody>
      </p:sp>
      <p:pic>
        <p:nvPicPr>
          <p:cNvPr id="26628" name="Picture 2" descr="SNAG-00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688" y="2928938"/>
            <a:ext cx="4029075" cy="333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TextBox 4"/>
          <p:cNvSpPr txBox="1">
            <a:spLocks noChangeArrowheads="1"/>
          </p:cNvSpPr>
          <p:nvPr/>
        </p:nvSpPr>
        <p:spPr bwMode="auto">
          <a:xfrm>
            <a:off x="5214938" y="2928938"/>
            <a:ext cx="35718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ru-RU" dirty="0" smtClean="0">
                <a:solidFill>
                  <a:schemeClr val="accent5">
                    <a:lumMod val="10000"/>
                  </a:schemeClr>
                </a:solidFill>
                <a:latin typeface="Times New Roman" pitchFamily="18" charset="0"/>
                <a:cs typeface="Times New Roman" pitchFamily="18" charset="0"/>
              </a:rPr>
              <a:t>Программу удобно использовать, чтобы узнать, чем заняты дети в отсутствие родителей.</a:t>
            </a:r>
          </a:p>
          <a:p>
            <a:pPr eaLnBrk="1" hangingPunct="1">
              <a:defRPr/>
            </a:pPr>
            <a:endParaRPr lang="ru-RU" dirty="0" smtClean="0"/>
          </a:p>
        </p:txBody>
      </p:sp>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Заголовок 1"/>
          <p:cNvSpPr>
            <a:spLocks noGrp="1"/>
          </p:cNvSpPr>
          <p:nvPr>
            <p:ph type="title"/>
          </p:nvPr>
        </p:nvSpPr>
        <p:spPr>
          <a:xfrm>
            <a:off x="2503488" y="404813"/>
            <a:ext cx="6248400" cy="487362"/>
          </a:xfrm>
        </p:spPr>
        <p:txBody>
          <a:bodyPr/>
          <a:lstStyle/>
          <a:p>
            <a:pPr eaLnBrk="1" hangingPunct="1">
              <a:defRPr/>
            </a:pPr>
            <a:r>
              <a:rPr lang="ru-RU" sz="3600" b="1" dirty="0" smtClean="0">
                <a:solidFill>
                  <a:srgbClr val="FFFF00"/>
                </a:solidFill>
                <a:effectLst>
                  <a:outerShdw blurRad="38100" dist="38100" dir="2700000" algn="tl">
                    <a:srgbClr val="000000">
                      <a:alpha val="43137"/>
                    </a:srgbClr>
                  </a:outerShdw>
                </a:effectLst>
                <a:latin typeface="Cambria" pitchFamily="18" charset="0"/>
              </a:rPr>
              <a:t>ПРОГРАММЫ-ФИЛЬТРЫ</a:t>
            </a:r>
          </a:p>
        </p:txBody>
      </p:sp>
      <p:sp>
        <p:nvSpPr>
          <p:cNvPr id="27651" name="Содержимое 2"/>
          <p:cNvSpPr>
            <a:spLocks noGrp="1"/>
          </p:cNvSpPr>
          <p:nvPr>
            <p:ph idx="1"/>
          </p:nvPr>
        </p:nvSpPr>
        <p:spPr>
          <a:xfrm>
            <a:off x="714375" y="1214438"/>
            <a:ext cx="8229600" cy="5105400"/>
          </a:xfrm>
        </p:spPr>
        <p:txBody>
          <a:bodyPr/>
          <a:lstStyle/>
          <a:p>
            <a:pPr eaLnBrk="1" hangingPunct="1"/>
            <a:r>
              <a:rPr lang="en-US" b="1" smtClean="0">
                <a:latin typeface="Times New Roman" pitchFamily="18" charset="0"/>
                <a:cs typeface="Times New Roman" pitchFamily="18" charset="0"/>
              </a:rPr>
              <a:t>iProtectYou Pro </a:t>
            </a:r>
            <a:r>
              <a:rPr lang="en-US" b="1" smtClean="0"/>
              <a:t>(</a:t>
            </a:r>
            <a:r>
              <a:rPr lang="en-US" b="1" smtClean="0">
                <a:latin typeface="Times New Roman" pitchFamily="18" charset="0"/>
                <a:cs typeface="Times New Roman" pitchFamily="18" charset="0"/>
                <a:hlinkClick r:id="rId2"/>
              </a:rPr>
              <a:t>http://soft.mail.ru/program_page.php?grp=5382</a:t>
            </a:r>
            <a:r>
              <a:rPr lang="en-US" b="1" smtClean="0"/>
              <a:t>)</a:t>
            </a:r>
            <a:endParaRPr lang="ru-RU" smtClean="0"/>
          </a:p>
          <a:p>
            <a:pPr eaLnBrk="1" hangingPunct="1"/>
            <a:endParaRPr lang="ru-RU" smtClean="0"/>
          </a:p>
        </p:txBody>
      </p:sp>
      <p:pic>
        <p:nvPicPr>
          <p:cNvPr id="27652" name="Picture 2" descr="51021c813e17e48872b639aa8a055600">
            <a:hlinkClick r:id="rId3" tooltip="&quot;iProtectYou Pro &quo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4375" y="3143250"/>
            <a:ext cx="3578225" cy="226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3" name="TextBox 7"/>
          <p:cNvSpPr txBox="1">
            <a:spLocks noChangeArrowheads="1"/>
          </p:cNvSpPr>
          <p:nvPr/>
        </p:nvSpPr>
        <p:spPr bwMode="auto">
          <a:xfrm>
            <a:off x="4714875" y="3000375"/>
            <a:ext cx="3929063"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ru-RU" dirty="0" smtClean="0">
                <a:solidFill>
                  <a:schemeClr val="accent5">
                    <a:lumMod val="10000"/>
                  </a:schemeClr>
                </a:solidFill>
                <a:latin typeface="Times New Roman" pitchFamily="18" charset="0"/>
                <a:cs typeface="Times New Roman" pitchFamily="18" charset="0"/>
              </a:rPr>
              <a:t>Программа-фильтр Интернета,</a:t>
            </a:r>
          </a:p>
          <a:p>
            <a:pPr eaLnBrk="1" hangingPunct="1">
              <a:defRPr/>
            </a:pPr>
            <a:r>
              <a:rPr lang="ru-RU" dirty="0" smtClean="0">
                <a:solidFill>
                  <a:schemeClr val="accent5">
                    <a:lumMod val="10000"/>
                  </a:schemeClr>
                </a:solidFill>
                <a:latin typeface="Times New Roman" pitchFamily="18" charset="0"/>
                <a:cs typeface="Times New Roman" pitchFamily="18" charset="0"/>
              </a:rPr>
              <a:t> позволяет родителям ограничивать</a:t>
            </a:r>
          </a:p>
          <a:p>
            <a:pPr eaLnBrk="1" hangingPunct="1">
              <a:defRPr/>
            </a:pPr>
            <a:r>
              <a:rPr lang="ru-RU" dirty="0" smtClean="0">
                <a:solidFill>
                  <a:schemeClr val="accent5">
                    <a:lumMod val="10000"/>
                  </a:schemeClr>
                </a:solidFill>
                <a:latin typeface="Times New Roman" pitchFamily="18" charset="0"/>
                <a:cs typeface="Times New Roman" pitchFamily="18" charset="0"/>
              </a:rPr>
              <a:t> по разным параметрам сайты, </a:t>
            </a:r>
          </a:p>
          <a:p>
            <a:pPr eaLnBrk="1" hangingPunct="1">
              <a:defRPr/>
            </a:pPr>
            <a:r>
              <a:rPr lang="ru-RU" dirty="0" smtClean="0">
                <a:solidFill>
                  <a:schemeClr val="accent5">
                    <a:lumMod val="10000"/>
                  </a:schemeClr>
                </a:solidFill>
                <a:latin typeface="Times New Roman" pitchFamily="18" charset="0"/>
                <a:cs typeface="Times New Roman" pitchFamily="18" charset="0"/>
              </a:rPr>
              <a:t>просматриваемые детьми. </a:t>
            </a:r>
          </a:p>
          <a:p>
            <a:pPr eaLnBrk="1" hangingPunct="1">
              <a:defRPr/>
            </a:pPr>
            <a:endParaRPr lang="ru-RU" dirty="0" smtClean="0"/>
          </a:p>
        </p:txBody>
      </p:sp>
    </p:spTree>
  </p:cSld>
  <p:clrMapOvr>
    <a:masterClrMapping/>
  </p:clrMapOvr>
  <p:transition spd="slow">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Заголовок 1"/>
          <p:cNvSpPr>
            <a:spLocks noGrp="1"/>
          </p:cNvSpPr>
          <p:nvPr>
            <p:ph type="title"/>
          </p:nvPr>
        </p:nvSpPr>
        <p:spPr>
          <a:xfrm>
            <a:off x="2484438" y="404813"/>
            <a:ext cx="6248400" cy="487362"/>
          </a:xfrm>
        </p:spPr>
        <p:txBody>
          <a:bodyPr/>
          <a:lstStyle/>
          <a:p>
            <a:pPr eaLnBrk="1" hangingPunct="1">
              <a:defRPr/>
            </a:pPr>
            <a:r>
              <a:rPr lang="ru-RU" sz="3600" b="1" dirty="0" smtClean="0">
                <a:solidFill>
                  <a:srgbClr val="FFFF00"/>
                </a:solidFill>
                <a:effectLst>
                  <a:outerShdw blurRad="38100" dist="38100" dir="2700000" algn="tl">
                    <a:srgbClr val="000000">
                      <a:alpha val="43137"/>
                    </a:srgbClr>
                  </a:outerShdw>
                </a:effectLst>
                <a:latin typeface="Cambria" pitchFamily="18" charset="0"/>
              </a:rPr>
              <a:t>ПРОГРАММЫ-ФИЛЬТРЫ</a:t>
            </a:r>
          </a:p>
        </p:txBody>
      </p:sp>
      <p:sp>
        <p:nvSpPr>
          <p:cNvPr id="28675" name="Содержимое 2"/>
          <p:cNvSpPr>
            <a:spLocks noGrp="1"/>
          </p:cNvSpPr>
          <p:nvPr>
            <p:ph idx="1"/>
          </p:nvPr>
        </p:nvSpPr>
        <p:spPr>
          <a:xfrm>
            <a:off x="714375" y="1214438"/>
            <a:ext cx="8229600" cy="5105400"/>
          </a:xfrm>
        </p:spPr>
        <p:txBody>
          <a:bodyPr/>
          <a:lstStyle/>
          <a:p>
            <a:pPr eaLnBrk="1" hangingPunct="1"/>
            <a:r>
              <a:rPr lang="en-US" b="1" smtClean="0">
                <a:latin typeface="Times New Roman" pitchFamily="18" charset="0"/>
                <a:cs typeface="Times New Roman" pitchFamily="18" charset="0"/>
              </a:rPr>
              <a:t>KidsControl</a:t>
            </a:r>
            <a:r>
              <a:rPr lang="en-US" b="1" smtClean="0"/>
              <a:t> (</a:t>
            </a:r>
            <a:r>
              <a:rPr lang="en-US" b="1" smtClean="0">
                <a:latin typeface="Times New Roman" pitchFamily="18" charset="0"/>
                <a:cs typeface="Times New Roman" pitchFamily="18" charset="0"/>
                <a:hlinkClick r:id="rId2"/>
              </a:rPr>
              <a:t>http://soft.mail.ru/program_page.php?grp=47967</a:t>
            </a:r>
            <a:r>
              <a:rPr lang="en-US" b="1" smtClean="0"/>
              <a:t>)</a:t>
            </a:r>
            <a:endParaRPr lang="ru-RU" smtClean="0"/>
          </a:p>
          <a:p>
            <a:pPr eaLnBrk="1" hangingPunct="1"/>
            <a:endParaRPr lang="ru-RU" smtClean="0"/>
          </a:p>
        </p:txBody>
      </p:sp>
      <p:pic>
        <p:nvPicPr>
          <p:cNvPr id="28676" name="Picture 2" descr="SNAG-00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750" y="3071813"/>
            <a:ext cx="5200650" cy="319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TextBox 6"/>
          <p:cNvSpPr txBox="1">
            <a:spLocks noChangeArrowheads="1"/>
          </p:cNvSpPr>
          <p:nvPr/>
        </p:nvSpPr>
        <p:spPr bwMode="auto">
          <a:xfrm>
            <a:off x="5786438" y="3143250"/>
            <a:ext cx="2786062"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ru-RU" dirty="0" smtClean="0">
                <a:solidFill>
                  <a:schemeClr val="accent5">
                    <a:lumMod val="10000"/>
                  </a:schemeClr>
                </a:solidFill>
                <a:latin typeface="Times New Roman" pitchFamily="18" charset="0"/>
                <a:cs typeface="Times New Roman" pitchFamily="18" charset="0"/>
              </a:rPr>
              <a:t>Предназначение </a:t>
            </a:r>
            <a:r>
              <a:rPr lang="ru-RU" dirty="0" err="1" smtClean="0">
                <a:solidFill>
                  <a:schemeClr val="accent5">
                    <a:lumMod val="10000"/>
                  </a:schemeClr>
                </a:solidFill>
                <a:latin typeface="Times New Roman" pitchFamily="18" charset="0"/>
                <a:cs typeface="Times New Roman" pitchFamily="18" charset="0"/>
              </a:rPr>
              <a:t>KidsControl</a:t>
            </a:r>
            <a:r>
              <a:rPr lang="ru-RU" dirty="0" smtClean="0">
                <a:solidFill>
                  <a:schemeClr val="accent5">
                    <a:lumMod val="10000"/>
                  </a:schemeClr>
                </a:solidFill>
                <a:latin typeface="Times New Roman" pitchFamily="18" charset="0"/>
                <a:cs typeface="Times New Roman" pitchFamily="18" charset="0"/>
              </a:rPr>
              <a:t> – контроль времени, которое ребенок проводит в Интернете.</a:t>
            </a:r>
          </a:p>
          <a:p>
            <a:pPr eaLnBrk="1" hangingPunct="1">
              <a:defRPr/>
            </a:pPr>
            <a:endParaRPr lang="ru-RU" dirty="0" smtClean="0"/>
          </a:p>
        </p:txBody>
      </p:sp>
    </p:spTree>
  </p:cSld>
  <p:clrMapOvr>
    <a:masterClrMapping/>
  </p:clrMapOvr>
  <p:transition spd="slow">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Заголовок 1"/>
          <p:cNvSpPr>
            <a:spLocks noGrp="1"/>
          </p:cNvSpPr>
          <p:nvPr>
            <p:ph type="title"/>
          </p:nvPr>
        </p:nvSpPr>
        <p:spPr>
          <a:xfrm>
            <a:off x="2479675" y="404813"/>
            <a:ext cx="6248400" cy="487362"/>
          </a:xfrm>
        </p:spPr>
        <p:txBody>
          <a:bodyPr/>
          <a:lstStyle/>
          <a:p>
            <a:pPr eaLnBrk="1" hangingPunct="1">
              <a:defRPr/>
            </a:pPr>
            <a:r>
              <a:rPr lang="ru-RU" sz="3600" b="1" dirty="0" smtClean="0">
                <a:solidFill>
                  <a:srgbClr val="FFFF00"/>
                </a:solidFill>
                <a:effectLst>
                  <a:outerShdw blurRad="38100" dist="38100" dir="2700000" algn="tl">
                    <a:srgbClr val="000000">
                      <a:alpha val="43137"/>
                    </a:srgbClr>
                  </a:outerShdw>
                </a:effectLst>
                <a:latin typeface="Cambria" pitchFamily="18" charset="0"/>
              </a:rPr>
              <a:t>ПРОГРАММЫ-ФИЛЬТРЫ</a:t>
            </a:r>
          </a:p>
        </p:txBody>
      </p:sp>
      <p:sp>
        <p:nvSpPr>
          <p:cNvPr id="29699" name="Содержимое 2"/>
          <p:cNvSpPr>
            <a:spLocks noGrp="1"/>
          </p:cNvSpPr>
          <p:nvPr>
            <p:ph idx="1"/>
          </p:nvPr>
        </p:nvSpPr>
        <p:spPr>
          <a:xfrm>
            <a:off x="714375" y="1214438"/>
            <a:ext cx="8229600" cy="5105400"/>
          </a:xfrm>
        </p:spPr>
        <p:txBody>
          <a:bodyPr/>
          <a:lstStyle/>
          <a:p>
            <a:pPr eaLnBrk="1" hangingPunct="1"/>
            <a:r>
              <a:rPr lang="en-US" b="1" smtClean="0">
                <a:latin typeface="Times New Roman" pitchFamily="18" charset="0"/>
                <a:cs typeface="Times New Roman" pitchFamily="18" charset="0"/>
              </a:rPr>
              <a:t>CYBERsitter </a:t>
            </a:r>
            <a:r>
              <a:rPr lang="en-US" b="1" smtClean="0"/>
              <a:t>(</a:t>
            </a:r>
            <a:r>
              <a:rPr lang="en-US" b="1" smtClean="0">
                <a:latin typeface="Times New Roman" pitchFamily="18" charset="0"/>
                <a:cs typeface="Times New Roman" pitchFamily="18" charset="0"/>
                <a:hlinkClick r:id="rId2"/>
              </a:rPr>
              <a:t>http://www.securitylab.ru/software/240522.php</a:t>
            </a:r>
            <a:r>
              <a:rPr lang="en-US" b="1" smtClean="0"/>
              <a:t>)</a:t>
            </a:r>
            <a:endParaRPr lang="ru-RU" smtClean="0"/>
          </a:p>
          <a:p>
            <a:pPr eaLnBrk="1" hangingPunct="1">
              <a:buFont typeface="Wingdings" pitchFamily="2" charset="2"/>
              <a:buNone/>
            </a:pPr>
            <a:r>
              <a:rPr lang="en-US" b="1" smtClean="0"/>
              <a:t> </a:t>
            </a:r>
            <a:endParaRPr lang="ru-RU" smtClean="0"/>
          </a:p>
          <a:p>
            <a:pPr eaLnBrk="1" hangingPunct="1"/>
            <a:endParaRPr lang="ru-RU" smtClean="0"/>
          </a:p>
        </p:txBody>
      </p:sp>
      <p:pic>
        <p:nvPicPr>
          <p:cNvPr id="29700" name="Picture 2" descr="SNAG-00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75" y="3214688"/>
            <a:ext cx="3567113" cy="92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Box 7"/>
          <p:cNvSpPr txBox="1">
            <a:spLocks noChangeArrowheads="1"/>
          </p:cNvSpPr>
          <p:nvPr/>
        </p:nvSpPr>
        <p:spPr bwMode="auto">
          <a:xfrm>
            <a:off x="5214938" y="3214688"/>
            <a:ext cx="3071812"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ru-RU" dirty="0" err="1" smtClean="0">
                <a:solidFill>
                  <a:schemeClr val="accent5">
                    <a:lumMod val="10000"/>
                  </a:schemeClr>
                </a:solidFill>
                <a:latin typeface="Times New Roman" pitchFamily="18" charset="0"/>
                <a:cs typeface="Times New Roman" pitchFamily="18" charset="0"/>
              </a:rPr>
              <a:t>CYBERSitter</a:t>
            </a:r>
            <a:r>
              <a:rPr lang="ru-RU" dirty="0" smtClean="0">
                <a:solidFill>
                  <a:schemeClr val="accent5">
                    <a:lumMod val="10000"/>
                  </a:schemeClr>
                </a:solidFill>
                <a:latin typeface="Times New Roman" pitchFamily="18" charset="0"/>
                <a:cs typeface="Times New Roman" pitchFamily="18" charset="0"/>
              </a:rPr>
              <a:t> дает взрослым возможность ограничивать доступ детей к нежелательным ресурсам в </a:t>
            </a:r>
            <a:r>
              <a:rPr lang="ru-RU" dirty="0" err="1" smtClean="0">
                <a:solidFill>
                  <a:schemeClr val="accent5">
                    <a:lumMod val="10000"/>
                  </a:schemeClr>
                </a:solidFill>
                <a:latin typeface="Times New Roman" pitchFamily="18" charset="0"/>
                <a:cs typeface="Times New Roman" pitchFamily="18" charset="0"/>
              </a:rPr>
              <a:t>Internet</a:t>
            </a:r>
            <a:r>
              <a:rPr lang="ru-RU" dirty="0" smtClean="0">
                <a:solidFill>
                  <a:schemeClr val="accent5">
                    <a:lumMod val="10000"/>
                  </a:schemeClr>
                </a:solidFill>
                <a:latin typeface="Times New Roman" pitchFamily="18" charset="0"/>
                <a:cs typeface="Times New Roman" pitchFamily="18" charset="0"/>
              </a:rPr>
              <a:t>.</a:t>
            </a:r>
          </a:p>
          <a:p>
            <a:pPr eaLnBrk="1" hangingPunct="1">
              <a:defRPr/>
            </a:pPr>
            <a:endParaRPr lang="ru-RU" dirty="0" smtClean="0"/>
          </a:p>
        </p:txBody>
      </p:sp>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Заголовок 1"/>
          <p:cNvSpPr>
            <a:spLocks noGrp="1"/>
          </p:cNvSpPr>
          <p:nvPr>
            <p:ph type="title"/>
          </p:nvPr>
        </p:nvSpPr>
        <p:spPr>
          <a:xfrm>
            <a:off x="2395538" y="404813"/>
            <a:ext cx="6248400" cy="487362"/>
          </a:xfrm>
        </p:spPr>
        <p:txBody>
          <a:bodyPr/>
          <a:lstStyle/>
          <a:p>
            <a:pPr eaLnBrk="1" hangingPunct="1">
              <a:defRPr/>
            </a:pPr>
            <a:r>
              <a:rPr lang="ru-RU" sz="3600" b="1" dirty="0" smtClean="0">
                <a:solidFill>
                  <a:srgbClr val="FFFF00"/>
                </a:solidFill>
                <a:effectLst>
                  <a:outerShdw blurRad="38100" dist="38100" dir="2700000" algn="tl">
                    <a:srgbClr val="000000">
                      <a:alpha val="43137"/>
                    </a:srgbClr>
                  </a:outerShdw>
                </a:effectLst>
                <a:latin typeface="Cambria" pitchFamily="18" charset="0"/>
              </a:rPr>
              <a:t>ПРОГРАММЫ-ФИЛЬТРЫ</a:t>
            </a:r>
          </a:p>
        </p:txBody>
      </p:sp>
      <p:sp>
        <p:nvSpPr>
          <p:cNvPr id="30723" name="Содержимое 2"/>
          <p:cNvSpPr>
            <a:spLocks noGrp="1"/>
          </p:cNvSpPr>
          <p:nvPr>
            <p:ph idx="1"/>
          </p:nvPr>
        </p:nvSpPr>
        <p:spPr>
          <a:xfrm>
            <a:off x="714375" y="1214438"/>
            <a:ext cx="8229600" cy="5105400"/>
          </a:xfrm>
        </p:spPr>
        <p:txBody>
          <a:bodyPr/>
          <a:lstStyle/>
          <a:p>
            <a:pPr eaLnBrk="1" hangingPunct="1"/>
            <a:r>
              <a:rPr lang="ru-RU" b="1" smtClean="0">
                <a:latin typeface="Times New Roman" pitchFamily="18" charset="0"/>
                <a:cs typeface="Times New Roman" pitchFamily="18" charset="0"/>
              </a:rPr>
              <a:t>КиберМама 1.0b</a:t>
            </a:r>
            <a:r>
              <a:rPr lang="ru-RU" smtClean="0">
                <a:latin typeface="Times New Roman" pitchFamily="18" charset="0"/>
                <a:cs typeface="Times New Roman" pitchFamily="18" charset="0"/>
              </a:rPr>
              <a:t> </a:t>
            </a:r>
            <a:r>
              <a:rPr lang="ru-RU" smtClean="0"/>
              <a:t>(</a:t>
            </a:r>
            <a:r>
              <a:rPr lang="ru-RU" b="1" smtClean="0">
                <a:latin typeface="Times New Roman" pitchFamily="18" charset="0"/>
                <a:cs typeface="Times New Roman" pitchFamily="18" charset="0"/>
                <a:hlinkClick r:id="rId2"/>
              </a:rPr>
              <a:t>http://www.securitylab.ru/software/273998.php</a:t>
            </a:r>
            <a:r>
              <a:rPr lang="ru-RU" b="1" smtClean="0"/>
              <a:t>)</a:t>
            </a:r>
            <a:endParaRPr lang="ru-RU" smtClean="0"/>
          </a:p>
          <a:p>
            <a:pPr eaLnBrk="1" hangingPunct="1">
              <a:buFont typeface="Wingdings" pitchFamily="2" charset="2"/>
              <a:buNone/>
            </a:pPr>
            <a:r>
              <a:rPr lang="en-US" b="1" smtClean="0"/>
              <a:t> </a:t>
            </a:r>
            <a:endParaRPr lang="ru-RU" smtClean="0"/>
          </a:p>
          <a:p>
            <a:pPr eaLnBrk="1" hangingPunct="1"/>
            <a:endParaRPr lang="ru-RU" smtClean="0"/>
          </a:p>
        </p:txBody>
      </p:sp>
      <p:pic>
        <p:nvPicPr>
          <p:cNvPr id="30724" name="Picture 2" descr="SNAG-00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313" y="3000375"/>
            <a:ext cx="4768850" cy="292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TextBox 6"/>
          <p:cNvSpPr txBox="1">
            <a:spLocks noChangeArrowheads="1"/>
          </p:cNvSpPr>
          <p:nvPr/>
        </p:nvSpPr>
        <p:spPr bwMode="auto">
          <a:xfrm>
            <a:off x="5214938" y="2357438"/>
            <a:ext cx="34290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ru-RU" sz="1600" dirty="0" err="1" smtClean="0">
                <a:solidFill>
                  <a:schemeClr val="accent5">
                    <a:lumMod val="10000"/>
                  </a:schemeClr>
                </a:solidFill>
                <a:latin typeface="Times New Roman" pitchFamily="18" charset="0"/>
                <a:cs typeface="Times New Roman" pitchFamily="18" charset="0"/>
              </a:rPr>
              <a:t>КиберМама</a:t>
            </a:r>
            <a:r>
              <a:rPr lang="ru-RU" sz="1600" dirty="0" smtClean="0">
                <a:solidFill>
                  <a:schemeClr val="accent5">
                    <a:lumMod val="10000"/>
                  </a:schemeClr>
                </a:solidFill>
                <a:latin typeface="Times New Roman" pitchFamily="18" charset="0"/>
                <a:cs typeface="Times New Roman" pitchFamily="18" charset="0"/>
              </a:rPr>
              <a:t> проследит за временем работы, предупредит ребенка о том, что скоро ему нужно будет отдохнуть и приостановит работу компьютера, когда заданное вами время истечет.</a:t>
            </a:r>
          </a:p>
          <a:p>
            <a:pPr eaLnBrk="1" hangingPunct="1">
              <a:defRPr/>
            </a:pPr>
            <a:r>
              <a:rPr lang="ru-RU" sz="1600" dirty="0" err="1" smtClean="0">
                <a:solidFill>
                  <a:schemeClr val="accent5">
                    <a:lumMod val="10000"/>
                  </a:schemeClr>
                </a:solidFill>
                <a:latin typeface="Times New Roman" pitchFamily="18" charset="0"/>
                <a:cs typeface="Times New Roman" pitchFamily="18" charset="0"/>
              </a:rPr>
              <a:t>КиберМама</a:t>
            </a:r>
            <a:r>
              <a:rPr lang="ru-RU" sz="1600" dirty="0" smtClean="0">
                <a:solidFill>
                  <a:schemeClr val="accent5">
                    <a:lumMod val="10000"/>
                  </a:schemeClr>
                </a:solidFill>
                <a:latin typeface="Times New Roman" pitchFamily="18" charset="0"/>
                <a:cs typeface="Times New Roman" pitchFamily="18" charset="0"/>
              </a:rPr>
              <a:t> поддерживает следующие возможности: </a:t>
            </a:r>
          </a:p>
          <a:p>
            <a:pPr marL="285750" indent="-285750" eaLnBrk="1" hangingPunct="1">
              <a:buFont typeface="Arial" pitchFamily="34" charset="0"/>
              <a:buChar char="•"/>
              <a:defRPr/>
            </a:pPr>
            <a:r>
              <a:rPr lang="ru-RU" sz="1600" dirty="0" smtClean="0">
                <a:solidFill>
                  <a:schemeClr val="accent5">
                    <a:lumMod val="10000"/>
                  </a:schemeClr>
                </a:solidFill>
                <a:latin typeface="Times New Roman" pitchFamily="18" charset="0"/>
                <a:cs typeface="Times New Roman" pitchFamily="18" charset="0"/>
              </a:rPr>
              <a:t>Ограничение по суммарному времени работы.</a:t>
            </a:r>
          </a:p>
          <a:p>
            <a:pPr marL="285750" indent="-285750" eaLnBrk="1" hangingPunct="1">
              <a:buFont typeface="Arial" pitchFamily="34" charset="0"/>
              <a:buChar char="•"/>
              <a:defRPr/>
            </a:pPr>
            <a:r>
              <a:rPr lang="ru-RU" sz="1600" dirty="0" smtClean="0">
                <a:solidFill>
                  <a:schemeClr val="accent5">
                    <a:lumMod val="10000"/>
                  </a:schemeClr>
                </a:solidFill>
                <a:latin typeface="Times New Roman" pitchFamily="18" charset="0"/>
                <a:cs typeface="Times New Roman" pitchFamily="18" charset="0"/>
              </a:rPr>
              <a:t>Поддержка перерывов в работе. </a:t>
            </a:r>
          </a:p>
          <a:p>
            <a:pPr marL="285750" indent="-285750" eaLnBrk="1" hangingPunct="1">
              <a:buFont typeface="Arial" pitchFamily="34" charset="0"/>
              <a:buChar char="•"/>
              <a:defRPr/>
            </a:pPr>
            <a:r>
              <a:rPr lang="ru-RU" sz="1600" dirty="0" smtClean="0">
                <a:solidFill>
                  <a:schemeClr val="accent5">
                    <a:lumMod val="10000"/>
                  </a:schemeClr>
                </a:solidFill>
                <a:latin typeface="Times New Roman" pitchFamily="18" charset="0"/>
                <a:cs typeface="Times New Roman" pitchFamily="18" charset="0"/>
              </a:rPr>
              <a:t>Поддержка разрешенных. интервалов работы. </a:t>
            </a:r>
          </a:p>
          <a:p>
            <a:pPr marL="285750" indent="-285750" eaLnBrk="1" hangingPunct="1">
              <a:buFont typeface="Arial" pitchFamily="34" charset="0"/>
              <a:buChar char="•"/>
              <a:defRPr/>
            </a:pPr>
            <a:r>
              <a:rPr lang="ru-RU" sz="1600" dirty="0" smtClean="0">
                <a:solidFill>
                  <a:schemeClr val="accent5">
                    <a:lumMod val="10000"/>
                  </a:schemeClr>
                </a:solidFill>
                <a:latin typeface="Times New Roman" pitchFamily="18" charset="0"/>
                <a:cs typeface="Times New Roman" pitchFamily="18" charset="0"/>
              </a:rPr>
              <a:t>Возможность запрета интернета. </a:t>
            </a:r>
          </a:p>
          <a:p>
            <a:pPr marL="285750" indent="-285750" eaLnBrk="1" hangingPunct="1">
              <a:buFont typeface="Arial" pitchFamily="34" charset="0"/>
              <a:buChar char="•"/>
              <a:defRPr/>
            </a:pPr>
            <a:r>
              <a:rPr lang="ru-RU" sz="1600" dirty="0" smtClean="0">
                <a:solidFill>
                  <a:schemeClr val="accent5">
                    <a:lumMod val="10000"/>
                  </a:schemeClr>
                </a:solidFill>
                <a:latin typeface="Times New Roman" pitchFamily="18" charset="0"/>
                <a:cs typeface="Times New Roman" pitchFamily="18" charset="0"/>
              </a:rPr>
              <a:t>Возможность запрета игр/программ.</a:t>
            </a:r>
          </a:p>
          <a:p>
            <a:pPr eaLnBrk="1" hangingPunct="1">
              <a:defRPr/>
            </a:pPr>
            <a:r>
              <a:rPr lang="en-US" sz="1600" b="1" dirty="0" smtClean="0"/>
              <a:t> </a:t>
            </a:r>
            <a:endParaRPr lang="ru-RU" sz="1600" dirty="0" smtClean="0"/>
          </a:p>
          <a:p>
            <a:pPr eaLnBrk="1" hangingPunct="1">
              <a:defRPr/>
            </a:pPr>
            <a:endParaRPr lang="ru-RU" sz="1600" dirty="0" smtClean="0"/>
          </a:p>
        </p:txBody>
      </p:sp>
      <p:sp>
        <p:nvSpPr>
          <p:cNvPr id="2" name="Управляющая кнопка: домой 1">
            <a:hlinkClick r:id="rId4" action="ppaction://hlinksldjump" highlightClick="1"/>
          </p:cNvPr>
          <p:cNvSpPr/>
          <p:nvPr/>
        </p:nvSpPr>
        <p:spPr>
          <a:xfrm>
            <a:off x="8316416" y="6237312"/>
            <a:ext cx="576064" cy="504056"/>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spTree>
  </p:cSld>
  <p:clrMapOvr>
    <a:masterClrMapping/>
  </p:clrMapOvr>
  <p:transition spd="slow">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96975"/>
            <a:ext cx="9144000" cy="566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2411413" y="476250"/>
            <a:ext cx="6248400" cy="487363"/>
          </a:xfrm>
        </p:spPr>
        <p:txBody>
          <a:bodyPr/>
          <a:lstStyle/>
          <a:p>
            <a:pPr>
              <a:defRPr/>
            </a:pPr>
            <a:r>
              <a:rPr lang="ru-RU" sz="3600" b="1" dirty="0" smtClean="0">
                <a:solidFill>
                  <a:srgbClr val="FFFF00"/>
                </a:solidFill>
                <a:effectLst>
                  <a:outerShdw blurRad="38100" dist="38100" dir="2700000" algn="tl">
                    <a:srgbClr val="000000">
                      <a:alpha val="43137"/>
                    </a:srgbClr>
                  </a:outerShdw>
                </a:effectLst>
                <a:latin typeface="Cambria" pitchFamily="18" charset="0"/>
              </a:rPr>
              <a:t>СПИСОК ЛИТЕРАТУРЫ</a:t>
            </a:r>
            <a:endParaRPr lang="ru-RU" sz="3600" b="1" dirty="0">
              <a:solidFill>
                <a:srgbClr val="FFFF00"/>
              </a:solidFill>
              <a:effectLst>
                <a:outerShdw blurRad="38100" dist="38100" dir="2700000" algn="tl">
                  <a:srgbClr val="000000">
                    <a:alpha val="43137"/>
                  </a:srgbClr>
                </a:outerShdw>
              </a:effectLst>
              <a:latin typeface="Cambria" pitchFamily="18" charset="0"/>
            </a:endParaRPr>
          </a:p>
        </p:txBody>
      </p:sp>
      <p:sp>
        <p:nvSpPr>
          <p:cNvPr id="3" name="Объект 2"/>
          <p:cNvSpPr>
            <a:spLocks noGrp="1"/>
          </p:cNvSpPr>
          <p:nvPr>
            <p:ph idx="1"/>
          </p:nvPr>
        </p:nvSpPr>
        <p:spPr>
          <a:xfrm>
            <a:off x="684213" y="1412875"/>
            <a:ext cx="8002587" cy="4911725"/>
          </a:xfrm>
        </p:spPr>
        <p:txBody>
          <a:bodyPr/>
          <a:lstStyle/>
          <a:p>
            <a:pPr marL="331470" indent="-285750" eaLnBrk="1" fontAlgn="auto" hangingPunct="1">
              <a:spcAft>
                <a:spcPts val="300"/>
              </a:spcAft>
              <a:buClr>
                <a:srgbClr val="F14124">
                  <a:lumMod val="75000"/>
                </a:srgbClr>
              </a:buClr>
              <a:buSzPct val="130000"/>
              <a:defRPr/>
            </a:pPr>
            <a:r>
              <a:rPr lang="ru-RU" sz="1800" b="1" kern="1200" dirty="0" smtClean="0">
                <a:solidFill>
                  <a:prstClr val="black">
                    <a:lumMod val="75000"/>
                    <a:lumOff val="25000"/>
                  </a:prstClr>
                </a:solidFill>
                <a:latin typeface="Times New Roman" pitchFamily="18" charset="0"/>
                <a:cs typeface="Times New Roman" pitchFamily="18" charset="0"/>
              </a:rPr>
              <a:t>Безопасный Интернет (рекомендации родителям)</a:t>
            </a:r>
          </a:p>
          <a:p>
            <a:pPr marL="331470" indent="-285750" eaLnBrk="1" fontAlgn="auto" hangingPunct="1">
              <a:spcAft>
                <a:spcPts val="300"/>
              </a:spcAft>
              <a:buClr>
                <a:srgbClr val="F14124">
                  <a:lumMod val="75000"/>
                </a:srgbClr>
              </a:buClr>
              <a:buSzPct val="130000"/>
              <a:defRPr/>
            </a:pPr>
            <a:r>
              <a:rPr lang="en-US" sz="1800" b="1" kern="1200" dirty="0" smtClean="0">
                <a:solidFill>
                  <a:prstClr val="black">
                    <a:lumMod val="75000"/>
                    <a:lumOff val="25000"/>
                  </a:prstClr>
                </a:solidFill>
                <a:latin typeface="Times New Roman" pitchFamily="18" charset="0"/>
                <a:cs typeface="Times New Roman" pitchFamily="18" charset="0"/>
              </a:rPr>
              <a:t>http</a:t>
            </a:r>
            <a:r>
              <a:rPr lang="ru-RU" sz="1800" b="1" kern="1200" dirty="0" smtClean="0">
                <a:solidFill>
                  <a:prstClr val="black">
                    <a:lumMod val="75000"/>
                    <a:lumOff val="25000"/>
                  </a:prstClr>
                </a:solidFill>
                <a:latin typeface="Times New Roman" pitchFamily="18" charset="0"/>
                <a:cs typeface="Times New Roman" pitchFamily="18" charset="0"/>
              </a:rPr>
              <a:t>://</a:t>
            </a:r>
            <a:r>
              <a:rPr lang="en-US" sz="1800" b="1" kern="1200" dirty="0" err="1" smtClean="0">
                <a:solidFill>
                  <a:prstClr val="black">
                    <a:lumMod val="75000"/>
                    <a:lumOff val="25000"/>
                  </a:prstClr>
                </a:solidFill>
                <a:latin typeface="Times New Roman" pitchFamily="18" charset="0"/>
                <a:cs typeface="Times New Roman" pitchFamily="18" charset="0"/>
              </a:rPr>
              <a:t>pcenter</a:t>
            </a:r>
            <a:r>
              <a:rPr lang="ru-RU" sz="1800" b="1" kern="1200" dirty="0" smtClean="0">
                <a:solidFill>
                  <a:prstClr val="black">
                    <a:lumMod val="75000"/>
                    <a:lumOff val="25000"/>
                  </a:prstClr>
                </a:solidFill>
                <a:latin typeface="Times New Roman" pitchFamily="18" charset="0"/>
                <a:cs typeface="Times New Roman" pitchFamily="18" charset="0"/>
              </a:rPr>
              <a:t>-</a:t>
            </a:r>
            <a:r>
              <a:rPr lang="en-US" sz="1800" b="1" kern="1200" dirty="0" err="1" smtClean="0">
                <a:solidFill>
                  <a:prstClr val="black">
                    <a:lumMod val="75000"/>
                    <a:lumOff val="25000"/>
                  </a:prstClr>
                </a:solidFill>
                <a:latin typeface="Times New Roman" pitchFamily="18" charset="0"/>
                <a:cs typeface="Times New Roman" pitchFamily="18" charset="0"/>
              </a:rPr>
              <a:t>tlt</a:t>
            </a:r>
            <a:r>
              <a:rPr lang="ru-RU" sz="1800" b="1" kern="1200" dirty="0" smtClean="0">
                <a:solidFill>
                  <a:prstClr val="black">
                    <a:lumMod val="75000"/>
                    <a:lumOff val="25000"/>
                  </a:prstClr>
                </a:solidFill>
                <a:latin typeface="Times New Roman" pitchFamily="18" charset="0"/>
                <a:cs typeface="Times New Roman" pitchFamily="18" charset="0"/>
              </a:rPr>
              <a:t>.</a:t>
            </a:r>
            <a:r>
              <a:rPr lang="en-US" sz="1800" b="1" kern="1200" dirty="0" err="1" smtClean="0">
                <a:solidFill>
                  <a:prstClr val="black">
                    <a:lumMod val="75000"/>
                    <a:lumOff val="25000"/>
                  </a:prstClr>
                </a:solidFill>
                <a:latin typeface="Times New Roman" pitchFamily="18" charset="0"/>
                <a:cs typeface="Times New Roman" pitchFamily="18" charset="0"/>
              </a:rPr>
              <a:t>ru</a:t>
            </a:r>
            <a:r>
              <a:rPr lang="ru-RU" sz="1800" b="1" kern="1200" dirty="0" smtClean="0">
                <a:solidFill>
                  <a:prstClr val="black">
                    <a:lumMod val="75000"/>
                    <a:lumOff val="25000"/>
                  </a:prstClr>
                </a:solidFill>
                <a:latin typeface="Times New Roman" pitchFamily="18" charset="0"/>
                <a:cs typeface="Times New Roman" pitchFamily="18" charset="0"/>
              </a:rPr>
              <a:t>/</a:t>
            </a:r>
            <a:r>
              <a:rPr lang="en-US" sz="1800" b="1" kern="1200" dirty="0" err="1" smtClean="0">
                <a:solidFill>
                  <a:prstClr val="black">
                    <a:lumMod val="75000"/>
                    <a:lumOff val="25000"/>
                  </a:prstClr>
                </a:solidFill>
                <a:latin typeface="Times New Roman" pitchFamily="18" charset="0"/>
                <a:cs typeface="Times New Roman" pitchFamily="18" charset="0"/>
              </a:rPr>
              <a:t>bezopasny</a:t>
            </a:r>
            <a:r>
              <a:rPr lang="ru-RU" sz="1800" b="1" kern="1200" dirty="0" smtClean="0">
                <a:solidFill>
                  <a:prstClr val="black">
                    <a:lumMod val="75000"/>
                    <a:lumOff val="25000"/>
                  </a:prstClr>
                </a:solidFill>
                <a:latin typeface="Times New Roman" pitchFamily="18" charset="0"/>
                <a:cs typeface="Times New Roman" pitchFamily="18" charset="0"/>
              </a:rPr>
              <a:t>-</a:t>
            </a:r>
            <a:r>
              <a:rPr lang="en-US" sz="1800" b="1" kern="1200" dirty="0" smtClean="0">
                <a:solidFill>
                  <a:prstClr val="black">
                    <a:lumMod val="75000"/>
                    <a:lumOff val="25000"/>
                  </a:prstClr>
                </a:solidFill>
                <a:latin typeface="Times New Roman" pitchFamily="18" charset="0"/>
                <a:cs typeface="Times New Roman" pitchFamily="18" charset="0"/>
              </a:rPr>
              <a:t>internet</a:t>
            </a:r>
            <a:r>
              <a:rPr lang="ru-RU" sz="1800" b="1" kern="1200" dirty="0" smtClean="0">
                <a:solidFill>
                  <a:prstClr val="black">
                    <a:lumMod val="75000"/>
                    <a:lumOff val="25000"/>
                  </a:prstClr>
                </a:solidFill>
                <a:latin typeface="Times New Roman" pitchFamily="18" charset="0"/>
                <a:cs typeface="Times New Roman" pitchFamily="18" charset="0"/>
              </a:rPr>
              <a:t> </a:t>
            </a:r>
          </a:p>
          <a:p>
            <a:pPr marL="331470" indent="-285750" eaLnBrk="1" fontAlgn="auto" hangingPunct="1">
              <a:spcAft>
                <a:spcPts val="300"/>
              </a:spcAft>
              <a:buClr>
                <a:srgbClr val="F14124">
                  <a:lumMod val="75000"/>
                </a:srgbClr>
              </a:buClr>
              <a:buSzPct val="130000"/>
              <a:defRPr/>
            </a:pPr>
            <a:r>
              <a:rPr lang="ru-RU" sz="1800" b="1" kern="1200" dirty="0" smtClean="0">
                <a:solidFill>
                  <a:prstClr val="black">
                    <a:lumMod val="75000"/>
                    <a:lumOff val="25000"/>
                  </a:prstClr>
                </a:solidFill>
                <a:latin typeface="Times New Roman" pitchFamily="18" charset="0"/>
                <a:cs typeface="Times New Roman" pitchFamily="18" charset="0"/>
              </a:rPr>
              <a:t>Бизнес статьи «Каким бывает мошенничество в интернете?»</a:t>
            </a:r>
          </a:p>
          <a:p>
            <a:pPr marL="331470" indent="-285750" eaLnBrk="1" fontAlgn="auto" hangingPunct="1">
              <a:spcAft>
                <a:spcPts val="300"/>
              </a:spcAft>
              <a:buClr>
                <a:srgbClr val="F14124">
                  <a:lumMod val="75000"/>
                </a:srgbClr>
              </a:buClr>
              <a:buSzPct val="130000"/>
              <a:defRPr/>
            </a:pPr>
            <a:r>
              <a:rPr lang="en-US" sz="1800" b="1" kern="1200" dirty="0" smtClean="0">
                <a:solidFill>
                  <a:prstClr val="black">
                    <a:lumMod val="75000"/>
                    <a:lumOff val="25000"/>
                  </a:prstClr>
                </a:solidFill>
                <a:latin typeface="Times New Roman" pitchFamily="18" charset="0"/>
                <a:cs typeface="Times New Roman" pitchFamily="18" charset="0"/>
              </a:rPr>
              <a:t>https://businessman.ru/new-kakim-byvaet </a:t>
            </a:r>
            <a:endParaRPr lang="ru-RU" sz="1800" b="1" kern="1200" dirty="0" smtClean="0">
              <a:solidFill>
                <a:prstClr val="black">
                  <a:lumMod val="75000"/>
                  <a:lumOff val="25000"/>
                </a:prstClr>
              </a:solidFill>
              <a:latin typeface="Times New Roman" pitchFamily="18" charset="0"/>
              <a:cs typeface="Times New Roman" pitchFamily="18" charset="0"/>
            </a:endParaRPr>
          </a:p>
          <a:p>
            <a:pPr marL="331470" indent="-285750" eaLnBrk="1" fontAlgn="auto" hangingPunct="1">
              <a:spcAft>
                <a:spcPts val="300"/>
              </a:spcAft>
              <a:buClr>
                <a:srgbClr val="F14124">
                  <a:lumMod val="75000"/>
                </a:srgbClr>
              </a:buClr>
              <a:buSzPct val="130000"/>
              <a:defRPr/>
            </a:pPr>
            <a:r>
              <a:rPr lang="en-US" sz="1800" b="1" kern="1200" dirty="0" smtClean="0">
                <a:solidFill>
                  <a:prstClr val="black">
                    <a:lumMod val="75000"/>
                    <a:lumOff val="25000"/>
                  </a:prstClr>
                </a:solidFill>
                <a:latin typeface="Times New Roman" pitchFamily="18" charset="0"/>
                <a:cs typeface="Times New Roman" pitchFamily="18" charset="0"/>
              </a:rPr>
              <a:t>moshennichestvo-v-internete.html </a:t>
            </a:r>
            <a:endParaRPr lang="ru-RU" sz="1800" b="1" kern="1200" dirty="0" smtClean="0">
              <a:solidFill>
                <a:prstClr val="black">
                  <a:lumMod val="75000"/>
                  <a:lumOff val="25000"/>
                </a:prstClr>
              </a:solidFill>
              <a:latin typeface="Times New Roman" pitchFamily="18" charset="0"/>
              <a:cs typeface="Times New Roman" pitchFamily="18" charset="0"/>
            </a:endParaRPr>
          </a:p>
          <a:p>
            <a:pPr marL="331470" indent="-285750" eaLnBrk="1" fontAlgn="auto" hangingPunct="1">
              <a:spcAft>
                <a:spcPts val="300"/>
              </a:spcAft>
              <a:buClr>
                <a:srgbClr val="F14124">
                  <a:lumMod val="75000"/>
                </a:srgbClr>
              </a:buClr>
              <a:buSzPct val="130000"/>
              <a:defRPr/>
            </a:pPr>
            <a:r>
              <a:rPr lang="ru-RU" sz="1800" b="1" kern="1200" dirty="0" smtClean="0">
                <a:solidFill>
                  <a:prstClr val="black">
                    <a:lumMod val="75000"/>
                    <a:lumOff val="25000"/>
                  </a:prstClr>
                </a:solidFill>
                <a:latin typeface="Times New Roman" pitchFamily="18" charset="0"/>
                <a:cs typeface="Times New Roman" pitchFamily="18" charset="0"/>
              </a:rPr>
              <a:t>Общие рекомендации по безопасному использованию Интернета и мобильной связи </a:t>
            </a:r>
          </a:p>
          <a:p>
            <a:pPr marL="331470" indent="-285750" eaLnBrk="1" fontAlgn="auto" hangingPunct="1">
              <a:spcAft>
                <a:spcPts val="300"/>
              </a:spcAft>
              <a:buClr>
                <a:srgbClr val="F14124">
                  <a:lumMod val="75000"/>
                </a:srgbClr>
              </a:buClr>
              <a:buSzPct val="130000"/>
              <a:defRPr/>
            </a:pPr>
            <a:r>
              <a:rPr lang="en-US" sz="1800" b="1" kern="1200" dirty="0" smtClean="0">
                <a:solidFill>
                  <a:prstClr val="black">
                    <a:lumMod val="75000"/>
                    <a:lumOff val="25000"/>
                  </a:prstClr>
                </a:solidFill>
                <a:latin typeface="Times New Roman" pitchFamily="18" charset="0"/>
                <a:cs typeface="Times New Roman" pitchFamily="18" charset="0"/>
              </a:rPr>
              <a:t>http</a:t>
            </a:r>
            <a:r>
              <a:rPr lang="ru-RU" sz="1800" b="1" kern="1200" dirty="0" smtClean="0">
                <a:solidFill>
                  <a:prstClr val="black">
                    <a:lumMod val="75000"/>
                    <a:lumOff val="25000"/>
                  </a:prstClr>
                </a:solidFill>
                <a:latin typeface="Times New Roman" pitchFamily="18" charset="0"/>
                <a:cs typeface="Times New Roman" pitchFamily="18" charset="0"/>
              </a:rPr>
              <a:t>://</a:t>
            </a:r>
            <a:r>
              <a:rPr lang="en-US" sz="1800" b="1" kern="1200" dirty="0" err="1" smtClean="0">
                <a:solidFill>
                  <a:prstClr val="black">
                    <a:lumMod val="75000"/>
                    <a:lumOff val="25000"/>
                  </a:prstClr>
                </a:solidFill>
                <a:latin typeface="Times New Roman" pitchFamily="18" charset="0"/>
                <a:cs typeface="Times New Roman" pitchFamily="18" charset="0"/>
              </a:rPr>
              <a:t>interneshka</a:t>
            </a:r>
            <a:r>
              <a:rPr lang="ru-RU" sz="1800" b="1" kern="1200" dirty="0" smtClean="0">
                <a:solidFill>
                  <a:prstClr val="black">
                    <a:lumMod val="75000"/>
                    <a:lumOff val="25000"/>
                  </a:prstClr>
                </a:solidFill>
                <a:latin typeface="Times New Roman" pitchFamily="18" charset="0"/>
                <a:cs typeface="Times New Roman" pitchFamily="18" charset="0"/>
              </a:rPr>
              <a:t>.</a:t>
            </a:r>
            <a:r>
              <a:rPr lang="en-US" sz="1800" b="1" kern="1200" dirty="0" smtClean="0">
                <a:solidFill>
                  <a:prstClr val="black">
                    <a:lumMod val="75000"/>
                    <a:lumOff val="25000"/>
                  </a:prstClr>
                </a:solidFill>
                <a:latin typeface="Times New Roman" pitchFamily="18" charset="0"/>
                <a:cs typeface="Times New Roman" pitchFamily="18" charset="0"/>
              </a:rPr>
              <a:t>org</a:t>
            </a:r>
            <a:r>
              <a:rPr lang="ru-RU" sz="1800" b="1" kern="1200" dirty="0" smtClean="0">
                <a:solidFill>
                  <a:prstClr val="black">
                    <a:lumMod val="75000"/>
                    <a:lumOff val="25000"/>
                  </a:prstClr>
                </a:solidFill>
                <a:latin typeface="Times New Roman" pitchFamily="18" charset="0"/>
                <a:cs typeface="Times New Roman" pitchFamily="18" charset="0"/>
              </a:rPr>
              <a:t>/</a:t>
            </a:r>
            <a:r>
              <a:rPr lang="en-US" sz="1800" b="1" kern="1200" dirty="0" smtClean="0">
                <a:solidFill>
                  <a:prstClr val="black">
                    <a:lumMod val="75000"/>
                    <a:lumOff val="25000"/>
                  </a:prstClr>
                </a:solidFill>
                <a:latin typeface="Times New Roman" pitchFamily="18" charset="0"/>
                <a:cs typeface="Times New Roman" pitchFamily="18" charset="0"/>
              </a:rPr>
              <a:t>students</a:t>
            </a:r>
            <a:r>
              <a:rPr lang="ru-RU" sz="1800" b="1" kern="1200" dirty="0" smtClean="0">
                <a:solidFill>
                  <a:prstClr val="black">
                    <a:lumMod val="75000"/>
                    <a:lumOff val="25000"/>
                  </a:prstClr>
                </a:solidFill>
                <a:latin typeface="Times New Roman" pitchFamily="18" charset="0"/>
                <a:cs typeface="Times New Roman" pitchFamily="18" charset="0"/>
              </a:rPr>
              <a:t>/</a:t>
            </a:r>
            <a:r>
              <a:rPr lang="en-US" sz="1800" b="1" kern="1200" dirty="0" smtClean="0">
                <a:solidFill>
                  <a:prstClr val="black">
                    <a:lumMod val="75000"/>
                    <a:lumOff val="25000"/>
                  </a:prstClr>
                </a:solidFill>
                <a:latin typeface="Times New Roman" pitchFamily="18" charset="0"/>
                <a:cs typeface="Times New Roman" pitchFamily="18" charset="0"/>
              </a:rPr>
              <a:t>gen</a:t>
            </a:r>
            <a:r>
              <a:rPr lang="ru-RU" sz="1800" b="1" kern="1200" dirty="0" smtClean="0">
                <a:solidFill>
                  <a:prstClr val="black">
                    <a:lumMod val="75000"/>
                    <a:lumOff val="25000"/>
                  </a:prstClr>
                </a:solidFill>
                <a:latin typeface="Times New Roman" pitchFamily="18" charset="0"/>
                <a:cs typeface="Times New Roman" pitchFamily="18" charset="0"/>
              </a:rPr>
              <a:t>_</a:t>
            </a:r>
            <a:r>
              <a:rPr lang="en-US" sz="1800" b="1" kern="1200" dirty="0" err="1" smtClean="0">
                <a:solidFill>
                  <a:prstClr val="black">
                    <a:lumMod val="75000"/>
                    <a:lumOff val="25000"/>
                  </a:prstClr>
                </a:solidFill>
                <a:latin typeface="Times New Roman" pitchFamily="18" charset="0"/>
                <a:cs typeface="Times New Roman" pitchFamily="18" charset="0"/>
              </a:rPr>
              <a:t>saf</a:t>
            </a:r>
            <a:r>
              <a:rPr lang="ru-RU" sz="1800" b="1" kern="1200" dirty="0" smtClean="0">
                <a:solidFill>
                  <a:prstClr val="black">
                    <a:lumMod val="75000"/>
                    <a:lumOff val="25000"/>
                  </a:prstClr>
                </a:solidFill>
                <a:latin typeface="Times New Roman" pitchFamily="18" charset="0"/>
                <a:cs typeface="Times New Roman" pitchFamily="18" charset="0"/>
              </a:rPr>
              <a:t>_</a:t>
            </a:r>
            <a:r>
              <a:rPr lang="en-US" sz="1800" b="1" kern="1200" dirty="0" smtClean="0">
                <a:solidFill>
                  <a:prstClr val="black">
                    <a:lumMod val="75000"/>
                    <a:lumOff val="25000"/>
                  </a:prstClr>
                </a:solidFill>
                <a:latin typeface="Times New Roman" pitchFamily="18" charset="0"/>
                <a:cs typeface="Times New Roman" pitchFamily="18" charset="0"/>
              </a:rPr>
              <a:t>rec</a:t>
            </a:r>
            <a:r>
              <a:rPr lang="ru-RU" sz="1800" b="1" kern="1200" dirty="0" smtClean="0">
                <a:solidFill>
                  <a:prstClr val="black">
                    <a:lumMod val="75000"/>
                    <a:lumOff val="25000"/>
                  </a:prstClr>
                </a:solidFill>
                <a:latin typeface="Times New Roman" pitchFamily="18" charset="0"/>
                <a:cs typeface="Times New Roman" pitchFamily="18" charset="0"/>
              </a:rPr>
              <a:t>.</a:t>
            </a:r>
            <a:r>
              <a:rPr lang="en-US" sz="1800" b="1" kern="1200" dirty="0" err="1" smtClean="0">
                <a:solidFill>
                  <a:prstClr val="black">
                    <a:lumMod val="75000"/>
                    <a:lumOff val="25000"/>
                  </a:prstClr>
                </a:solidFill>
                <a:latin typeface="Times New Roman" pitchFamily="18" charset="0"/>
                <a:cs typeface="Times New Roman" pitchFamily="18" charset="0"/>
              </a:rPr>
              <a:t>php</a:t>
            </a:r>
            <a:r>
              <a:rPr lang="ru-RU" sz="1800" b="1" kern="1200" dirty="0" smtClean="0">
                <a:solidFill>
                  <a:prstClr val="black">
                    <a:lumMod val="75000"/>
                    <a:lumOff val="25000"/>
                  </a:prstClr>
                </a:solidFill>
                <a:latin typeface="Times New Roman" pitchFamily="18" charset="0"/>
                <a:cs typeface="Times New Roman" pitchFamily="18" charset="0"/>
              </a:rPr>
              <a:t> </a:t>
            </a:r>
          </a:p>
          <a:p>
            <a:pPr marL="331470" indent="-285750" eaLnBrk="1" fontAlgn="auto" hangingPunct="1">
              <a:spcAft>
                <a:spcPts val="300"/>
              </a:spcAft>
              <a:buClr>
                <a:srgbClr val="F14124">
                  <a:lumMod val="75000"/>
                </a:srgbClr>
              </a:buClr>
              <a:buSzPct val="130000"/>
              <a:defRPr/>
            </a:pPr>
            <a:r>
              <a:rPr lang="ru-RU" sz="1800" b="1" kern="1200" dirty="0" smtClean="0">
                <a:solidFill>
                  <a:prstClr val="black">
                    <a:lumMod val="75000"/>
                    <a:lumOff val="25000"/>
                  </a:prstClr>
                </a:solidFill>
                <a:latin typeface="Times New Roman" pitchFamily="18" charset="0"/>
                <a:cs typeface="Times New Roman" pitchFamily="18" charset="0"/>
              </a:rPr>
              <a:t>Способы обмана в глобальной сети </a:t>
            </a:r>
          </a:p>
          <a:p>
            <a:pPr marL="331470" indent="-285750" eaLnBrk="1" fontAlgn="auto" hangingPunct="1">
              <a:spcAft>
                <a:spcPts val="300"/>
              </a:spcAft>
              <a:buClr>
                <a:srgbClr val="F14124">
                  <a:lumMod val="75000"/>
                </a:srgbClr>
              </a:buClr>
              <a:buSzPct val="130000"/>
              <a:defRPr/>
            </a:pPr>
            <a:r>
              <a:rPr lang="en-US" sz="1800" b="1" kern="1200" dirty="0" smtClean="0">
                <a:solidFill>
                  <a:prstClr val="black">
                    <a:lumMod val="75000"/>
                    <a:lumOff val="25000"/>
                  </a:prstClr>
                </a:solidFill>
                <a:latin typeface="Times New Roman" pitchFamily="18" charset="0"/>
                <a:cs typeface="Times New Roman" pitchFamily="18" charset="0"/>
              </a:rPr>
              <a:t>http://consumersjournal.org/moshennichestvo/sposoby -obmana-v-globalnoj-seti.html </a:t>
            </a:r>
            <a:endParaRPr lang="ru-RU" sz="1800" b="1" kern="1200" dirty="0" smtClean="0">
              <a:solidFill>
                <a:prstClr val="black">
                  <a:lumMod val="75000"/>
                  <a:lumOff val="25000"/>
                </a:prstClr>
              </a:solidFill>
              <a:latin typeface="Times New Roman" pitchFamily="18" charset="0"/>
              <a:cs typeface="Times New Roman" pitchFamily="18" charset="0"/>
            </a:endParaRPr>
          </a:p>
          <a:p>
            <a:pPr marL="0" indent="0">
              <a:buFont typeface="Wingdings" pitchFamily="2" charset="2"/>
              <a:buNone/>
              <a:defRPr/>
            </a:pPr>
            <a:endParaRPr lang="ru-RU" dirty="0"/>
          </a:p>
        </p:txBody>
      </p:sp>
      <p:sp>
        <p:nvSpPr>
          <p:cNvPr id="4" name="Управляющая кнопка: домой 3">
            <a:hlinkClick r:id="rId3" action="ppaction://hlinksldjump" highlightClick="1"/>
          </p:cNvPr>
          <p:cNvSpPr/>
          <p:nvPr/>
        </p:nvSpPr>
        <p:spPr>
          <a:xfrm>
            <a:off x="7884368" y="6093296"/>
            <a:ext cx="504056" cy="432048"/>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spTree>
  </p:cSld>
  <p:clrMapOvr>
    <a:masterClrMapping/>
  </p:clrMapOvr>
  <p:transition spd="slow">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Преподаватель\Downloads\0028-016-.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413" y="-33338"/>
            <a:ext cx="9396413" cy="718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WordArt 3"/>
          <p:cNvSpPr>
            <a:spLocks noChangeArrowheads="1" noChangeShapeType="1" noTextEdit="1"/>
          </p:cNvSpPr>
          <p:nvPr/>
        </p:nvSpPr>
        <p:spPr bwMode="gray">
          <a:xfrm>
            <a:off x="1042988" y="1412875"/>
            <a:ext cx="5029200" cy="762000"/>
          </a:xfrm>
          <a:prstGeom prst="rect">
            <a:avLst/>
          </a:prstGeom>
        </p:spPr>
        <p:txBody>
          <a:bodyPr wrap="none" fromWordArt="1">
            <a:prstTxWarp prst="textDeflate">
              <a:avLst>
                <a:gd name="adj" fmla="val 0"/>
              </a:avLst>
            </a:prstTxWarp>
          </a:bodyPr>
          <a:lstStyle/>
          <a:p>
            <a:pPr algn="ctr"/>
            <a:r>
              <a:rPr lang="ru-RU" sz="5400" b="1" kern="10">
                <a:ln w="19050">
                  <a:solidFill>
                    <a:schemeClr val="bg1"/>
                  </a:solidFill>
                  <a:round/>
                  <a:headEnd/>
                  <a:tailEnd/>
                </a:ln>
                <a:gradFill rotWithShape="1">
                  <a:gsLst>
                    <a:gs pos="0">
                      <a:schemeClr val="accent1"/>
                    </a:gs>
                    <a:gs pos="100000">
                      <a:schemeClr val="tx1"/>
                    </a:gs>
                  </a:gsLst>
                  <a:lin ang="0" scaled="1"/>
                </a:gradFill>
                <a:effectLst>
                  <a:outerShdw dist="71842" dir="2700000" algn="ctr" rotWithShape="0">
                    <a:schemeClr val="bg2">
                      <a:alpha val="50000"/>
                    </a:schemeClr>
                  </a:outerShdw>
                </a:effectLst>
                <a:latin typeface="Cambria"/>
              </a:rPr>
              <a:t>Спасибо!</a:t>
            </a:r>
          </a:p>
        </p:txBody>
      </p:sp>
    </p:spTree>
  </p:cSld>
  <p:clrMapOvr>
    <a:masterClrMapping/>
  </p:clrMapOvr>
  <p:transition spd="slow">
    <p:split orient="vert"/>
  </p:transition>
  <p:timing>
    <p:tnLst>
      <p:par>
        <p:cTn id="1" dur="indefinite" restart="never" nodeType="tmRoot"/>
      </p:par>
    </p:tnLst>
  </p:timing>
</p:sld>
</file>

<file path=ppt/theme/theme1.xml><?xml version="1.0" encoding="utf-8"?>
<a:theme xmlns:a="http://schemas.openxmlformats.org/drawingml/2006/main" name="32cdb2004167l">
  <a:themeElements>
    <a:clrScheme name="Тема Office 3">
      <a:dk1>
        <a:srgbClr val="132767"/>
      </a:dk1>
      <a:lt1>
        <a:srgbClr val="FFFFFF"/>
      </a:lt1>
      <a:dk2>
        <a:srgbClr val="184BB2"/>
      </a:dk2>
      <a:lt2>
        <a:srgbClr val="C0C0C0"/>
      </a:lt2>
      <a:accent1>
        <a:srgbClr val="22A2E2"/>
      </a:accent1>
      <a:accent2>
        <a:srgbClr val="81CFEB"/>
      </a:accent2>
      <a:accent3>
        <a:srgbClr val="FFFFFF"/>
      </a:accent3>
      <a:accent4>
        <a:srgbClr val="0E2057"/>
      </a:accent4>
      <a:accent5>
        <a:srgbClr val="ABCEEE"/>
      </a:accent5>
      <a:accent6>
        <a:srgbClr val="74BBD5"/>
      </a:accent6>
      <a:hlink>
        <a:srgbClr val="55ABA9"/>
      </a:hlink>
      <a:folHlink>
        <a:srgbClr val="DCCA42"/>
      </a:folHlink>
    </a:clrScheme>
    <a:fontScheme name="Тема Office">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Тема Office 1">
        <a:dk1>
          <a:srgbClr val="0E3558"/>
        </a:dk1>
        <a:lt1>
          <a:srgbClr val="FFFFFF"/>
        </a:lt1>
        <a:dk2>
          <a:srgbClr val="006666"/>
        </a:dk2>
        <a:lt2>
          <a:srgbClr val="969696"/>
        </a:lt2>
        <a:accent1>
          <a:srgbClr val="E3BE05"/>
        </a:accent1>
        <a:accent2>
          <a:srgbClr val="4BC77A"/>
        </a:accent2>
        <a:accent3>
          <a:srgbClr val="FFFFFF"/>
        </a:accent3>
        <a:accent4>
          <a:srgbClr val="0A2C4A"/>
        </a:accent4>
        <a:accent5>
          <a:srgbClr val="EFDBAA"/>
        </a:accent5>
        <a:accent6>
          <a:srgbClr val="43B46E"/>
        </a:accent6>
        <a:hlink>
          <a:srgbClr val="CC3300"/>
        </a:hlink>
        <a:folHlink>
          <a:srgbClr val="333399"/>
        </a:folHlink>
      </a:clrScheme>
      <a:clrMap bg1="lt1" tx1="dk1" bg2="lt2" tx2="dk2" accent1="accent1" accent2="accent2" accent3="accent3" accent4="accent4" accent5="accent5" accent6="accent6" hlink="hlink" folHlink="folHlink"/>
    </a:extraClrScheme>
    <a:extraClrScheme>
      <a:clrScheme name="Тема Office 2">
        <a:dk1>
          <a:srgbClr val="55238D"/>
        </a:dk1>
        <a:lt1>
          <a:srgbClr val="FFFFFF"/>
        </a:lt1>
        <a:dk2>
          <a:srgbClr val="754ECC"/>
        </a:dk2>
        <a:lt2>
          <a:srgbClr val="C0C0C0"/>
        </a:lt2>
        <a:accent1>
          <a:srgbClr val="869EEC"/>
        </a:accent1>
        <a:accent2>
          <a:srgbClr val="EFA441"/>
        </a:accent2>
        <a:accent3>
          <a:srgbClr val="FFFFFF"/>
        </a:accent3>
        <a:accent4>
          <a:srgbClr val="471C78"/>
        </a:accent4>
        <a:accent5>
          <a:srgbClr val="C3CCF4"/>
        </a:accent5>
        <a:accent6>
          <a:srgbClr val="D9943A"/>
        </a:accent6>
        <a:hlink>
          <a:srgbClr val="63C398"/>
        </a:hlink>
        <a:folHlink>
          <a:srgbClr val="AAC856"/>
        </a:folHlink>
      </a:clrScheme>
      <a:clrMap bg1="lt1" tx1="dk1" bg2="lt2" tx2="dk2" accent1="accent1" accent2="accent2" accent3="accent3" accent4="accent4" accent5="accent5" accent6="accent6" hlink="hlink" folHlink="folHlink"/>
    </a:extraClrScheme>
    <a:extraClrScheme>
      <a:clrScheme name="Тема Office 3">
        <a:dk1>
          <a:srgbClr val="132767"/>
        </a:dk1>
        <a:lt1>
          <a:srgbClr val="FFFFFF"/>
        </a:lt1>
        <a:dk2>
          <a:srgbClr val="184BB2"/>
        </a:dk2>
        <a:lt2>
          <a:srgbClr val="C0C0C0"/>
        </a:lt2>
        <a:accent1>
          <a:srgbClr val="22A2E2"/>
        </a:accent1>
        <a:accent2>
          <a:srgbClr val="81CFEB"/>
        </a:accent2>
        <a:accent3>
          <a:srgbClr val="FFFFFF"/>
        </a:accent3>
        <a:accent4>
          <a:srgbClr val="0E2057"/>
        </a:accent4>
        <a:accent5>
          <a:srgbClr val="ABCEEE"/>
        </a:accent5>
        <a:accent6>
          <a:srgbClr val="74BBD5"/>
        </a:accent6>
        <a:hlink>
          <a:srgbClr val="55ABA9"/>
        </a:hlink>
        <a:folHlink>
          <a:srgbClr val="DCCA4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480</TotalTime>
  <Words>1642</Words>
  <Application>Microsoft Office PowerPoint</Application>
  <PresentationFormat>Экран (4:3)</PresentationFormat>
  <Paragraphs>216</Paragraphs>
  <Slides>30</Slides>
  <Notes>1</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30</vt:i4>
      </vt:variant>
    </vt:vector>
  </HeadingPairs>
  <TitlesOfParts>
    <vt:vector size="32" baseType="lpstr">
      <vt:lpstr>32cdb2004167l</vt:lpstr>
      <vt:lpstr>Image</vt:lpstr>
      <vt:lpstr>КУЛЬТУРА БЕЗОПАСНОСТИ В СЕТИ ИНТЕРНЕТ </vt:lpstr>
      <vt:lpstr>АННОТАЦИЯ</vt:lpstr>
      <vt:lpstr>Содержание</vt:lpstr>
      <vt:lpstr>ОСНОВНЫЕ ВИДЫ интернет - Мошенничества</vt:lpstr>
      <vt:lpstr>ОСНОВНЫЕ ВИДЫ интернет - Мошенничества</vt:lpstr>
      <vt:lpstr>ОСНОВНЫЕ ВИДЫ интернет - Мошенничества</vt:lpstr>
      <vt:lpstr>ОСНОВНЫЕ ВИДЫ интернет - Мошенничества</vt:lpstr>
      <vt:lpstr>ОСНОВНЫЕ ВИДЫ интернет - Мошенничества</vt:lpstr>
      <vt:lpstr>ОПАСНОСТИ СЕТИ ИНТЕРНЕТ</vt:lpstr>
      <vt:lpstr> Наказание за интернет - Мошенничество  </vt:lpstr>
      <vt:lpstr> НЕ ДАЙТЕ СЕБЯ ОБМАНУТЬ!  </vt:lpstr>
      <vt:lpstr>ПАМЯТКА</vt:lpstr>
      <vt:lpstr>ПАМЯТКА</vt:lpstr>
      <vt:lpstr>ПАМЯТКА</vt:lpstr>
      <vt:lpstr>ПАМЯТКА</vt:lpstr>
      <vt:lpstr>ПАМЯТКА</vt:lpstr>
      <vt:lpstr>ПАМЯТКА</vt:lpstr>
      <vt:lpstr>ПАМЯТКА</vt:lpstr>
      <vt:lpstr>ОБЩИЕ ПРАВИЛА ПОВЕДЕНИЯ И ОБЩЕНИЯ В ИНТЕРНЕТЕ </vt:lpstr>
      <vt:lpstr>ОБЩИЕ ПРАВИЛА ПОВЕДЕНИЯ И ОБЩЕНИЯ В ИНТЕРНЕТЕ </vt:lpstr>
      <vt:lpstr>СЕТЕВОЙ ЭТИКЕТ</vt:lpstr>
      <vt:lpstr>ИНТЕРНЕТ-ЗАВИСИМОСТЬ </vt:lpstr>
      <vt:lpstr>ИНТЕРНЕТ-ЗАВИСИМОСТЬ </vt:lpstr>
      <vt:lpstr>ПРОГРАММЫ-ФИЛЬТРЫ</vt:lpstr>
      <vt:lpstr>ПРОГРАММЫ-ФИЛЬТРЫ</vt:lpstr>
      <vt:lpstr>ПРОГРАММЫ-ФИЛЬТРЫ</vt:lpstr>
      <vt:lpstr>ПРОГРАММЫ-ФИЛЬТРЫ</vt:lpstr>
      <vt:lpstr>ПРОГРАММЫ-ФИЛЬТРЫ</vt:lpstr>
      <vt:lpstr>СПИСОК ЛИТЕРАТУРЫ</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БЕЗОПАСНОСТЬ ДЕТЕЙ  В ИНТЕРНЕТЕ</dc:title>
  <dc:creator>Маша</dc:creator>
  <cp:lastModifiedBy>Людмила Шеметова</cp:lastModifiedBy>
  <cp:revision>50</cp:revision>
  <dcterms:created xsi:type="dcterms:W3CDTF">2010-03-25T20:10:23Z</dcterms:created>
  <dcterms:modified xsi:type="dcterms:W3CDTF">2023-10-30T11:32:16Z</dcterms:modified>
</cp:coreProperties>
</file>