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381" r:id="rId5"/>
    <p:sldId id="382" r:id="rId6"/>
    <p:sldId id="386" r:id="rId7"/>
    <p:sldId id="398" r:id="rId8"/>
    <p:sldId id="402" r:id="rId9"/>
    <p:sldId id="391" r:id="rId10"/>
    <p:sldId id="388" r:id="rId11"/>
    <p:sldId id="385" r:id="rId12"/>
    <p:sldId id="390" r:id="rId13"/>
    <p:sldId id="384" r:id="rId14"/>
    <p:sldId id="403" r:id="rId15"/>
    <p:sldId id="395" r:id="rId16"/>
    <p:sldId id="389" r:id="rId17"/>
    <p:sldId id="396" r:id="rId18"/>
    <p:sldId id="404" r:id="rId19"/>
    <p:sldId id="397" r:id="rId20"/>
    <p:sldId id="405" r:id="rId21"/>
    <p:sldId id="393" r:id="rId22"/>
    <p:sldId id="401" r:id="rId23"/>
    <p:sldId id="394" r:id="rId24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8CB9"/>
    <a:srgbClr val="C5EAFF"/>
    <a:srgbClr val="F5DAC5"/>
    <a:srgbClr val="00A5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E3FDE45-AF77-4B5C-9715-49D594BDF05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2" autoAdjust="0"/>
    <p:restoredTop sz="96019" autoAdjust="0"/>
  </p:normalViewPr>
  <p:slideViewPr>
    <p:cSldViewPr snapToGrid="0">
      <p:cViewPr varScale="1">
        <p:scale>
          <a:sx n="78" d="100"/>
          <a:sy n="78" d="100"/>
        </p:scale>
        <p:origin x="126" y="5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3" name="Заполнитель даты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C23E10C-4735-4A0D-A76B-FFFBF4B6ED03}" type="datetimeFigureOut">
              <a:rPr lang="en-US" smtClean="0"/>
              <a:t>8/20/2025</a:t>
            </a:fld>
            <a:endParaRPr lang="en-US" dirty="0"/>
          </a:p>
        </p:txBody>
      </p:sp>
      <p:sp>
        <p:nvSpPr>
          <p:cNvPr id="4" name="Заполнитель нижнего колонтитула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7735CDE-2E0B-4188-96E9-ADF9ACB826A9}" type="datetimeFigureOut">
              <a:rPr lang="en-US" noProof="0" smtClean="0"/>
              <a:t>8/20/2025</a:t>
            </a:fld>
            <a:endParaRPr lang="en-US" noProof="0" dirty="0"/>
          </a:p>
        </p:txBody>
      </p:sp>
      <p:sp>
        <p:nvSpPr>
          <p:cNvPr id="4" name="Заполнитель образ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A1D7B6F-E65C-42E7-86A5-0A01C6C95227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31990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pn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17.png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78487DE8-DB1D-7476-8C44-B0F448760DE0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9" name="Рисунок 8" descr="Цветная жидкость с лиловой линией&#10;&#10;Описание создано автоматически">
            <a:extLst>
              <a:ext uri="{FF2B5EF4-FFF2-40B4-BE49-F238E27FC236}">
                <a16:creationId xmlns:a16="http://schemas.microsoft.com/office/drawing/2014/main" id="{1F307DB2-2647-9E7A-A3A3-DBE7504930F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680" r="331" b="10324"/>
          <a:stretch/>
        </p:blipFill>
        <p:spPr>
          <a:xfrm>
            <a:off x="84057" y="-9099"/>
            <a:ext cx="11536223" cy="6867100"/>
          </a:xfrm>
          <a:prstGeom prst="rect">
            <a:avLst/>
          </a:prstGeom>
        </p:spPr>
      </p:pic>
      <p:pic>
        <p:nvPicPr>
          <p:cNvPr id="11" name="Графический объект 10">
            <a:extLst>
              <a:ext uri="{FF2B5EF4-FFF2-40B4-BE49-F238E27FC236}">
                <a16:creationId xmlns:a16="http://schemas.microsoft.com/office/drawing/2014/main" id="{99285B55-78E1-B83E-F9B2-6616677DB95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2007" y="1223587"/>
            <a:ext cx="849017" cy="978035"/>
          </a:xfrm>
          <a:prstGeom prst="rect">
            <a:avLst/>
          </a:prstGeom>
        </p:spPr>
      </p:pic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D3B77729-8929-07DD-3A0E-3345E9C7EC5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021023" y="4463033"/>
            <a:ext cx="849017" cy="978035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3485D99-86C3-3AD2-8EEC-686C73F65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2576" y="1307592"/>
            <a:ext cx="6830568" cy="4498848"/>
          </a:xfrm>
        </p:spPr>
        <p:txBody>
          <a:bodyPr rtlCol="0">
            <a:normAutofit/>
          </a:bodyPr>
          <a:lstStyle>
            <a:lvl1pPr algn="ctr">
              <a:lnSpc>
                <a:spcPct val="113000"/>
              </a:lnSpc>
              <a:defRPr sz="5400" baseline="0"/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4" name="Заполнитель даты 13">
            <a:extLst>
              <a:ext uri="{FF2B5EF4-FFF2-40B4-BE49-F238E27FC236}">
                <a16:creationId xmlns:a16="http://schemas.microsoft.com/office/drawing/2014/main" id="{A94F02A7-35D5-9B29-B063-4F40E8DCF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</p:spTree>
    <p:extLst>
      <p:ext uri="{BB962C8B-B14F-4D97-AF65-F5344CB8AC3E}">
        <p14:creationId xmlns:p14="http://schemas.microsoft.com/office/powerpoint/2010/main" val="918761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97F71CF-7463-EE58-8673-70FF6E01D635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35BEB45A-F384-D7C9-A3CB-75375E4B69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728" t="-787" r="-1" b="2794"/>
          <a:stretch/>
        </p:blipFill>
        <p:spPr>
          <a:xfrm rot="10800000">
            <a:off x="147778" y="-1"/>
            <a:ext cx="11843113" cy="6516282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210DECF3-C5B2-7596-8F56-1A7469F36886}"/>
              </a:ext>
            </a:extLst>
          </p:cNvPr>
          <p:cNvGrpSpPr/>
          <p:nvPr userDrawn="1"/>
        </p:nvGrpSpPr>
        <p:grpSpPr>
          <a:xfrm rot="10800000">
            <a:off x="3039303" y="555295"/>
            <a:ext cx="5490384" cy="5535077"/>
            <a:chOff x="2470935" y="599843"/>
            <a:chExt cx="5490384" cy="5535077"/>
          </a:xfrm>
        </p:grpSpPr>
        <p:pic>
          <p:nvPicPr>
            <p:cNvPr id="10" name="Графический объект 9">
              <a:extLst>
                <a:ext uri="{FF2B5EF4-FFF2-40B4-BE49-F238E27FC236}">
                  <a16:creationId xmlns:a16="http://schemas.microsoft.com/office/drawing/2014/main" id="{9A5C777D-A2B2-306B-76C2-3E13CEC5C9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470935" y="599843"/>
              <a:ext cx="849017" cy="978035"/>
            </a:xfrm>
            <a:prstGeom prst="rect">
              <a:avLst/>
            </a:prstGeom>
          </p:spPr>
        </p:pic>
        <p:pic>
          <p:nvPicPr>
            <p:cNvPr id="11" name="Графический объект 10">
              <a:extLst>
                <a:ext uri="{FF2B5EF4-FFF2-40B4-BE49-F238E27FC236}">
                  <a16:creationId xmlns:a16="http://schemas.microsoft.com/office/drawing/2014/main" id="{CB86DD9E-B0D3-146B-90C5-1F835B4B6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112302" y="5156885"/>
              <a:ext cx="849017" cy="978035"/>
            </a:xfrm>
            <a:prstGeom prst="rect">
              <a:avLst/>
            </a:prstGeom>
          </p:spPr>
        </p:pic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E4463-3EAA-4A1D-028E-15858531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4368" y="1417320"/>
            <a:ext cx="5367528" cy="2194560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3600"/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8BF31E34-7EF1-9430-2FA0-784F079D7AA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44368" y="3602736"/>
            <a:ext cx="5367528" cy="9493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"/>
              <a:t>Щелкните, чтобы изменить стили образца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7661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(спра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BA3E124-5798-04DF-D85C-468DB4EC9F07}"/>
              </a:ext>
            </a:extLst>
          </p:cNvPr>
          <p:cNvSpPr/>
          <p:nvPr userDrawn="1"/>
        </p:nvSpPr>
        <p:spPr>
          <a:xfrm>
            <a:off x="803567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827662AF-0BAF-6D15-2F77-9241FBB7DD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19398"/>
          <a:stretch>
            <a:fillRect/>
          </a:stretch>
        </p:blipFill>
        <p:spPr>
          <a:xfrm rot="12600000">
            <a:off x="-1186695" y="-47254"/>
            <a:ext cx="8514377" cy="6482357"/>
          </a:xfrm>
          <a:custGeom>
            <a:avLst/>
            <a:gdLst>
              <a:gd name="connsiteX0" fmla="*/ 8514377 w 8514377"/>
              <a:gd name="connsiteY0" fmla="*/ 4473859 h 6482357"/>
              <a:gd name="connsiteX1" fmla="*/ 5035556 w 8514377"/>
              <a:gd name="connsiteY1" fmla="*/ 6482357 h 6482357"/>
              <a:gd name="connsiteX2" fmla="*/ 1109801 w 8514377"/>
              <a:gd name="connsiteY2" fmla="*/ 6482357 h 6482357"/>
              <a:gd name="connsiteX3" fmla="*/ 0 w 8514377"/>
              <a:gd name="connsiteY3" fmla="*/ 4560126 h 6482357"/>
              <a:gd name="connsiteX4" fmla="*/ 0 w 8514377"/>
              <a:gd name="connsiteY4" fmla="*/ 1470700 h 6482357"/>
              <a:gd name="connsiteX5" fmla="*/ 2547328 w 8514377"/>
              <a:gd name="connsiteY5" fmla="*/ 0 h 6482357"/>
              <a:gd name="connsiteX6" fmla="*/ 5931393 w 8514377"/>
              <a:gd name="connsiteY6" fmla="*/ 0 h 6482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514377" h="6482357">
                <a:moveTo>
                  <a:pt x="8514377" y="4473859"/>
                </a:moveTo>
                <a:lnTo>
                  <a:pt x="5035556" y="6482357"/>
                </a:lnTo>
                <a:lnTo>
                  <a:pt x="1109801" y="6482357"/>
                </a:lnTo>
                <a:lnTo>
                  <a:pt x="0" y="4560126"/>
                </a:lnTo>
                <a:lnTo>
                  <a:pt x="0" y="1470700"/>
                </a:lnTo>
                <a:lnTo>
                  <a:pt x="2547328" y="0"/>
                </a:lnTo>
                <a:lnTo>
                  <a:pt x="5931393" y="0"/>
                </a:lnTo>
                <a:close/>
              </a:path>
            </a:pathLst>
          </a:cu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8327A7-341D-40E2-FE83-F00DE9326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76" y="2194560"/>
            <a:ext cx="3621024" cy="2121408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0" name="Объект 7">
            <a:extLst>
              <a:ext uri="{FF2B5EF4-FFF2-40B4-BE49-F238E27FC236}">
                <a16:creationId xmlns:a16="http://schemas.microsoft.com/office/drawing/2014/main" id="{24DD5641-C57E-F509-6D45-46129581404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155" y="393616"/>
            <a:ext cx="3539646" cy="6070600"/>
          </a:xfrm>
        </p:spPr>
        <p:txBody>
          <a:bodyPr rtlCol="0" anchor="ctr"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11D12046-C0D1-8657-A169-8AE89D82B74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DA2EE2E2-CE39-4B10-FFC4-3B077574EC8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5F9EF72-F371-75B2-8BC8-2A3B1BBE25C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09442780-F07F-F8E2-0DE6-A7FB6447AE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72147" y="1177405"/>
            <a:ext cx="849017" cy="978035"/>
          </a:xfrm>
          <a:prstGeom prst="rect">
            <a:avLst/>
          </a:prstGeom>
        </p:spPr>
      </p:pic>
      <p:pic>
        <p:nvPicPr>
          <p:cNvPr id="14" name="Графический объект 13">
            <a:extLst>
              <a:ext uri="{FF2B5EF4-FFF2-40B4-BE49-F238E27FC236}">
                <a16:creationId xmlns:a16="http://schemas.microsoft.com/office/drawing/2014/main" id="{8ED62AC7-D4CF-F7E4-7EB6-B462EEB3FB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34198" y="5028678"/>
            <a:ext cx="849017" cy="97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74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(справа)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237384A-AE12-9485-A46A-A67BD2D6D763}"/>
              </a:ext>
            </a:extLst>
          </p:cNvPr>
          <p:cNvSpPr/>
          <p:nvPr userDrawn="1"/>
        </p:nvSpPr>
        <p:spPr>
          <a:xfrm>
            <a:off x="803567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1B2BB6B9-EF29-3C73-2A3C-CF09EA6D3A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8923"/>
          <a:stretch/>
        </p:blipFill>
        <p:spPr>
          <a:xfrm>
            <a:off x="0" y="506925"/>
            <a:ext cx="5699870" cy="5733888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78A5217E-2CE2-3F64-6AB4-EB0D30BE276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1599873" y="1268006"/>
            <a:ext cx="849017" cy="978035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A2FC963C-039A-17E9-178D-44753EC43F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0800000">
            <a:off x="2897112" y="4722376"/>
            <a:ext cx="849017" cy="978035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2AE4342B-3BF5-0F3A-721B-C761F0014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2505456"/>
            <a:ext cx="3575304" cy="2331720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2" name="Объект 7">
            <a:extLst>
              <a:ext uri="{FF2B5EF4-FFF2-40B4-BE49-F238E27FC236}">
                <a16:creationId xmlns:a16="http://schemas.microsoft.com/office/drawing/2014/main" id="{0975B60B-4328-7C87-7F8D-0730014D7AEA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44767" y="393616"/>
            <a:ext cx="4123944" cy="6070600"/>
          </a:xfrm>
        </p:spPr>
        <p:txBody>
          <a:bodyPr rtlCol="0" anchor="ctr"/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6D185C39-AC94-8C87-B244-34719C148A20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DB96E03E-A5BE-A491-2B5F-35AD90AE1C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4A6FD6C-9CEF-3304-8E48-7A8C282A27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618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ACC7A06-20DF-11B2-DBA3-4AD5A0782F72}"/>
              </a:ext>
            </a:extLst>
          </p:cNvPr>
          <p:cNvSpPr/>
          <p:nvPr userDrawn="1"/>
        </p:nvSpPr>
        <p:spPr>
          <a:xfrm>
            <a:off x="6711599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7" name="Рисунок 6" descr="Лилово-синий градиент&#10;&#10;Описание создано автоматически">
            <a:extLst>
              <a:ext uri="{FF2B5EF4-FFF2-40B4-BE49-F238E27FC236}">
                <a16:creationId xmlns:a16="http://schemas.microsoft.com/office/drawing/2014/main" id="{7F2E8E22-8715-DC35-A1D6-9DE0F7D4E5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20146" y="430094"/>
            <a:ext cx="6635667" cy="5551084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CFA543A9-6610-874B-5B5A-83D92322A5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5996376" y="1390616"/>
            <a:ext cx="849017" cy="978035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118BD6AF-5555-EEAD-E54D-5C0AD969A11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8522918" y="4778529"/>
            <a:ext cx="849017" cy="978035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FC23DEBC-4628-999E-0CE4-A99E4EE0DC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1696" y="1956816"/>
            <a:ext cx="3502152" cy="3218688"/>
          </a:xfrm>
        </p:spPr>
        <p:txBody>
          <a:bodyPr rtlCol="0">
            <a:normAutofit/>
          </a:bodyPr>
          <a:lstStyle>
            <a:lvl1pPr algn="ctr">
              <a:lnSpc>
                <a:spcPct val="90000"/>
              </a:lnSpc>
              <a:defRPr sz="3600" baseline="0"/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0" name="Объект 7">
            <a:extLst>
              <a:ext uri="{FF2B5EF4-FFF2-40B4-BE49-F238E27FC236}">
                <a16:creationId xmlns:a16="http://schemas.microsoft.com/office/drawing/2014/main" id="{6D3C4B38-CA42-D6E7-A813-594FE780EBB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4" y="705888"/>
            <a:ext cx="4123944" cy="5758328"/>
          </a:xfrm>
        </p:spPr>
        <p:txBody>
          <a:bodyPr rtlCol="0" anchor="ctr"/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A5E7106E-AE9C-748D-BFA7-A5C720C40C74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CFE05E23-DC2F-F555-BE36-6A4BA26749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72624F6-261B-7F20-EE2A-8BE5871734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29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FF983AA-CC8F-F29A-16B4-FA97410056A9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7" name="Рисунок 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E0936C36-F50A-1523-04B4-873B36EE9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24545" y="5588693"/>
            <a:ext cx="3077487" cy="1269307"/>
          </a:xfrm>
          <a:prstGeom prst="rect">
            <a:avLst/>
          </a:prstGeom>
        </p:spPr>
      </p:pic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A3FF0649-2CAB-E241-1544-28122132EC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1405889" y="5226745"/>
            <a:ext cx="849017" cy="978035"/>
          </a:xfrm>
          <a:prstGeom prst="rect">
            <a:avLst/>
          </a:prstGeom>
        </p:spPr>
      </p:pic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A3D7DA26-5AF7-F723-8332-D397C9D4FE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4749" y="0"/>
            <a:ext cx="8497251" cy="2945508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4C212B63-01C0-9907-1952-5BD55C77E07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>
            <a:off x="9420682" y="255984"/>
            <a:ext cx="849017" cy="978035"/>
          </a:xfrm>
          <a:prstGeom prst="rect">
            <a:avLst/>
          </a:prstGeom>
        </p:spPr>
      </p:pic>
      <p:sp>
        <p:nvSpPr>
          <p:cNvPr id="13" name="Овал 12">
            <a:extLst>
              <a:ext uri="{FF2B5EF4-FFF2-40B4-BE49-F238E27FC236}">
                <a16:creationId xmlns:a16="http://schemas.microsoft.com/office/drawing/2014/main" id="{B39D6EFD-3D88-AC8E-C91F-AE704D5DC61D}"/>
              </a:ext>
            </a:extLst>
          </p:cNvPr>
          <p:cNvSpPr/>
          <p:nvPr userDrawn="1"/>
        </p:nvSpPr>
        <p:spPr>
          <a:xfrm>
            <a:off x="1161288" y="2121408"/>
            <a:ext cx="2606040" cy="2606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14" name="Заголовок 13">
            <a:extLst>
              <a:ext uri="{FF2B5EF4-FFF2-40B4-BE49-F238E27FC236}">
                <a16:creationId xmlns:a16="http://schemas.microsoft.com/office/drawing/2014/main" id="{1F4C90D2-BA10-F371-768C-4773A2DD0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4216" y="1353312"/>
            <a:ext cx="5824728" cy="2459736"/>
          </a:xfrm>
        </p:spPr>
        <p:txBody>
          <a:bodyPr lIns="91440" rIns="9144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2" name="Замещающая рамка рисунка 11">
            <a:extLst>
              <a:ext uri="{FF2B5EF4-FFF2-40B4-BE49-F238E27FC236}">
                <a16:creationId xmlns:a16="http://schemas.microsoft.com/office/drawing/2014/main" id="{4110A2D0-5263-97B9-023B-7DEE66187D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75588" y="2235708"/>
            <a:ext cx="2377440" cy="237744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endParaRPr lang="en-US" dirty="0"/>
          </a:p>
        </p:txBody>
      </p:sp>
      <p:sp>
        <p:nvSpPr>
          <p:cNvPr id="16" name="Замещающий текст 15">
            <a:extLst>
              <a:ext uri="{FF2B5EF4-FFF2-40B4-BE49-F238E27FC236}">
                <a16:creationId xmlns:a16="http://schemas.microsoft.com/office/drawing/2014/main" id="{A34938F3-05CE-10DD-2D42-621C5ECDCB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14216" y="4050792"/>
            <a:ext cx="5824728" cy="1104900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 b="1"/>
            </a:lvl1pPr>
          </a:lstStyle>
          <a:p>
            <a:pPr lvl="0" rtl="0"/>
            <a:r>
              <a:rPr lang="ru"/>
              <a:t>Щелкните, чтобы изменить стили образца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7DA4635-CD35-105A-54F6-571A5B6C469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B932984F-04B1-F977-FBD2-4592E8E4D0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28DD725-F823-F190-62A8-AC33F67CA63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7" name="Рисунок 1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5DFBE14A-32CA-8A3F-8C86-D04E6B1DBA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5293775"/>
            <a:ext cx="2361321" cy="156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7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рупный рисун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3C984FB-85C6-3052-A9EA-F41806C314AF}"/>
              </a:ext>
            </a:extLst>
          </p:cNvPr>
          <p:cNvSpPr/>
          <p:nvPr userDrawn="1"/>
        </p:nvSpPr>
        <p:spPr>
          <a:xfrm>
            <a:off x="803565" y="1291472"/>
            <a:ext cx="9537638" cy="5249368"/>
          </a:xfrm>
          <a:prstGeom prst="rect">
            <a:avLst/>
          </a:prstGeom>
          <a:solidFill>
            <a:srgbClr val="C5EA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A4898EEF-CE97-B22D-6E75-D121E815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325563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28" name="Замещающая рамка рисунка 27">
            <a:extLst>
              <a:ext uri="{FF2B5EF4-FFF2-40B4-BE49-F238E27FC236}">
                <a16:creationId xmlns:a16="http://schemas.microsoft.com/office/drawing/2014/main" id="{3766CFA5-68C3-F68B-7E95-753DDAE1E55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82498" y="1548481"/>
            <a:ext cx="8982675" cy="4736835"/>
          </a:xfrm>
          <a:custGeom>
            <a:avLst/>
            <a:gdLst>
              <a:gd name="connsiteX0" fmla="*/ 3400805 w 8982675"/>
              <a:gd name="connsiteY0" fmla="*/ 4656317 h 4736835"/>
              <a:gd name="connsiteX1" fmla="*/ 3768530 w 8982675"/>
              <a:gd name="connsiteY1" fmla="*/ 4708484 h 4736835"/>
              <a:gd name="connsiteX2" fmla="*/ 3854126 w 8982675"/>
              <a:gd name="connsiteY2" fmla="*/ 4736710 h 4736835"/>
              <a:gd name="connsiteX3" fmla="*/ 3352219 w 8982675"/>
              <a:gd name="connsiteY3" fmla="*/ 4736710 h 4736835"/>
              <a:gd name="connsiteX4" fmla="*/ 3267796 w 8982675"/>
              <a:gd name="connsiteY4" fmla="*/ 4658283 h 4736835"/>
              <a:gd name="connsiteX5" fmla="*/ 3400805 w 8982675"/>
              <a:gd name="connsiteY5" fmla="*/ 4656317 h 4736835"/>
              <a:gd name="connsiteX6" fmla="*/ 0 w 8982675"/>
              <a:gd name="connsiteY6" fmla="*/ 0 h 4736835"/>
              <a:gd name="connsiteX7" fmla="*/ 8982675 w 8982675"/>
              <a:gd name="connsiteY7" fmla="*/ 0 h 4736835"/>
              <a:gd name="connsiteX8" fmla="*/ 8982675 w 8982675"/>
              <a:gd name="connsiteY8" fmla="*/ 4736835 h 4736835"/>
              <a:gd name="connsiteX9" fmla="*/ 3950459 w 8982675"/>
              <a:gd name="connsiteY9" fmla="*/ 4736835 h 4736835"/>
              <a:gd name="connsiteX10" fmla="*/ 3788773 w 8982675"/>
              <a:gd name="connsiteY10" fmla="*/ 4674997 h 4736835"/>
              <a:gd name="connsiteX11" fmla="*/ 3228671 w 8982675"/>
              <a:gd name="connsiteY11" fmla="*/ 4623063 h 4736835"/>
              <a:gd name="connsiteX12" fmla="*/ 3132708 w 8982675"/>
              <a:gd name="connsiteY12" fmla="*/ 4545069 h 4736835"/>
              <a:gd name="connsiteX13" fmla="*/ 2691341 w 8982675"/>
              <a:gd name="connsiteY13" fmla="*/ 4402451 h 4736835"/>
              <a:gd name="connsiteX14" fmla="*/ 2104826 w 8982675"/>
              <a:gd name="connsiteY14" fmla="*/ 4577133 h 4736835"/>
              <a:gd name="connsiteX15" fmla="*/ 540354 w 8982675"/>
              <a:gd name="connsiteY15" fmla="*/ 3817187 h 4736835"/>
              <a:gd name="connsiteX16" fmla="*/ 0 w 8982675"/>
              <a:gd name="connsiteY16" fmla="*/ 3830433 h 4736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982675" h="4736835">
                <a:moveTo>
                  <a:pt x="3400805" y="4656317"/>
                </a:moveTo>
                <a:cubicBezTo>
                  <a:pt x="3531347" y="4658926"/>
                  <a:pt x="3654347" y="4675523"/>
                  <a:pt x="3768530" y="4708484"/>
                </a:cubicBezTo>
                <a:cubicBezTo>
                  <a:pt x="3798214" y="4717150"/>
                  <a:pt x="3826726" y="4726559"/>
                  <a:pt x="3854126" y="4736710"/>
                </a:cubicBezTo>
                <a:lnTo>
                  <a:pt x="3352219" y="4736710"/>
                </a:lnTo>
                <a:cubicBezTo>
                  <a:pt x="3323028" y="4709289"/>
                  <a:pt x="3294579" y="4682734"/>
                  <a:pt x="3267796" y="4658283"/>
                </a:cubicBezTo>
                <a:cubicBezTo>
                  <a:pt x="3312939" y="4656132"/>
                  <a:pt x="3357291" y="4655448"/>
                  <a:pt x="3400805" y="4656317"/>
                </a:cubicBezTo>
                <a:close/>
                <a:moveTo>
                  <a:pt x="0" y="0"/>
                </a:moveTo>
                <a:lnTo>
                  <a:pt x="8982675" y="0"/>
                </a:lnTo>
                <a:lnTo>
                  <a:pt x="8982675" y="4736835"/>
                </a:lnTo>
                <a:lnTo>
                  <a:pt x="3950459" y="4736835"/>
                </a:lnTo>
                <a:cubicBezTo>
                  <a:pt x="3900904" y="4713870"/>
                  <a:pt x="3847214" y="4693133"/>
                  <a:pt x="3788773" y="4674997"/>
                </a:cubicBezTo>
                <a:cubicBezTo>
                  <a:pt x="3643810" y="4630924"/>
                  <a:pt x="3458920" y="4609197"/>
                  <a:pt x="3228671" y="4623063"/>
                </a:cubicBezTo>
                <a:cubicBezTo>
                  <a:pt x="3190841" y="4589513"/>
                  <a:pt x="3157763" y="4562153"/>
                  <a:pt x="3132708" y="4545069"/>
                </a:cubicBezTo>
                <a:cubicBezTo>
                  <a:pt x="3009900" y="4465156"/>
                  <a:pt x="2876972" y="4398675"/>
                  <a:pt x="2691341" y="4402451"/>
                </a:cubicBezTo>
                <a:cubicBezTo>
                  <a:pt x="2485283" y="4409074"/>
                  <a:pt x="2289531" y="4465898"/>
                  <a:pt x="2104826" y="4577133"/>
                </a:cubicBezTo>
                <a:cubicBezTo>
                  <a:pt x="1783304" y="4259153"/>
                  <a:pt x="1229373" y="3910408"/>
                  <a:pt x="540354" y="3817187"/>
                </a:cubicBezTo>
                <a:cubicBezTo>
                  <a:pt x="359907" y="3797131"/>
                  <a:pt x="179768" y="3802888"/>
                  <a:pt x="0" y="3830433"/>
                </a:cubicBezTo>
                <a:close/>
              </a:path>
            </a:pathLst>
          </a:custGeom>
        </p:spPr>
        <p:txBody>
          <a:bodyPr wrap="square" rtlCol="0">
            <a:noAutofit/>
          </a:bodyPr>
          <a:lstStyle/>
          <a:p>
            <a:pPr rtl="0"/>
            <a:endParaRPr lang="en-US" dirty="0"/>
          </a:p>
        </p:txBody>
      </p:sp>
      <p:pic>
        <p:nvPicPr>
          <p:cNvPr id="7" name="Рисунок 6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846F15F4-7014-4E14-56B7-56D54599BA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315" t="-15152"/>
          <a:stretch/>
        </p:blipFill>
        <p:spPr>
          <a:xfrm rot="10800000" flipH="1">
            <a:off x="7432159" y="-25812"/>
            <a:ext cx="4767411" cy="837980"/>
          </a:xfrm>
          <a:prstGeom prst="rect">
            <a:avLst/>
          </a:prstGeom>
        </p:spPr>
      </p:pic>
      <p:pic>
        <p:nvPicPr>
          <p:cNvPr id="9" name="Рисунок 8" descr="Лилово-розовы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3A669BB6-5B89-62EF-E05B-39C24D4741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963474" y="5867628"/>
            <a:ext cx="4983673" cy="990372"/>
          </a:xfrm>
          <a:prstGeom prst="rect">
            <a:avLst/>
          </a:prstGeom>
        </p:spPr>
      </p:pic>
      <p:pic>
        <p:nvPicPr>
          <p:cNvPr id="11" name="Рисунок 10" descr="Цветные градиентные фигуры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6B7DEE27-0CA8-84BE-2C04-6FDB3E58813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4753929"/>
            <a:ext cx="5788201" cy="2104070"/>
          </a:xfrm>
          <a:prstGeom prst="rect">
            <a:avLst/>
          </a:prstGeom>
        </p:spPr>
      </p:pic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AB0126E7-35C8-4EB5-B66B-D1260C4AE37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40380" y="5498683"/>
            <a:ext cx="904680" cy="104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19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два элемента содержимого (сле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53AAB7-5928-57F2-05DE-9C551FC2F2E3}"/>
              </a:ext>
            </a:extLst>
          </p:cNvPr>
          <p:cNvSpPr/>
          <p:nvPr userDrawn="1"/>
        </p:nvSpPr>
        <p:spPr>
          <a:xfrm>
            <a:off x="6711599" y="329415"/>
            <a:ext cx="3538724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" y="539496"/>
            <a:ext cx="5961888" cy="152704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2" name="Объект 7">
            <a:extLst>
              <a:ext uri="{FF2B5EF4-FFF2-40B4-BE49-F238E27FC236}">
                <a16:creationId xmlns:a16="http://schemas.microsoft.com/office/drawing/2014/main" id="{BB8C22E1-E317-84DE-8D3D-93F1009D05FB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76072" y="2112264"/>
            <a:ext cx="2618541" cy="4197096"/>
          </a:xfrm>
        </p:spPr>
        <p:txBody>
          <a:bodyPr rtlCol="0" anchor="t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97DB1F03-8346-3188-F1C7-B0A5E86F6302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538728" y="2112264"/>
            <a:ext cx="2618541" cy="419709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Рисунок 8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EFF156F3-9A7D-EAA4-4F00-E693C2A3F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5" b="-8059"/>
          <a:stretch/>
        </p:blipFill>
        <p:spPr>
          <a:xfrm rot="5400000">
            <a:off x="6813632" y="1479632"/>
            <a:ext cx="3355938" cy="7400798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268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два элемента содержимого (справ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 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207" y="539496"/>
            <a:ext cx="6038397" cy="143560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6" name="Объект 7">
            <a:extLst>
              <a:ext uri="{FF2B5EF4-FFF2-40B4-BE49-F238E27FC236}">
                <a16:creationId xmlns:a16="http://schemas.microsoft.com/office/drawing/2014/main" id="{1FEFF780-F9A6-D70C-43AF-EF361A89EEC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950000" y="2112264"/>
            <a:ext cx="2880567" cy="4197096"/>
          </a:xfrm>
        </p:spPr>
        <p:txBody>
          <a:bodyPr rtlCol="0" anchor="t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793AEFBC-F09B-894B-CD7A-F9C372585AF9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7370065" y="2112264"/>
            <a:ext cx="3118104" cy="419709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b="1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31B5D0-8E67-901E-73FB-36D970CB8F97}"/>
              </a:ext>
            </a:extLst>
          </p:cNvPr>
          <p:cNvSpPr/>
          <p:nvPr userDrawn="1"/>
        </p:nvSpPr>
        <p:spPr>
          <a:xfrm>
            <a:off x="711203" y="329416"/>
            <a:ext cx="2503051" cy="5979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4" name="Рисунок 13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EAB3AD9D-9B13-188E-617D-F178259609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2022196" y="2022197"/>
            <a:ext cx="6858000" cy="2813606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757D6059-8E17-ABF1-8456-C15CE400B5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 flipV="1">
            <a:off x="1635889" y="4247231"/>
            <a:ext cx="904680" cy="104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04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Графический объект 11">
            <a:extLst>
              <a:ext uri="{FF2B5EF4-FFF2-40B4-BE49-F238E27FC236}">
                <a16:creationId xmlns:a16="http://schemas.microsoft.com/office/drawing/2014/main" id="{AB0126E7-35C8-4EB5-B66B-D1260C4AE37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380" y="5498683"/>
            <a:ext cx="904680" cy="1042157"/>
          </a:xfrm>
          <a:prstGeom prst="rect">
            <a:avLst/>
          </a:prstGeom>
        </p:spPr>
      </p:pic>
      <p:sp>
        <p:nvSpPr>
          <p:cNvPr id="8" name="Прямоугольник 7">
            <a:extLst>
              <a:ext uri="{FF2B5EF4-FFF2-40B4-BE49-F238E27FC236}">
                <a16:creationId xmlns:a16="http://schemas.microsoft.com/office/drawing/2014/main" id="{17647433-270D-5D45-29E0-608311CA9701}"/>
              </a:ext>
            </a:extLst>
          </p:cNvPr>
          <p:cNvSpPr>
            <a:spLocks/>
          </p:cNvSpPr>
          <p:nvPr userDrawn="1"/>
        </p:nvSpPr>
        <p:spPr>
          <a:xfrm>
            <a:off x="5621925" y="1468626"/>
            <a:ext cx="4641637" cy="5055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F4F7496-C504-BB47-EC59-97AAA92A07B8}"/>
              </a:ext>
            </a:extLst>
          </p:cNvPr>
          <p:cNvSpPr/>
          <p:nvPr userDrawn="1"/>
        </p:nvSpPr>
        <p:spPr>
          <a:xfrm>
            <a:off x="803567" y="1460959"/>
            <a:ext cx="4641638" cy="5055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4" name="Рисунок 13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32B92FA5-A482-D296-0300-0D794E5A16D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008"/>
          <a:stretch/>
        </p:blipFill>
        <p:spPr>
          <a:xfrm rot="10800000">
            <a:off x="0" y="4603898"/>
            <a:ext cx="6148843" cy="22541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898EEF-CE97-B22D-6E75-D121E815D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279208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5" name="Объект 13">
            <a:extLst>
              <a:ext uri="{FF2B5EF4-FFF2-40B4-BE49-F238E27FC236}">
                <a16:creationId xmlns:a16="http://schemas.microsoft.com/office/drawing/2014/main" id="{98A1FC94-DC76-4D72-16F0-88E8D61960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115568" y="1883664"/>
            <a:ext cx="4014216" cy="3511296"/>
          </a:xfrm>
        </p:spPr>
        <p:txBody>
          <a:bodyPr rtlCol="0" anchor="t">
            <a:normAutofit/>
          </a:bodyPr>
          <a:lstStyle>
            <a:lvl1pPr marL="228600" indent="-2286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tx2"/>
              </a:buClr>
              <a:defRPr lang="en-US" sz="1400" b="0" kern="1200" dirty="0" smtClean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buClr>
                <a:schemeClr val="tx2"/>
              </a:buClr>
              <a:defRPr sz="1200"/>
            </a:lvl2pPr>
            <a:lvl3pPr>
              <a:buClr>
                <a:schemeClr val="tx2"/>
              </a:buClr>
              <a:defRPr sz="1200"/>
            </a:lvl3pPr>
            <a:lvl4pPr>
              <a:defRPr sz="1600"/>
            </a:lvl4pPr>
            <a:lvl5pPr>
              <a:defRPr sz="1600"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</p:txBody>
      </p:sp>
      <p:sp>
        <p:nvSpPr>
          <p:cNvPr id="19" name="Объект 18">
            <a:extLst>
              <a:ext uri="{FF2B5EF4-FFF2-40B4-BE49-F238E27FC236}">
                <a16:creationId xmlns:a16="http://schemas.microsoft.com/office/drawing/2014/main" id="{81E2BE2C-1D19-F2FC-F91E-A2C733258648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934456" y="1883664"/>
            <a:ext cx="4014216" cy="3511296"/>
          </a:xfrm>
        </p:spPr>
        <p:txBody>
          <a:bodyPr rtlCol="0"/>
          <a:lstStyle>
            <a:lvl1pPr marL="0" indent="0">
              <a:lnSpc>
                <a:spcPct val="100000"/>
              </a:lnSpc>
              <a:spcAft>
                <a:spcPts val="1200"/>
              </a:spcAft>
              <a:buNone/>
              <a:defRPr sz="1400" b="1"/>
            </a:lvl1pPr>
            <a:lvl2pPr>
              <a:buClr>
                <a:schemeClr val="tx2"/>
              </a:buClr>
              <a:defRPr sz="1200"/>
            </a:lvl2pPr>
            <a:lvl3pPr>
              <a:buClr>
                <a:schemeClr val="tx2"/>
              </a:buClr>
              <a:defRPr sz="1200"/>
            </a:lvl3pPr>
            <a:lvl4pPr>
              <a:buClr>
                <a:schemeClr val="tx2"/>
              </a:buClr>
              <a:defRPr sz="1200"/>
            </a:lvl4pPr>
            <a:lvl5pPr>
              <a:buClr>
                <a:schemeClr val="tx2"/>
              </a:buClr>
              <a:defRPr sz="1200"/>
            </a:lvl5pPr>
          </a:lstStyle>
          <a:p>
            <a:pPr lvl="0" rtl="0"/>
            <a:r>
              <a:rPr lang="ru"/>
              <a:t>Щелкните, чтобы изменить стили образца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A2128C8D-2511-191A-0965-7E441EDA27B3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8D4E08F2-413A-87D7-FC7E-FA7C3282F7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Заполнитель номера слайда 3">
            <a:extLst>
              <a:ext uri="{FF2B5EF4-FFF2-40B4-BE49-F238E27FC236}">
                <a16:creationId xmlns:a16="http://schemas.microsoft.com/office/drawing/2014/main" id="{AABE8ED2-48AE-58D3-898D-1C9D6D65A7C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22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, содержимое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 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0206" y="539496"/>
            <a:ext cx="6958584" cy="1435608"/>
          </a:xfrm>
        </p:spPr>
        <p:txBody>
          <a:bodyPr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231B5D0-8E67-901E-73FB-36D970CB8F97}"/>
              </a:ext>
            </a:extLst>
          </p:cNvPr>
          <p:cNvSpPr/>
          <p:nvPr userDrawn="1"/>
        </p:nvSpPr>
        <p:spPr>
          <a:xfrm>
            <a:off x="711203" y="329416"/>
            <a:ext cx="2503051" cy="59790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6" name="Объект 7">
            <a:extLst>
              <a:ext uri="{FF2B5EF4-FFF2-40B4-BE49-F238E27FC236}">
                <a16:creationId xmlns:a16="http://schemas.microsoft.com/office/drawing/2014/main" id="{1FEFF780-F9A6-D70C-43AF-EF361A89EECA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3950000" y="1965960"/>
            <a:ext cx="6629400" cy="859536"/>
          </a:xfrm>
        </p:spPr>
        <p:txBody>
          <a:bodyPr rtlCol="0" anchor="t"/>
          <a:lstStyle>
            <a:lvl1pPr marL="0" indent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  <a:defRPr sz="1800" b="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</p:txBody>
      </p:sp>
      <p:sp>
        <p:nvSpPr>
          <p:cNvPr id="11" name="Заполнитель таблицы 10">
            <a:extLst>
              <a:ext uri="{FF2B5EF4-FFF2-40B4-BE49-F238E27FC236}">
                <a16:creationId xmlns:a16="http://schemas.microsoft.com/office/drawing/2014/main" id="{9ACBEEE1-322A-B926-9005-21D1F3999AA9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4039564" y="2962656"/>
            <a:ext cx="6539835" cy="3227387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rtl="0"/>
            <a:endParaRPr lang="en-US" dirty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0" name="Рисунок 19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24AE729D-8A2D-FEFD-3B1F-8025FBBDD5F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12219" t="5197"/>
          <a:stretch>
            <a:fillRect/>
          </a:stretch>
        </p:blipFill>
        <p:spPr>
          <a:xfrm rot="14400000">
            <a:off x="-2171467" y="2562333"/>
            <a:ext cx="6626421" cy="4182149"/>
          </a:xfrm>
          <a:custGeom>
            <a:avLst/>
            <a:gdLst>
              <a:gd name="connsiteX0" fmla="*/ 6626421 w 6626421"/>
              <a:gd name="connsiteY0" fmla="*/ 4182149 h 4182149"/>
              <a:gd name="connsiteX1" fmla="*/ 1319145 w 6626421"/>
              <a:gd name="connsiteY1" fmla="*/ 4182149 h 4182149"/>
              <a:gd name="connsiteX2" fmla="*/ 0 w 6626421"/>
              <a:gd name="connsiteY2" fmla="*/ 3420540 h 4182149"/>
              <a:gd name="connsiteX3" fmla="*/ 1974850 w 6626421"/>
              <a:gd name="connsiteY3" fmla="*/ 0 h 4182149"/>
              <a:gd name="connsiteX4" fmla="*/ 6626421 w 6626421"/>
              <a:gd name="connsiteY4" fmla="*/ 2685586 h 418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6421" h="4182149">
                <a:moveTo>
                  <a:pt x="6626421" y="4182149"/>
                </a:moveTo>
                <a:lnTo>
                  <a:pt x="1319145" y="4182149"/>
                </a:lnTo>
                <a:lnTo>
                  <a:pt x="0" y="3420540"/>
                </a:lnTo>
                <a:lnTo>
                  <a:pt x="1974850" y="0"/>
                </a:lnTo>
                <a:lnTo>
                  <a:pt x="6626421" y="2685586"/>
                </a:lnTo>
                <a:close/>
              </a:path>
            </a:pathLst>
          </a:custGeom>
        </p:spPr>
      </p:pic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92DA2EC6-9201-16D6-4C20-0FB5854C2C3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273050" y="2512988"/>
            <a:ext cx="849017" cy="97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49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F8B0822-A3A0-6F7D-70AC-41FCAAB74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411480"/>
            <a:ext cx="9464040" cy="1435608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167BAFAF-EE3F-5B9A-6382-910CD450D23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 flipV="1">
            <a:off x="9408940" y="3205716"/>
            <a:ext cx="809263" cy="932240"/>
          </a:xfrm>
          <a:prstGeom prst="rect">
            <a:avLst/>
          </a:prstGeom>
        </p:spPr>
      </p:pic>
      <p:sp>
        <p:nvSpPr>
          <p:cNvPr id="11" name="Заполнитель таблицы 10">
            <a:extLst>
              <a:ext uri="{FF2B5EF4-FFF2-40B4-BE49-F238E27FC236}">
                <a16:creationId xmlns:a16="http://schemas.microsoft.com/office/drawing/2014/main" id="{9ACBEEE1-322A-B926-9005-21D1F3999AA9}"/>
              </a:ext>
            </a:extLst>
          </p:cNvPr>
          <p:cNvSpPr>
            <a:spLocks noGrp="1"/>
          </p:cNvSpPr>
          <p:nvPr>
            <p:ph type="tbl" sz="quarter" idx="18"/>
          </p:nvPr>
        </p:nvSpPr>
        <p:spPr>
          <a:xfrm>
            <a:off x="804672" y="1472184"/>
            <a:ext cx="9537192" cy="3922776"/>
          </a:xfrm>
        </p:spPr>
        <p:txBody>
          <a:bodyPr rtlCol="0">
            <a:normAutofit/>
          </a:bodyPr>
          <a:lstStyle>
            <a:lvl1pPr>
              <a:defRPr sz="1800"/>
            </a:lvl1pPr>
          </a:lstStyle>
          <a:p>
            <a:pPr rtl="0"/>
            <a:endParaRPr lang="en-US" dirty="0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FCFB5D-5D4D-191A-E033-35889513273D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 rtlCol="0"/>
          <a:lstStyle/>
          <a:p>
            <a:pPr rtl="0"/>
            <a:r>
              <a:rPr lang="ru"/>
              <a:t>20ГГ</a:t>
            </a:r>
          </a:p>
        </p:txBody>
      </p:sp>
      <p:sp>
        <p:nvSpPr>
          <p:cNvPr id="3" name="Заполнитель нижнего колонтитула 2">
            <a:extLst>
              <a:ext uri="{FF2B5EF4-FFF2-40B4-BE49-F238E27FC236}">
                <a16:creationId xmlns:a16="http://schemas.microsoft.com/office/drawing/2014/main" id="{9FB8D263-095A-9E1E-0A55-36A5B42EC2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E28F88-D01C-0A01-2CA2-DBE75087BA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Рисунок 7" descr="Цветная жидкость на черном фоне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B9D6252C-CE9A-ABBD-43D8-62F708B2B2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H="1">
            <a:off x="-3380" y="5552387"/>
            <a:ext cx="3785031" cy="1310811"/>
          </a:xfrm>
          <a:prstGeom prst="rect">
            <a:avLst/>
          </a:prstGeom>
        </p:spPr>
      </p:pic>
      <p:pic>
        <p:nvPicPr>
          <p:cNvPr id="9" name="Рисунок 8" descr="Цветная жидкость с лиловой линией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C975A1D6-EEFF-C8C1-AC72-68C09285D5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686580" y="-9167"/>
            <a:ext cx="5538171" cy="225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33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E21AC4E5-2B89-481E-46B9-A867F5699CEE}"/>
              </a:ext>
            </a:extLst>
          </p:cNvPr>
          <p:cNvSpPr/>
          <p:nvPr userDrawn="1"/>
        </p:nvSpPr>
        <p:spPr>
          <a:xfrm>
            <a:off x="803566" y="329415"/>
            <a:ext cx="9459997" cy="61868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4" name="Рисунок 13" descr="Цветной градиент на черном фоне&#10;&#10;Описание создано автоматически">
            <a:extLst>
              <a:ext uri="{FF2B5EF4-FFF2-40B4-BE49-F238E27FC236}">
                <a16:creationId xmlns:a16="http://schemas.microsoft.com/office/drawing/2014/main" id="{C425D3D8-6FFB-E26C-2DDC-EAE565DDDD5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576" t="13872" r="4114" b="8199"/>
          <a:stretch/>
        </p:blipFill>
        <p:spPr>
          <a:xfrm rot="10800000">
            <a:off x="-2" y="-2"/>
            <a:ext cx="10838727" cy="6858001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2B0B6FA5-0AFE-69A5-2CE6-27D1CBF5F0F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43365" y="1390616"/>
            <a:ext cx="849017" cy="978035"/>
          </a:xfrm>
          <a:prstGeom prst="rect">
            <a:avLst/>
          </a:prstGeom>
        </p:spPr>
      </p:pic>
      <p:pic>
        <p:nvPicPr>
          <p:cNvPr id="16" name="Графический объект 15">
            <a:extLst>
              <a:ext uri="{FF2B5EF4-FFF2-40B4-BE49-F238E27FC236}">
                <a16:creationId xmlns:a16="http://schemas.microsoft.com/office/drawing/2014/main" id="{8CA221E3-E5C1-6778-BDF2-B5527950BB3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012015" y="4219529"/>
            <a:ext cx="849017" cy="978035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8EF24DD3-EDCB-7DE8-426A-6EFA267D6B0C}"/>
              </a:ext>
            </a:extLst>
          </p:cNvPr>
          <p:cNvSpPr/>
          <p:nvPr userDrawn="1"/>
        </p:nvSpPr>
        <p:spPr>
          <a:xfrm>
            <a:off x="4233672" y="1527048"/>
            <a:ext cx="2606040" cy="260604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5E4463-3EAA-4A1D-028E-15858531E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2688336"/>
            <a:ext cx="9464040" cy="2459736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3600"/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8" name="Замещающая рамка рисунка 11">
            <a:extLst>
              <a:ext uri="{FF2B5EF4-FFF2-40B4-BE49-F238E27FC236}">
                <a16:creationId xmlns:a16="http://schemas.microsoft.com/office/drawing/2014/main" id="{5958D5F2-B610-B25E-1D2D-71EC79D2A9A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43400" y="1645920"/>
            <a:ext cx="2377440" cy="2377440"/>
          </a:xfrm>
          <a:prstGeom prst="ellipse">
            <a:avLst/>
          </a:prstGeo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</a:lstStyle>
          <a:p>
            <a:pPr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14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16507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16507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 noProof="0"/>
              <a:t>Щелкните, чтобы изменить стили текста образца слайда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10260076" y="3233420"/>
            <a:ext cx="3098800" cy="594360"/>
          </a:xfrm>
          <a:prstGeom prst="rect">
            <a:avLst/>
          </a:prstGeom>
        </p:spPr>
        <p:txBody>
          <a:bodyPr vert="horz" lIns="0" tIns="45720" rIns="91440" bIns="45720" rtlCol="0" anchor="t"/>
          <a:lstStyle>
            <a:lvl1pPr algn="ctr">
              <a:defRPr sz="12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11274552" y="5632704"/>
            <a:ext cx="1069848" cy="594360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4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pPr rtl="0"/>
            <a:fld id="{98C0CDE5-970C-4CC4-BF43-0DA127E73E8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E51359C3-8CE4-C25B-8E46-AFFF9EADFF92}"/>
              </a:ext>
            </a:extLst>
          </p:cNvPr>
          <p:cNvCxnSpPr/>
          <p:nvPr/>
        </p:nvCxnSpPr>
        <p:spPr>
          <a:xfrm>
            <a:off x="11091672" y="0"/>
            <a:ext cx="0" cy="6845701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полнитель даты 10">
            <a:extLst>
              <a:ext uri="{FF2B5EF4-FFF2-40B4-BE49-F238E27FC236}">
                <a16:creationId xmlns:a16="http://schemas.microsoft.com/office/drawing/2014/main" id="{D9B11C67-3806-82B6-01D7-1583184D5D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11161152" y="745184"/>
            <a:ext cx="1296648" cy="59436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ru"/>
              <a:t>20ГГ</a:t>
            </a:r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hf hdr="0" ftr="0" dt="0"/>
  <p:txStyles>
    <p:titleStyle>
      <a:lvl1pPr algn="l" defTabSz="914400" rtl="0" eaLnBrk="1" latinLnBrk="0" hangingPunct="1">
        <a:lnSpc>
          <a:spcPct val="113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Clr>
          <a:schemeClr val="accent2"/>
        </a:buClr>
        <a:buFont typeface="Arial" panose="020B0604020202020204" pitchFamily="34" charset="0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403D7F5-3FA4-3B64-ACA2-1AB08CDC4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1307" y="1033025"/>
            <a:ext cx="7195752" cy="2964386"/>
          </a:xfrm>
        </p:spPr>
        <p:txBody>
          <a:bodyPr rtlCol="0">
            <a:normAutofit/>
          </a:bodyPr>
          <a:lstStyle/>
          <a:p>
            <a:pPr rtl="0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Комбинаторика в начальной школе</a:t>
            </a:r>
            <a:endParaRPr lang="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0A6730-681C-522F-591F-FA4BD1B3E67C}"/>
              </a:ext>
            </a:extLst>
          </p:cNvPr>
          <p:cNvSpPr txBox="1"/>
          <p:nvPr/>
        </p:nvSpPr>
        <p:spPr>
          <a:xfrm>
            <a:off x="2430162" y="3276254"/>
            <a:ext cx="5548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</a:rPr>
              <a:t>Макарова Алеся Михайловна</a:t>
            </a:r>
          </a:p>
          <a:p>
            <a:r>
              <a:rPr lang="ru-RU" dirty="0">
                <a:solidFill>
                  <a:schemeClr val="bg1"/>
                </a:solidFill>
              </a:rPr>
              <a:t>Учитель начальных классов МБОУ СОШ №11 имени Н.А. Свистунова села </a:t>
            </a:r>
            <a:r>
              <a:rPr lang="ru-RU" dirty="0" err="1">
                <a:solidFill>
                  <a:schemeClr val="bg1"/>
                </a:solidFill>
              </a:rPr>
              <a:t>Беноково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621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F54722E1-DC3F-7BE5-7E67-22CDD3648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9907" y="2158726"/>
            <a:ext cx="7365369" cy="2194560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 sz="72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Комбинаторика</a:t>
            </a:r>
            <a:r>
              <a:rPr lang="ru-RU" sz="7200" b="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b="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раздел математики о вычислении количества различных комбинаций </a:t>
            </a:r>
            <a:endParaRPr lang="en-US" sz="7200" b="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3">
            <a:extLst>
              <a:ext uri="{FF2B5EF4-FFF2-40B4-BE49-F238E27FC236}">
                <a16:creationId xmlns:a16="http://schemas.microsoft.com/office/drawing/2014/main" id="{774203DD-BB83-BCCC-1CF3-1785A7E5A888}"/>
              </a:ext>
            </a:extLst>
          </p:cNvPr>
          <p:cNvSpPr txBox="1">
            <a:spLocks/>
          </p:cNvSpPr>
          <p:nvPr/>
        </p:nvSpPr>
        <p:spPr>
          <a:xfrm rot="16200000">
            <a:off x="11274552" y="5632704"/>
            <a:ext cx="1069848" cy="594360"/>
          </a:xfrm>
          <a:prstGeom prst="rect">
            <a:avLst/>
          </a:prstGeom>
        </p:spPr>
        <p:txBody>
          <a:bodyPr/>
          <a:lstStyle>
            <a:defPPr rtl="0"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8C0CDE5-970C-4CC4-BF43-0DA127E73E8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658547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мещающий текст 5">
            <a:extLst>
              <a:ext uri="{FF2B5EF4-FFF2-40B4-BE49-F238E27FC236}">
                <a16:creationId xmlns:a16="http://schemas.microsoft.com/office/drawing/2014/main" id="{D248D029-6E5D-5C40-EE46-7913B8F2A1F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917090" y="1396314"/>
            <a:ext cx="6104239" cy="5155691"/>
          </a:xfrm>
        </p:spPr>
        <p:txBody>
          <a:bodyPr rtlCol="0"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900" b="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заданиях по комбинаторике обычно нужно выяснить, возможно ли составить комбинацию определённого вида, и сколько различных комбинаций можно составить. 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9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изучение комбинаторных задач позволяет обогатить знания детей о видах задач и методах их решения на основе различных моделей: </a:t>
            </a:r>
            <a:r>
              <a:rPr lang="ru-RU" sz="19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табличного, граф – схемы, дерева возможных вариантов.</a:t>
            </a:r>
            <a:endParaRPr lang="ru-RU" sz="19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9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Комбинаторные задачи направлены на активизацию </a:t>
            </a:r>
            <a:r>
              <a:rPr lang="ru-RU" sz="1900" i="1" u="sng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мыслительного процесса</a:t>
            </a:r>
            <a:r>
              <a:rPr lang="ru-RU" sz="19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0C06E50-E02B-0EDC-77D6-44D31EA24E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1471" r="21471"/>
          <a:stretch>
            <a:fillRect/>
          </a:stretch>
        </p:blipFill>
        <p:spPr>
          <a:xfrm>
            <a:off x="1077878" y="1852649"/>
            <a:ext cx="2839212" cy="2839212"/>
          </a:xfrm>
        </p:spPr>
      </p:pic>
      <p:sp>
        <p:nvSpPr>
          <p:cNvPr id="18" name="Номер слайда 3">
            <a:extLst>
              <a:ext uri="{FF2B5EF4-FFF2-40B4-BE49-F238E27FC236}">
                <a16:creationId xmlns:a16="http://schemas.microsoft.com/office/drawing/2014/main" id="{DCE48FC1-F5AA-7133-AD58-68369BB159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998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4391698-6115-31F8-F991-06501855A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61" y="2172931"/>
            <a:ext cx="2644494" cy="301913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2F9DC29-A870-DFD9-99A4-728D3857B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2546" y="158780"/>
            <a:ext cx="2746246" cy="341856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56313A-E1D6-514E-3C85-8366C192D8D3}"/>
              </a:ext>
            </a:extLst>
          </p:cNvPr>
          <p:cNvSpPr txBox="1"/>
          <p:nvPr/>
        </p:nvSpPr>
        <p:spPr>
          <a:xfrm>
            <a:off x="4168818" y="3577343"/>
            <a:ext cx="223198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Блез Паскаль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(1623 —1662) — французский математик, физик, изобретатель, философ и писатель.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3A932F-7D0A-0E4A-90E8-9745817F8FFB}"/>
              </a:ext>
            </a:extLst>
          </p:cNvPr>
          <p:cNvSpPr txBox="1"/>
          <p:nvPr/>
        </p:nvSpPr>
        <p:spPr>
          <a:xfrm>
            <a:off x="693479" y="5192062"/>
            <a:ext cx="241265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Пьер де Ферма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(1601 — 1665) — французский математик-самоучка.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7B5C25E-F242-989B-AA69-92A03A211399}"/>
              </a:ext>
            </a:extLst>
          </p:cNvPr>
          <p:cNvSpPr txBox="1"/>
          <p:nvPr/>
        </p:nvSpPr>
        <p:spPr>
          <a:xfrm>
            <a:off x="6759146" y="902043"/>
            <a:ext cx="34231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Теоретическое исследование вопросов комбинаторики предприняли в XVII веке французские математики </a:t>
            </a:r>
            <a:r>
              <a:rPr lang="ru-RU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Блез Паскаль и Ферма.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Номер слайда 3">
            <a:extLst>
              <a:ext uri="{FF2B5EF4-FFF2-40B4-BE49-F238E27FC236}">
                <a16:creationId xmlns:a16="http://schemas.microsoft.com/office/drawing/2014/main" id="{1E566130-AC04-12D6-C461-2D90440128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731222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7B9AD18-44BD-E671-73D2-33FF04DA10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958" y="621545"/>
            <a:ext cx="9464040" cy="132556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решения комбинаторных задач: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0A5EA4-8E0C-57A5-1AF2-4725B9A134D8}"/>
              </a:ext>
            </a:extLst>
          </p:cNvPr>
          <p:cNvSpPr txBox="1"/>
          <p:nvPr/>
        </p:nvSpPr>
        <p:spPr>
          <a:xfrm>
            <a:off x="1541506" y="1690062"/>
            <a:ext cx="8245046" cy="3477875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из теории множеств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решаемые методом перебора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решаемые табличным способом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решаемые с помощью графа(схемы)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на построение дерева возможных  вариантов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решаемые с применением основных правил комбинаторики</a:t>
            </a:r>
          </a:p>
        </p:txBody>
      </p:sp>
      <p:sp>
        <p:nvSpPr>
          <p:cNvPr id="12" name="Номер слайда 3">
            <a:extLst>
              <a:ext uri="{FF2B5EF4-FFF2-40B4-BE49-F238E27FC236}">
                <a16:creationId xmlns:a16="http://schemas.microsoft.com/office/drawing/2014/main" id="{030E7AC9-63A6-5855-97D1-2461405006A3}"/>
              </a:ext>
            </a:extLst>
          </p:cNvPr>
          <p:cNvSpPr txBox="1">
            <a:spLocks/>
          </p:cNvSpPr>
          <p:nvPr/>
        </p:nvSpPr>
        <p:spPr>
          <a:xfrm rot="16200000">
            <a:off x="11274552" y="5632704"/>
            <a:ext cx="1069848" cy="594360"/>
          </a:xfrm>
          <a:prstGeom prst="rect">
            <a:avLst/>
          </a:prstGeom>
        </p:spPr>
        <p:txBody>
          <a:bodyPr/>
          <a:lstStyle>
            <a:defPPr rtl="0"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257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DDFE2EB-E85E-8271-3745-DEF147D61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678" y="2083349"/>
            <a:ext cx="4553959" cy="2121408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из теории множеств </a:t>
            </a: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2A62475-D8EF-C209-2D24-C02F49DF00B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697362" y="148281"/>
            <a:ext cx="4361935" cy="6315935"/>
          </a:xfrm>
        </p:spPr>
        <p:txBody>
          <a:bodyPr rtlCol="0">
            <a:normAutofit/>
          </a:bodyPr>
          <a:lstStyle/>
          <a:p>
            <a:pPr algn="just" rtl="0"/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Связанные с подсчётом всех возможных комбинаций объектов, решаемые с помощью наглядности. </a:t>
            </a:r>
          </a:p>
          <a:p>
            <a:pPr algn="just" rtl="0"/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 rtl="0"/>
            <a:endParaRPr lang="ru-RU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endParaRPr lang="ru-RU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0"/>
            <a:r>
              <a:rPr lang="ru-RU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их решения можно использовать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рисование, манипулирование реальными предметами, карточками и т. д..</a:t>
            </a:r>
          </a:p>
          <a:p>
            <a:pPr rtl="0"/>
            <a:endParaRPr lang="ru" dirty="0"/>
          </a:p>
        </p:txBody>
      </p:sp>
      <p:cxnSp>
        <p:nvCxnSpPr>
          <p:cNvPr id="6" name="Соединитель: изогнутый 5">
            <a:extLst>
              <a:ext uri="{FF2B5EF4-FFF2-40B4-BE49-F238E27FC236}">
                <a16:creationId xmlns:a16="http://schemas.microsoft.com/office/drawing/2014/main" id="{1D6F4F38-CB79-F3B0-9181-912F38AD9602}"/>
              </a:ext>
            </a:extLst>
          </p:cNvPr>
          <p:cNvCxnSpPr>
            <a:cxnSpLocks/>
          </p:cNvCxnSpPr>
          <p:nvPr/>
        </p:nvCxnSpPr>
        <p:spPr>
          <a:xfrm>
            <a:off x="5053913" y="1680519"/>
            <a:ext cx="1470455" cy="1037967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5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Номер слайда 3">
            <a:extLst>
              <a:ext uri="{FF2B5EF4-FFF2-40B4-BE49-F238E27FC236}">
                <a16:creationId xmlns:a16="http://schemas.microsoft.com/office/drawing/2014/main" id="{521A22EB-0F18-FB30-E4D3-7D893143BD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03820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7D0765AE-8EB5-D371-C0B2-DA072125B85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7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934521-E989-EFFE-258B-061089CBC2C8}"/>
              </a:ext>
            </a:extLst>
          </p:cNvPr>
          <p:cNvSpPr txBox="1"/>
          <p:nvPr/>
        </p:nvSpPr>
        <p:spPr>
          <a:xfrm>
            <a:off x="6845643" y="545078"/>
            <a:ext cx="3299254" cy="2585323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/>
              <a:t>У Алёны растёт вишня, клубника, смородина и яблоня. Она хочет испечь с мамой пироги для бабушек и дедушек, но используя только два вида начинки. Сколькими способами можно составить набор для начинки?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B292B4-0BA5-070E-A4DB-B39263372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730" y="189453"/>
            <a:ext cx="12727459" cy="232636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B32FE0C-36EF-257C-6466-4D5487F935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369" y="2860589"/>
            <a:ext cx="5494207" cy="238662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14A93A3-E0EF-9840-C542-21D20061E8A4}"/>
              </a:ext>
            </a:extLst>
          </p:cNvPr>
          <p:cNvSpPr txBox="1"/>
          <p:nvPr/>
        </p:nvSpPr>
        <p:spPr>
          <a:xfrm>
            <a:off x="951469" y="2503538"/>
            <a:ext cx="3064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9C47854-5A08-091A-3665-39591B6208C3}"/>
              </a:ext>
            </a:extLst>
          </p:cNvPr>
          <p:cNvSpPr txBox="1"/>
          <p:nvPr/>
        </p:nvSpPr>
        <p:spPr>
          <a:xfrm>
            <a:off x="951469" y="5425795"/>
            <a:ext cx="63637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27684D4-593F-255B-B038-267AFF9CBF50}"/>
              </a:ext>
            </a:extLst>
          </p:cNvPr>
          <p:cNvSpPr txBox="1"/>
          <p:nvPr/>
        </p:nvSpPr>
        <p:spPr>
          <a:xfrm>
            <a:off x="1989438" y="5644541"/>
            <a:ext cx="778476" cy="39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E975D41-1587-455D-3687-4EF88698B21D}"/>
              </a:ext>
            </a:extLst>
          </p:cNvPr>
          <p:cNvSpPr txBox="1"/>
          <p:nvPr/>
        </p:nvSpPr>
        <p:spPr>
          <a:xfrm>
            <a:off x="1884406" y="5364240"/>
            <a:ext cx="494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4305766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3380A29B-87B6-29C9-2295-D36B76DCF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3470" y="1684967"/>
            <a:ext cx="5726460" cy="3218688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Комбинаторные задачи, решаемые методом перебора</a:t>
            </a: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ий текст 3">
            <a:extLst>
              <a:ext uri="{FF2B5EF4-FFF2-40B4-BE49-F238E27FC236}">
                <a16:creationId xmlns:a16="http://schemas.microsoft.com/office/drawing/2014/main" id="{9F8883BF-4B40-D127-19A6-0A65D2A25EA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3723" y="-98854"/>
            <a:ext cx="4297195" cy="4412994"/>
          </a:xfrm>
        </p:spPr>
        <p:txBody>
          <a:bodyPr rtlCol="0">
            <a:normAutofit/>
          </a:bodyPr>
          <a:lstStyle/>
          <a:p>
            <a:pPr marL="0" indent="0" algn="just" rtl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задачи, требующие перебора всех возможных вариантов и подсчёта их числа. Этот метод удобен при небольшом числе вариантов.</a:t>
            </a: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A81FC143-FA9C-6F20-7583-F7B0FA8FF1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8</a:t>
            </a:fld>
            <a:endParaRPr lang="en-US" dirty="0"/>
          </a:p>
        </p:txBody>
      </p:sp>
      <p:cxnSp>
        <p:nvCxnSpPr>
          <p:cNvPr id="6" name="Соединитель: изогнутый 5">
            <a:extLst>
              <a:ext uri="{FF2B5EF4-FFF2-40B4-BE49-F238E27FC236}">
                <a16:creationId xmlns:a16="http://schemas.microsoft.com/office/drawing/2014/main" id="{71DABA20-87F3-F92F-D358-3D209087ECCB}"/>
              </a:ext>
            </a:extLst>
          </p:cNvPr>
          <p:cNvCxnSpPr/>
          <p:nvPr/>
        </p:nvCxnSpPr>
        <p:spPr>
          <a:xfrm rot="10800000">
            <a:off x="3175687" y="2631990"/>
            <a:ext cx="2063579" cy="1581665"/>
          </a:xfrm>
          <a:prstGeom prst="curvedConnector3">
            <a:avLst/>
          </a:prstGeom>
          <a:ln w="57150"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6231715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>
            <a:extLst>
              <a:ext uri="{FF2B5EF4-FFF2-40B4-BE49-F238E27FC236}">
                <a16:creationId xmlns:a16="http://schemas.microsoft.com/office/drawing/2014/main" id="{1AEF9A40-C51A-C31D-2BCB-5698D78AE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94140"/>
            <a:ext cx="9488506" cy="1177460"/>
          </a:xfr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>
            <a:noAutofit/>
          </a:bodyPr>
          <a:lstStyle/>
          <a:p>
            <a:pPr algn="just" rtl="0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Милены есть: розовый, фиолетовый и жёлтый карандаш. На уроке изобразительного искусства она решает, как раскрасить звёзды так, чтобы цвет не повторялся. Сколькими способами она может это сделать?</a:t>
            </a:r>
            <a:endParaRPr lang="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A5BD689-5821-3A66-B91B-8CF8DC91B2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9979" y="825872"/>
            <a:ext cx="5891356" cy="54572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093303C-8862-BF5F-5667-E8A09E6C6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033" y="1592376"/>
            <a:ext cx="36226003" cy="150917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40CCD4C-3509-02E9-D7AF-39818987F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797271"/>
            <a:ext cx="35801662" cy="170205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59CD342D-FD52-1D92-36A5-7FA2D7A8DD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033" y="3733387"/>
            <a:ext cx="36715815" cy="209941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B99DC5C-9625-766C-6FEF-5D4BBFB79267}"/>
              </a:ext>
            </a:extLst>
          </p:cNvPr>
          <p:cNvSpPr txBox="1"/>
          <p:nvPr/>
        </p:nvSpPr>
        <p:spPr>
          <a:xfrm>
            <a:off x="5792229" y="6002981"/>
            <a:ext cx="12758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C7589D5-A729-6FCC-C6A3-819479456272}"/>
              </a:ext>
            </a:extLst>
          </p:cNvPr>
          <p:cNvSpPr txBox="1"/>
          <p:nvPr/>
        </p:nvSpPr>
        <p:spPr>
          <a:xfrm>
            <a:off x="6927506" y="5972203"/>
            <a:ext cx="19322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способов</a:t>
            </a:r>
          </a:p>
        </p:txBody>
      </p:sp>
      <p:sp>
        <p:nvSpPr>
          <p:cNvPr id="25" name="Номер слайда 3">
            <a:extLst>
              <a:ext uri="{FF2B5EF4-FFF2-40B4-BE49-F238E27FC236}">
                <a16:creationId xmlns:a16="http://schemas.microsoft.com/office/drawing/2014/main" id="{81C0445B-7968-4A52-6117-47A3E250CB7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6508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8B2800E4-16F4-4C03-CA7F-B04CEF62F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63140"/>
            <a:ext cx="4343400" cy="2331720"/>
          </a:xfrm>
        </p:spPr>
        <p:txBody>
          <a:bodyPr rtlCol="0"/>
          <a:lstStyle/>
          <a:p>
            <a:pPr rt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решаемые табличным способом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1F2EA1C7-D3E0-3A85-A153-33043FCC3DB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10</a:t>
            </a:fld>
            <a:endParaRPr lang="en-US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0228AB6B-FB62-9EA6-2FE4-E80BFF2DBD9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69460" y="393616"/>
            <a:ext cx="5140410" cy="6070600"/>
          </a:xfrm>
        </p:spPr>
        <p:txBody>
          <a:bodyPr/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 логические задачи, для решения которых используется построение таблицы.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такой таблице строки соответствуют элементам одного из рассматриваемых в условии задачи множеств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столбцы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элементам другого,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пересечение строки и столбца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комбинации двух элементов разных множеств. </a:t>
            </a:r>
            <a:r>
              <a:rPr lang="ru-RU" sz="1800" i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помощью таблицы анализируются условия задачи, делаются выводы, проверяется избыточность, полнота и правильность выводов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cxnSp>
        <p:nvCxnSpPr>
          <p:cNvPr id="10" name="Соединитель: изогнутый 9">
            <a:extLst>
              <a:ext uri="{FF2B5EF4-FFF2-40B4-BE49-F238E27FC236}">
                <a16:creationId xmlns:a16="http://schemas.microsoft.com/office/drawing/2014/main" id="{4523A180-D823-86A2-2744-1FD3D061E4E5}"/>
              </a:ext>
            </a:extLst>
          </p:cNvPr>
          <p:cNvCxnSpPr>
            <a:cxnSpLocks/>
          </p:cNvCxnSpPr>
          <p:nvPr/>
        </p:nvCxnSpPr>
        <p:spPr>
          <a:xfrm flipV="1">
            <a:off x="4343400" y="4713484"/>
            <a:ext cx="1752600" cy="681475"/>
          </a:xfrm>
          <a:prstGeom prst="curvedConnector3">
            <a:avLst>
              <a:gd name="adj1" fmla="val 50000"/>
            </a:avLst>
          </a:prstGeom>
          <a:ln w="57150">
            <a:solidFill>
              <a:srgbClr val="F78CB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34873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FC239D-77FB-7FED-9892-FC84B5054F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полнитель номера слайда 3">
            <a:extLst>
              <a:ext uri="{FF2B5EF4-FFF2-40B4-BE49-F238E27FC236}">
                <a16:creationId xmlns:a16="http://schemas.microsoft.com/office/drawing/2014/main" id="{D4B8D8BF-3327-F633-D013-F800F2BF436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11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83D67F-5121-DC58-A0D2-D15EC8C24F80}"/>
              </a:ext>
            </a:extLst>
          </p:cNvPr>
          <p:cNvSpPr txBox="1"/>
          <p:nvPr/>
        </p:nvSpPr>
        <p:spPr>
          <a:xfrm>
            <a:off x="1115568" y="742089"/>
            <a:ext cx="8843978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 таблицу составляя числа из предложенных. 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F75D2805-B9A0-C3D0-CDE3-4321DCE6B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121386"/>
              </p:ext>
            </p:extLst>
          </p:nvPr>
        </p:nvGraphicFramePr>
        <p:xfrm>
          <a:off x="1012890" y="2366320"/>
          <a:ext cx="4312870" cy="2125360"/>
        </p:xfrm>
        <a:graphic>
          <a:graphicData uri="http://schemas.openxmlformats.org/drawingml/2006/table">
            <a:tbl>
              <a:tblPr firstRow="1" firstCol="1" bandRow="1"/>
              <a:tblGrid>
                <a:gridCol w="862574">
                  <a:extLst>
                    <a:ext uri="{9D8B030D-6E8A-4147-A177-3AD203B41FA5}">
                      <a16:colId xmlns:a16="http://schemas.microsoft.com/office/drawing/2014/main" val="971339972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709370848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1486386304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634563894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3570219268"/>
                    </a:ext>
                  </a:extLst>
                </a:gridCol>
              </a:tblGrid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8097869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4702700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2369230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17295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solidFill>
                          <a:srgbClr val="7030A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0249123"/>
                  </a:ext>
                </a:extLst>
              </a:tr>
            </a:tbl>
          </a:graphicData>
        </a:graphic>
      </p:graphicFrame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0C21376-C3F9-C99A-755B-A800BF1F4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151448"/>
              </p:ext>
            </p:extLst>
          </p:nvPr>
        </p:nvGraphicFramePr>
        <p:xfrm>
          <a:off x="5819668" y="2366320"/>
          <a:ext cx="4312870" cy="2125360"/>
        </p:xfrm>
        <a:graphic>
          <a:graphicData uri="http://schemas.openxmlformats.org/drawingml/2006/table">
            <a:tbl>
              <a:tblPr firstRow="1" firstCol="1" bandRow="1"/>
              <a:tblGrid>
                <a:gridCol w="862574">
                  <a:extLst>
                    <a:ext uri="{9D8B030D-6E8A-4147-A177-3AD203B41FA5}">
                      <a16:colId xmlns:a16="http://schemas.microsoft.com/office/drawing/2014/main" val="1530768494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2439189383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2945410127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3281385844"/>
                    </a:ext>
                  </a:extLst>
                </a:gridCol>
                <a:gridCol w="862574">
                  <a:extLst>
                    <a:ext uri="{9D8B030D-6E8A-4147-A177-3AD203B41FA5}">
                      <a16:colId xmlns:a16="http://schemas.microsoft.com/office/drawing/2014/main" val="3641321642"/>
                    </a:ext>
                  </a:extLst>
                </a:gridCol>
              </a:tblGrid>
              <a:tr h="425072">
                <a:tc>
                  <a:txBody>
                    <a:bodyPr/>
                    <a:lstStyle/>
                    <a:p>
                      <a:pPr indent="449580"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9251267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1023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1067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1575769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2323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2341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2367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8156755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4123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4141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4167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6040287"/>
                  </a:ext>
                </a:extLst>
              </a:tr>
              <a:tr h="4250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6710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6723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6741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6767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0291301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5927F539-D829-88D5-AD09-B10D0C353E21}"/>
              </a:ext>
            </a:extLst>
          </p:cNvPr>
          <p:cNvSpPr txBox="1"/>
          <p:nvPr/>
        </p:nvSpPr>
        <p:spPr>
          <a:xfrm>
            <a:off x="5819668" y="1755347"/>
            <a:ext cx="13201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EABB1F-1D38-095D-09C8-AD4C1297DF0C}"/>
              </a:ext>
            </a:extLst>
          </p:cNvPr>
          <p:cNvSpPr txBox="1"/>
          <p:nvPr/>
        </p:nvSpPr>
        <p:spPr>
          <a:xfrm>
            <a:off x="1132708" y="1755347"/>
            <a:ext cx="13201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Таблица:</a:t>
            </a:r>
          </a:p>
        </p:txBody>
      </p:sp>
    </p:spTree>
    <p:extLst>
      <p:ext uri="{BB962C8B-B14F-4D97-AF65-F5344CB8AC3E}">
        <p14:creationId xmlns:p14="http://schemas.microsoft.com/office/powerpoint/2010/main" val="1328231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12983-EE0F-C1C9-7123-E01DF4881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DAF4BEF-D392-D6AE-ADD6-32489DA81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95" y="2199502"/>
            <a:ext cx="4553959" cy="2121408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Задачи, решаемые с помощью графа 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(схемы)</a:t>
            </a:r>
            <a:endParaRPr lang="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B171551-0B98-7331-DD80-EEB4E6393864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697362" y="148281"/>
            <a:ext cx="4361935" cy="6315935"/>
          </a:xfrm>
        </p:spPr>
        <p:txBody>
          <a:bodyPr rtlCol="0"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0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Задачи, решаемые с помощью графа, могут относиться к различным областям, где изучаются связи между объектами.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600" b="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Граф </a:t>
            </a:r>
            <a:r>
              <a:rPr lang="ru-RU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ru-RU" sz="2000" b="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математическая структура, которая состоит из вершин и рёбер, которые их соединяют. С его помощью изображают сложные связи, для которых не подходят другие способы визуализации.</a:t>
            </a:r>
            <a:endParaRPr lang="ru-RU" sz="1600" b="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ru" dirty="0"/>
          </a:p>
        </p:txBody>
      </p:sp>
      <p:cxnSp>
        <p:nvCxnSpPr>
          <p:cNvPr id="6" name="Соединитель: изогнутый 5">
            <a:extLst>
              <a:ext uri="{FF2B5EF4-FFF2-40B4-BE49-F238E27FC236}">
                <a16:creationId xmlns:a16="http://schemas.microsoft.com/office/drawing/2014/main" id="{60238511-EEC6-DDC2-BAB3-5F6BD6AC5CA6}"/>
              </a:ext>
            </a:extLst>
          </p:cNvPr>
          <p:cNvCxnSpPr>
            <a:cxnSpLocks/>
          </p:cNvCxnSpPr>
          <p:nvPr/>
        </p:nvCxnSpPr>
        <p:spPr>
          <a:xfrm>
            <a:off x="5226907" y="1680518"/>
            <a:ext cx="1470455" cy="1037967"/>
          </a:xfrm>
          <a:prstGeom prst="curvedConnector3">
            <a:avLst>
              <a:gd name="adj1" fmla="val 50000"/>
            </a:avLst>
          </a:prstGeom>
          <a:ln w="57150">
            <a:solidFill>
              <a:schemeClr val="accent5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Номер слайда 3">
            <a:extLst>
              <a:ext uri="{FF2B5EF4-FFF2-40B4-BE49-F238E27FC236}">
                <a16:creationId xmlns:a16="http://schemas.microsoft.com/office/drawing/2014/main" id="{250BA0BF-C382-0C57-69D1-1920E5411A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9564088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752B612C-2A29-1945-984A-6A29CABF3C77}"/>
              </a:ext>
            </a:extLst>
          </p:cNvPr>
          <p:cNvSpPr txBox="1"/>
          <p:nvPr/>
        </p:nvSpPr>
        <p:spPr>
          <a:xfrm>
            <a:off x="3809999" y="420130"/>
            <a:ext cx="6903308" cy="1661993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одноклассниц обнялись при встрече. Сколько всего было объятий? Изобразите с помощью графа.</a:t>
            </a:r>
          </a:p>
          <a:p>
            <a:endParaRPr lang="ru-RU" dirty="0"/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C4CBDBC2-D7C1-4968-76DC-70090FF41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0854" y="2557164"/>
            <a:ext cx="3850291" cy="354896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5E546FC-4A44-E31A-5E40-B76591B394CF}"/>
              </a:ext>
            </a:extLst>
          </p:cNvPr>
          <p:cNvSpPr txBox="1"/>
          <p:nvPr/>
        </p:nvSpPr>
        <p:spPr>
          <a:xfrm>
            <a:off x="3568013" y="2187832"/>
            <a:ext cx="12511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0FDFD64-0099-444F-E2DA-9CAFB65A7FAE}"/>
              </a:ext>
            </a:extLst>
          </p:cNvPr>
          <p:cNvSpPr txBox="1"/>
          <p:nvPr/>
        </p:nvSpPr>
        <p:spPr>
          <a:xfrm>
            <a:off x="7998425" y="6056866"/>
            <a:ext cx="12511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54B0414-8F97-E308-308D-42227ACEE19E}"/>
              </a:ext>
            </a:extLst>
          </p:cNvPr>
          <p:cNvSpPr txBox="1"/>
          <p:nvPr/>
        </p:nvSpPr>
        <p:spPr>
          <a:xfrm>
            <a:off x="8817061" y="5976205"/>
            <a:ext cx="125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</p:txBody>
      </p:sp>
      <p:sp>
        <p:nvSpPr>
          <p:cNvPr id="32" name="Номер слайда 3">
            <a:extLst>
              <a:ext uri="{FF2B5EF4-FFF2-40B4-BE49-F238E27FC236}">
                <a16:creationId xmlns:a16="http://schemas.microsoft.com/office/drawing/2014/main" id="{A1A052CF-04C1-7973-2448-BC1CC26DDE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241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E7658-B5D6-9624-0097-AAB10392B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244E67D-BA61-BB5C-5222-16F8EF798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3470" y="1684967"/>
            <a:ext cx="5726460" cy="3218688"/>
          </a:xfrm>
        </p:spPr>
        <p:txBody>
          <a:bodyPr rtlCol="0">
            <a:normAutofit/>
          </a:bodyPr>
          <a:lstStyle/>
          <a:p>
            <a:pPr rtl="0"/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Задачи на построение </a:t>
            </a:r>
            <a:r>
              <a:rPr lang="ru-RU" sz="36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дерева возможных вариантов</a:t>
            </a: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мещающий текст 3">
            <a:extLst>
              <a:ext uri="{FF2B5EF4-FFF2-40B4-BE49-F238E27FC236}">
                <a16:creationId xmlns:a16="http://schemas.microsoft.com/office/drawing/2014/main" id="{D607BEE4-8D28-0B48-F1C9-7EE73884861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0" y="592309"/>
            <a:ext cx="4297195" cy="4412994"/>
          </a:xfrm>
        </p:spPr>
        <p:txBody>
          <a:bodyPr rtlCol="0">
            <a:norm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 комбинаторные задачи, которые решаются с помощью составления специальных схем. Внешне такая схема напоминает </a:t>
            </a:r>
            <a:r>
              <a:rPr lang="ru-RU" sz="18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о, отсюда и название метода — </a:t>
            </a:r>
            <a:r>
              <a:rPr lang="ru-RU" sz="18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дерево возможных вариантов.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Дерево возможных вариантов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это общее число вариантов, которое всегда равно числу точек в последнем ряду. 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 rtl="0">
              <a:buNone/>
            </a:pPr>
            <a:endParaRPr lang="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42204DD3-02EB-3DBE-49F9-D60D7ABD17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14</a:t>
            </a:fld>
            <a:endParaRPr lang="en-US" dirty="0"/>
          </a:p>
        </p:txBody>
      </p:sp>
      <p:cxnSp>
        <p:nvCxnSpPr>
          <p:cNvPr id="6" name="Соединитель: изогнутый 5">
            <a:extLst>
              <a:ext uri="{FF2B5EF4-FFF2-40B4-BE49-F238E27FC236}">
                <a16:creationId xmlns:a16="http://schemas.microsoft.com/office/drawing/2014/main" id="{F5A42CF9-8A98-7F7F-DDCB-4B66C1EE3558}"/>
              </a:ext>
            </a:extLst>
          </p:cNvPr>
          <p:cNvCxnSpPr/>
          <p:nvPr/>
        </p:nvCxnSpPr>
        <p:spPr>
          <a:xfrm rot="10800000">
            <a:off x="3459891" y="2977979"/>
            <a:ext cx="2063579" cy="1581665"/>
          </a:xfrm>
          <a:prstGeom prst="curvedConnector3">
            <a:avLst/>
          </a:prstGeom>
          <a:ln w="57150"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891BD7-90AD-0893-AA95-2772749AB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93" y="4455941"/>
            <a:ext cx="3486150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558110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6A5A9-1381-5BA1-DAA0-7DA88E003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648CD683-33B8-BD8A-7177-4E4A545F1A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15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D778AD-123C-EA1C-F903-DB845A4A41E0}"/>
              </a:ext>
            </a:extLst>
          </p:cNvPr>
          <p:cNvSpPr txBox="1"/>
          <p:nvPr/>
        </p:nvSpPr>
        <p:spPr>
          <a:xfrm>
            <a:off x="6771504" y="568411"/>
            <a:ext cx="3435178" cy="2215991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Егор хочет съесть мандарин, персик и банан. Сколькими способами он может выбрать фрукты?</a:t>
            </a: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990D1D5-3A1C-1054-3C5E-0B085AE0A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887" y="754791"/>
            <a:ext cx="5593234" cy="29922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485845-B1BD-EBC9-2C25-F2AD94AD3E7B}"/>
              </a:ext>
            </a:extLst>
          </p:cNvPr>
          <p:cNvSpPr txBox="1"/>
          <p:nvPr/>
        </p:nvSpPr>
        <p:spPr>
          <a:xfrm>
            <a:off x="584887" y="4672909"/>
            <a:ext cx="12511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844EF7-7099-F2C1-31FB-E622306B70E3}"/>
              </a:ext>
            </a:extLst>
          </p:cNvPr>
          <p:cNvSpPr txBox="1"/>
          <p:nvPr/>
        </p:nvSpPr>
        <p:spPr>
          <a:xfrm>
            <a:off x="1482812" y="4580576"/>
            <a:ext cx="531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99E6600-42A7-3D47-4A97-65210F715FFF}"/>
              </a:ext>
            </a:extLst>
          </p:cNvPr>
          <p:cNvSpPr txBox="1"/>
          <p:nvPr/>
        </p:nvSpPr>
        <p:spPr>
          <a:xfrm>
            <a:off x="268246" y="339293"/>
            <a:ext cx="12511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</a:p>
        </p:txBody>
      </p:sp>
    </p:spTree>
    <p:extLst>
      <p:ext uri="{BB962C8B-B14F-4D97-AF65-F5344CB8AC3E}">
        <p14:creationId xmlns:p14="http://schemas.microsoft.com/office/powerpoint/2010/main" val="9816326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4FD7F-7524-F13D-44B4-479FADB76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395FC76-E8DE-6E2D-B078-97E8BFC66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78367"/>
            <a:ext cx="4343400" cy="2331720"/>
          </a:xfrm>
        </p:spPr>
        <p:txBody>
          <a:bodyPr rtlCol="0"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Задачи, решаемые с применением </a:t>
            </a:r>
            <a:r>
              <a:rPr lang="ru-RU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основных правил комбинаторики</a:t>
            </a:r>
            <a:br>
              <a:rPr lang="ru-RU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3BAA355B-35A6-6B9B-222C-855A835539A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rot="16200000">
            <a:off x="11274552" y="5632704"/>
            <a:ext cx="1069848" cy="594360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16</a:t>
            </a:fld>
            <a:endParaRPr lang="en-US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988438DB-8ACD-E74A-C1FC-7C7AD4D54EE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5869460" y="393616"/>
            <a:ext cx="5140410" cy="6070600"/>
          </a:xfrm>
        </p:spPr>
        <p:txBody>
          <a:bodyPr>
            <a:normAutofit fontScale="85000" lnSpcReduction="20000"/>
          </a:bodyPr>
          <a:lstStyle/>
          <a:p>
            <a:pPr indent="449580" algn="just">
              <a:lnSpc>
                <a:spcPct val="115000"/>
              </a:lnSpc>
              <a:spcAft>
                <a:spcPts val="600"/>
              </a:spcAft>
              <a:buNone/>
            </a:pPr>
            <a:r>
              <a:rPr lang="ru-RU" sz="1800" b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правила комбинаторики</a:t>
            </a:r>
            <a:r>
              <a:rPr lang="ru-RU" sz="1800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Правило сложения (правило «или»)</a:t>
            </a:r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Если два действия A и B не имеют общих элементов, причём действие A можно выполнить m способами, а B — n способами, то выполнить одно любое из этих действий (либо A, либо B) можно </a:t>
            </a:r>
            <a:r>
              <a:rPr lang="ru-RU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m+n</a:t>
            </a:r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способами.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800" b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Пример:</a:t>
            </a:r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корзине для игрушек лежат медвежата и куклы. Причём медвежат — 5 , а кукол — 3. Сколькими способами можно взять игрушку из корзинки? 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800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это узнать, необходимо сложить количество медвежат и кукол: </a:t>
            </a:r>
            <a:r>
              <a:rPr lang="ru-RU" sz="1800" b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5+3 = 11.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Правило умножения (правило «и»)</a:t>
            </a:r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Если действие A можно выполнить m способами, а B — n способами, то упорядоченная пара (A и B) может быть составлена </a:t>
            </a:r>
            <a:r>
              <a:rPr lang="ru-RU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m·n</a:t>
            </a:r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способами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Пример:</a:t>
            </a:r>
            <a:r>
              <a:rPr lang="ru-RU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Алёны 3 пары брюк, 5 рубашек и 2 пары обуви. Сколькими способами можно составить образ Алёне?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1800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Используем правило «и» и перемножим все имеющиеся числа: </a:t>
            </a:r>
            <a:r>
              <a:rPr lang="ru-RU" sz="1800" b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3·5·2 = 30.</a:t>
            </a:r>
            <a:endParaRPr lang="ru-RU" sz="14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dirty="0"/>
          </a:p>
        </p:txBody>
      </p:sp>
      <p:cxnSp>
        <p:nvCxnSpPr>
          <p:cNvPr id="10" name="Соединитель: изогнутый 9">
            <a:extLst>
              <a:ext uri="{FF2B5EF4-FFF2-40B4-BE49-F238E27FC236}">
                <a16:creationId xmlns:a16="http://schemas.microsoft.com/office/drawing/2014/main" id="{9D7A7A02-B9C2-6805-C319-E8F03853B1E4}"/>
              </a:ext>
            </a:extLst>
          </p:cNvPr>
          <p:cNvCxnSpPr>
            <a:cxnSpLocks/>
          </p:cNvCxnSpPr>
          <p:nvPr/>
        </p:nvCxnSpPr>
        <p:spPr>
          <a:xfrm flipV="1">
            <a:off x="4343400" y="697538"/>
            <a:ext cx="1752600" cy="681475"/>
          </a:xfrm>
          <a:prstGeom prst="curvedConnector3">
            <a:avLst>
              <a:gd name="adj1" fmla="val 50000"/>
            </a:avLst>
          </a:prstGeom>
          <a:ln w="57150">
            <a:solidFill>
              <a:srgbClr val="F78CB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65965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A4CEBF5-06F2-07BA-BD6B-8F047411F5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17</a:t>
            </a:fld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D59363-54C7-0483-CA8A-10F71B3693C0}"/>
              </a:ext>
            </a:extLst>
          </p:cNvPr>
          <p:cNvSpPr txBox="1"/>
          <p:nvPr/>
        </p:nvSpPr>
        <p:spPr>
          <a:xfrm>
            <a:off x="3484606" y="345989"/>
            <a:ext cx="7105134" cy="12926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разных видов бутербродов может приготовить на завтрак Маша, если у неё белый хлеб, черный хлеб, масло, паштет и шоколадная паста?</a:t>
            </a:r>
          </a:p>
          <a:p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0359AA-78F7-0D44-9F52-3C90313A68BE}"/>
              </a:ext>
            </a:extLst>
          </p:cNvPr>
          <p:cNvSpPr txBox="1"/>
          <p:nvPr/>
        </p:nvSpPr>
        <p:spPr>
          <a:xfrm>
            <a:off x="3484606" y="3094295"/>
            <a:ext cx="6098058" cy="49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</a:pPr>
            <a:r>
              <a:rPr lang="ru-RU" sz="24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2·3=6 (б.) – может сделать Маша.</a:t>
            </a:r>
            <a:endParaRPr lang="ru-RU" b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4D5597-9DED-12BA-5682-6AF6DB272E87}"/>
              </a:ext>
            </a:extLst>
          </p:cNvPr>
          <p:cNvSpPr txBox="1"/>
          <p:nvPr/>
        </p:nvSpPr>
        <p:spPr>
          <a:xfrm>
            <a:off x="3113904" y="1638651"/>
            <a:ext cx="2001793" cy="49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Решение:</a:t>
            </a:r>
            <a:endParaRPr lang="ru-RU" sz="2400" b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7EE16A7-A4AD-9FD3-7200-0809FFB40CE5}"/>
              </a:ext>
            </a:extLst>
          </p:cNvPr>
          <p:cNvSpPr txBox="1"/>
          <p:nvPr/>
        </p:nvSpPr>
        <p:spPr>
          <a:xfrm>
            <a:off x="3484606" y="2489023"/>
            <a:ext cx="6932140" cy="49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+mj-lt"/>
              <a:buAutoNum type="arabicParenR"/>
            </a:pPr>
            <a:r>
              <a:rPr lang="ru-RU" sz="2400" b="1" dirty="0">
                <a:solidFill>
                  <a:schemeClr val="accent4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Два вида хлеба и три вида начинки, значит</a:t>
            </a:r>
            <a:endParaRPr lang="ru-RU" sz="2400" b="1" dirty="0">
              <a:solidFill>
                <a:schemeClr val="accent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DCA487-6688-7803-7E6A-58D801B889EB}"/>
              </a:ext>
            </a:extLst>
          </p:cNvPr>
          <p:cNvSpPr txBox="1"/>
          <p:nvPr/>
        </p:nvSpPr>
        <p:spPr>
          <a:xfrm>
            <a:off x="3741008" y="3878779"/>
            <a:ext cx="11646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479393D-2914-1AB1-5634-E4003EEA15EB}"/>
              </a:ext>
            </a:extLst>
          </p:cNvPr>
          <p:cNvSpPr txBox="1"/>
          <p:nvPr/>
        </p:nvSpPr>
        <p:spPr>
          <a:xfrm>
            <a:off x="4880918" y="3808044"/>
            <a:ext cx="4695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58753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полнитель номера слайда 2">
            <a:extLst>
              <a:ext uri="{FF2B5EF4-FFF2-40B4-BE49-F238E27FC236}">
                <a16:creationId xmlns:a16="http://schemas.microsoft.com/office/drawing/2014/main" id="{A87CED8F-5ED4-75A7-086C-9906092769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 rot="16200000">
            <a:off x="11122025" y="5632450"/>
            <a:ext cx="1069975" cy="595313"/>
          </a:xfrm>
        </p:spPr>
        <p:txBody>
          <a:bodyPr rtlCol="0"/>
          <a:lstStyle/>
          <a:p>
            <a:pPr rtl="0"/>
            <a:fld id="{98C0CDE5-970C-4CC4-BF43-0DA127E73E82}" type="slidenum">
              <a:rPr lang="en-US" smtClean="0"/>
              <a:pPr rtl="0"/>
              <a:t>18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9D84AB-D189-D390-2075-BCCB84092684}"/>
              </a:ext>
            </a:extLst>
          </p:cNvPr>
          <p:cNvSpPr txBox="1"/>
          <p:nvPr/>
        </p:nvSpPr>
        <p:spPr>
          <a:xfrm>
            <a:off x="1164623" y="1360324"/>
            <a:ext cx="8856707" cy="41373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Разные способы решения комбинаторных задач нужны </a:t>
            </a:r>
            <a:r>
              <a:rPr lang="ru-RU" sz="2400" b="1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того, чтобы учитывать различные условия и особенности таких задач</a:t>
            </a:r>
            <a:r>
              <a:rPr lang="ru-RU" sz="24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Например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в зависимости от того, требуется ли только выбор, только расположение или и то, и другое, применяются разные формулы.</a:t>
            </a:r>
          </a:p>
          <a:p>
            <a:pPr indent="44958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 способа 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зависит от </a:t>
            </a:r>
            <a:r>
              <a:rPr lang="ru-RU" sz="2400" b="1" i="1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конкретной</a:t>
            </a: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задачи</a:t>
            </a:r>
            <a:r>
              <a:rPr lang="ru-RU" sz="24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так как каждая комбинаторная задача индивидуальна, и не существует единого метода, пригодного для любой из них.</a:t>
            </a:r>
          </a:p>
        </p:txBody>
      </p:sp>
    </p:spTree>
    <p:extLst>
      <p:ext uri="{BB962C8B-B14F-4D97-AF65-F5344CB8AC3E}">
        <p14:creationId xmlns:p14="http://schemas.microsoft.com/office/powerpoint/2010/main" val="325680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F5147D-4DC2-1CF6-3E6D-B80C552E3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026" y="215306"/>
            <a:ext cx="9464040" cy="1435608"/>
          </a:xfrm>
        </p:spPr>
        <p:txBody>
          <a:bodyPr/>
          <a:lstStyle/>
          <a:p>
            <a:r>
              <a:rPr lang="ru-RU" dirty="0"/>
              <a:t>Задания для самопроверки.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4851BDB-D2FF-1825-D90D-DAB2E3FCCE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98C0CDE5-970C-4CC4-BF43-0DA127E73E82}" type="slidenum">
              <a:rPr lang="en-US" smtClean="0"/>
              <a:pPr rtl="0"/>
              <a:t>19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A6FF31-28F4-EFD2-13A0-F22E25A0FCB8}"/>
              </a:ext>
            </a:extLst>
          </p:cNvPr>
          <p:cNvSpPr txBox="1"/>
          <p:nvPr/>
        </p:nvSpPr>
        <p:spPr>
          <a:xfrm>
            <a:off x="571500" y="936999"/>
            <a:ext cx="61104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№1. Покажи, как из данной фигуры можно получить прямоугольник.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BAF16F8-8FBD-BA2D-E2FD-493CA6F3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3053" y="635412"/>
            <a:ext cx="2810500" cy="155461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1B152E-735D-21E4-C88E-E3B7C5B8B3CE}"/>
              </a:ext>
            </a:extLst>
          </p:cNvPr>
          <p:cNvSpPr txBox="1"/>
          <p:nvPr/>
        </p:nvSpPr>
        <p:spPr>
          <a:xfrm>
            <a:off x="571500" y="1843358"/>
            <a:ext cx="61104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№2. В финале по игре в шахматы участвуют Матвеев, Туманова, Барсов. Назовите возможные варианты распределения призовых мест.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F5A38D-2780-38F1-9F28-E68D976CD182}"/>
              </a:ext>
            </a:extLst>
          </p:cNvPr>
          <p:cNvSpPr txBox="1"/>
          <p:nvPr/>
        </p:nvSpPr>
        <p:spPr>
          <a:xfrm>
            <a:off x="571500" y="2967335"/>
            <a:ext cx="61104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№3. Начерти все возможные отрезки, если точки A, B, C, D являются их концами. Сколько отрезков получилось? Запиши их.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03A8226-D891-F6CA-DBF2-7FADAB854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471" y="3925696"/>
            <a:ext cx="4711529" cy="180846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E242E31-6DBC-F893-E1FB-A59B526249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5075" y="3757814"/>
            <a:ext cx="3518146" cy="288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6B60F6F-E490-BF7A-A8DB-59FD22063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7666" y="2391774"/>
            <a:ext cx="9464040" cy="2459736"/>
          </a:xfrm>
        </p:spPr>
        <p:txBody>
          <a:bodyPr rtlCol="0"/>
          <a:lstStyle/>
          <a:p>
            <a:pPr rtl="0"/>
            <a:r>
              <a:rPr lang="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799ECA-6FF9-C913-F699-1B02DADB58F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1444" r="21444"/>
          <a:stretch>
            <a:fillRect/>
          </a:stretch>
        </p:blipFill>
        <p:spPr>
          <a:xfrm>
            <a:off x="4195119" y="1066511"/>
            <a:ext cx="3243649" cy="3243649"/>
          </a:xfrm>
        </p:spPr>
      </p:pic>
    </p:spTree>
    <p:extLst>
      <p:ext uri="{BB962C8B-B14F-4D97-AF65-F5344CB8AC3E}">
        <p14:creationId xmlns:p14="http://schemas.microsoft.com/office/powerpoint/2010/main" val="64380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Пользовательская">
  <a:themeElements>
    <a:clrScheme name="Custom 415">
      <a:dk1>
        <a:srgbClr val="3B3B3B"/>
      </a:dk1>
      <a:lt1>
        <a:sysClr val="window" lastClr="FFFFFF"/>
      </a:lt1>
      <a:dk2>
        <a:srgbClr val="262626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7030A0"/>
      </a:accent4>
      <a:accent5>
        <a:srgbClr val="B92AD6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">
      <a:majorFont>
        <a:latin typeface="Narkisim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M66931380_win32_KB_V5" id="{1B786C8D-2177-4A5A-9718-032A412214C6}" vid="{EA647B36-C19D-492E-9711-2F7B3523F35C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A27D8E-DE3D-481C-905D-44ADCF801F7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B6450B55-B496-4B49-9DD2-B71AB023CAA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9F46F3-DDE7-46C7-84BC-59C1156F2B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18097</TotalTime>
  <Words>1007</Words>
  <Application>Microsoft Office PowerPoint</Application>
  <PresentationFormat>Широкоэкранный</PresentationFormat>
  <Paragraphs>148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Franklin Gothic Book</vt:lpstr>
      <vt:lpstr>Narkisim</vt:lpstr>
      <vt:lpstr>Tenorite</vt:lpstr>
      <vt:lpstr>Times New Roman</vt:lpstr>
      <vt:lpstr>Пользовательская</vt:lpstr>
      <vt:lpstr>Комбинаторика в начальной школе</vt:lpstr>
      <vt:lpstr>Комбинаторика — это раздел математики о вычислении количества различных комбинаций </vt:lpstr>
      <vt:lpstr>Презентация PowerPoint</vt:lpstr>
      <vt:lpstr>Презентация PowerPoint</vt:lpstr>
      <vt:lpstr>Способы решения комбинаторных задач:</vt:lpstr>
      <vt:lpstr>Задачи из теории множеств </vt:lpstr>
      <vt:lpstr>Презентация PowerPoint</vt:lpstr>
      <vt:lpstr>Комбинаторные задачи, решаемые методом перебора</vt:lpstr>
      <vt:lpstr>У Милены есть: розовый, фиолетовый и жёлтый карандаш. На уроке изобразительного искусства она решает, как раскрасить звёзды так, чтобы цвет не повторялся. Сколькими способами она может это сделать?</vt:lpstr>
      <vt:lpstr>Задачи, решаемые табличным способом</vt:lpstr>
      <vt:lpstr>Презентация PowerPoint</vt:lpstr>
      <vt:lpstr>Задачи, решаемые с помощью графа (схемы)</vt:lpstr>
      <vt:lpstr>Презентация PowerPoint</vt:lpstr>
      <vt:lpstr>Задачи на построение дерева возможных вариантов</vt:lpstr>
      <vt:lpstr>Презентация PowerPoint</vt:lpstr>
      <vt:lpstr>Задачи, решаемые с применением основных правил комбинаторики </vt:lpstr>
      <vt:lpstr>Презентация PowerPoint</vt:lpstr>
      <vt:lpstr>Презентация PowerPoint</vt:lpstr>
      <vt:lpstr>Задания для самопроверки.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cp:lastModifiedBy>Angel ♡</cp:lastModifiedBy>
  <cp:revision>2</cp:revision>
  <dcterms:created xsi:type="dcterms:W3CDTF">2023-08-29T05:27:05Z</dcterms:created>
  <dcterms:modified xsi:type="dcterms:W3CDTF">2025-08-20T21:42:38Z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