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70" r:id="rId14"/>
    <p:sldId id="269" r:id="rId15"/>
    <p:sldId id="268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0E2F00-1D2A-443B-9959-2705E7959950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818AC7-A084-4E73-87C5-E926E8F3B05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818AC7-A084-4E73-87C5-E926E8F3B055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16632"/>
            <a:ext cx="6624736" cy="3054201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Чем наша Родина богата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296272"/>
            <a:ext cx="7020272" cy="1561728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Учитель-логопед: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Сырова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С.В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    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МКДОУ №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43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4" name="Picture 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91480"/>
            <a:ext cx="9144000" cy="871296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78298"/>
          </a:xfrm>
        </p:spPr>
        <p:txBody>
          <a:bodyPr>
            <a:noAutofit/>
          </a:bodyPr>
          <a:lstStyle/>
          <a:p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«Мы не должны забывать о своем культурном прошлом, о наших памятниках, литературе, языке, живописи: Национальные отличия сохраняются и в ХХ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веке, если мы будем озабочены воспитанием душ, а не только передачей знаний» - Д.С. Лихачев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8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8" name="Picture 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275856" y="620688"/>
            <a:ext cx="5256584" cy="56166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Arial Black" pitchFamily="34" charset="0"/>
                <a:cs typeface="Times New Roman" pitchFamily="18" charset="0"/>
              </a:rPr>
              <a:t>Тип проекта: познавательно-творческий</a:t>
            </a:r>
          </a:p>
          <a:p>
            <a:pPr marL="0" indent="0">
              <a:buNone/>
            </a:pPr>
            <a:endParaRPr lang="ru-RU" dirty="0" smtClean="0">
              <a:latin typeface="Arial Black" pitchFamily="34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 Black" pitchFamily="34" charset="0"/>
                <a:cs typeface="Times New Roman" pitchFamily="18" charset="0"/>
              </a:rPr>
              <a:t>Характер проекта: открытый</a:t>
            </a:r>
          </a:p>
          <a:p>
            <a:pPr marL="0" indent="0">
              <a:buNone/>
            </a:pPr>
            <a:endParaRPr lang="ru-RU" dirty="0" smtClean="0">
              <a:latin typeface="Arial Black" pitchFamily="34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 Black" pitchFamily="34" charset="0"/>
                <a:cs typeface="Times New Roman" pitchFamily="18" charset="0"/>
              </a:rPr>
              <a:t>Продолжительность: долгосрочный</a:t>
            </a:r>
          </a:p>
          <a:p>
            <a:pPr marL="0" indent="0">
              <a:buNone/>
            </a:pPr>
            <a:endParaRPr lang="ru-RU" dirty="0" smtClean="0">
              <a:latin typeface="Arial Black" pitchFamily="34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 Black" pitchFamily="34" charset="0"/>
                <a:cs typeface="Times New Roman" pitchFamily="18" charset="0"/>
              </a:rPr>
              <a:t>Участники проекта: дети, педагоги, родители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771800" y="116632"/>
            <a:ext cx="6372200" cy="2088232"/>
          </a:xfrm>
        </p:spPr>
        <p:txBody>
          <a:bodyPr>
            <a:normAutofit fontScale="32500" lnSpcReduction="20000"/>
          </a:bodyPr>
          <a:lstStyle/>
          <a:p>
            <a:pPr marL="514350" indent="-514350">
              <a:buNone/>
            </a:pPr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7400" b="1" dirty="0" smtClean="0">
                <a:cs typeface="Times New Roman" pitchFamily="18" charset="0"/>
              </a:rPr>
              <a:t>Цель проекта:</a:t>
            </a:r>
          </a:p>
          <a:p>
            <a:pPr marL="0" indent="0">
              <a:buNone/>
            </a:pPr>
            <a:r>
              <a:rPr lang="ru-RU" sz="7400" b="1" dirty="0" smtClean="0">
                <a:cs typeface="Times New Roman" pitchFamily="18" charset="0"/>
              </a:rPr>
              <a:t>Создание педагогических условий для формирования развития патриотических ценностей у детей старшего дошкольного </a:t>
            </a:r>
            <a:r>
              <a:rPr lang="ru-RU" sz="7400" b="1" dirty="0" smtClean="0">
                <a:cs typeface="Times New Roman" pitchFamily="18" charset="0"/>
              </a:rPr>
              <a:t>возраста </a:t>
            </a:r>
            <a:r>
              <a:rPr lang="ru-RU" sz="7400" b="1" dirty="0" smtClean="0">
                <a:cs typeface="Times New Roman" pitchFamily="18" charset="0"/>
              </a:rPr>
              <a:t>через осуществление комплексного подхода</a:t>
            </a:r>
          </a:p>
          <a:p>
            <a:pPr marL="514350" indent="-514350"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51520" y="2420888"/>
            <a:ext cx="8435280" cy="4176464"/>
          </a:xfrm>
        </p:spPr>
        <p:txBody>
          <a:bodyPr>
            <a:normAutofit fontScale="32500" lnSpcReduction="20000"/>
          </a:bodyPr>
          <a:lstStyle/>
          <a:p>
            <a:pPr marL="514350" indent="-514350"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None/>
            </a:pPr>
            <a:r>
              <a:rPr lang="ru-RU" sz="7400" b="1" dirty="0" smtClean="0">
                <a:cs typeface="Times New Roman" pitchFamily="18" charset="0"/>
              </a:rPr>
              <a:t>  Задачи проекта:</a:t>
            </a:r>
          </a:p>
          <a:p>
            <a:pPr marL="514350" indent="-514350">
              <a:buAutoNum type="arabicPeriod"/>
            </a:pPr>
            <a:endParaRPr lang="ru-RU" sz="7400" b="1" dirty="0" smtClean="0"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ru-RU" sz="7400" b="1" dirty="0" smtClean="0">
                <a:cs typeface="Times New Roman" pitchFamily="18" charset="0"/>
              </a:rPr>
              <a:t>Формирование у </a:t>
            </a:r>
            <a:r>
              <a:rPr lang="ru-RU" sz="7400" b="1" dirty="0" smtClean="0">
                <a:cs typeface="Times New Roman" pitchFamily="18" charset="0"/>
              </a:rPr>
              <a:t>детей </a:t>
            </a:r>
            <a:r>
              <a:rPr lang="ru-RU" sz="7400" b="1" dirty="0" smtClean="0">
                <a:cs typeface="Times New Roman" pitchFamily="18" charset="0"/>
              </a:rPr>
              <a:t>знаний об истории, культуре и традициях родного края</a:t>
            </a:r>
          </a:p>
          <a:p>
            <a:pPr marL="514350" indent="-514350">
              <a:buAutoNum type="arabicPeriod"/>
            </a:pPr>
            <a:r>
              <a:rPr lang="ru-RU" sz="7400" b="1" dirty="0" smtClean="0">
                <a:cs typeface="Times New Roman" pitchFamily="18" charset="0"/>
              </a:rPr>
              <a:t>Способствовать воспитанию чувства любви и уважения к малой родине (родному краю, природе и людям, живущим рядом)</a:t>
            </a:r>
          </a:p>
          <a:p>
            <a:pPr marL="514350" indent="-514350">
              <a:buAutoNum type="arabicPeriod"/>
            </a:pPr>
            <a:r>
              <a:rPr lang="ru-RU" sz="7400" b="1" dirty="0" smtClean="0"/>
              <a:t>Обогащение </a:t>
            </a:r>
            <a:r>
              <a:rPr lang="ru-RU" sz="7400" b="1" dirty="0" smtClean="0"/>
              <a:t>РППС</a:t>
            </a:r>
            <a:endParaRPr lang="ru-RU" sz="7400" b="1" dirty="0" smtClean="0"/>
          </a:p>
          <a:p>
            <a:pPr marL="514350" indent="-514350">
              <a:buAutoNum type="arabicPeriod"/>
            </a:pPr>
            <a:r>
              <a:rPr lang="ru-RU" sz="7400" b="1" dirty="0" smtClean="0"/>
              <a:t>Организация образовательного процесса в форме совместной деятельности детей, педагогов и родителей.</a:t>
            </a:r>
          </a:p>
          <a:p>
            <a:pPr>
              <a:buNone/>
            </a:pPr>
            <a:endParaRPr lang="ru-RU" sz="5500" dirty="0" smtClean="0"/>
          </a:p>
          <a:p>
            <a:pPr>
              <a:buNone/>
            </a:pPr>
            <a:endParaRPr lang="ru-RU" sz="5500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188640"/>
            <a:ext cx="6120680" cy="64807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Этапы реализации проекта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43808" y="1052736"/>
            <a:ext cx="6192688" cy="2016223"/>
          </a:xfrm>
        </p:spPr>
        <p:txBody>
          <a:bodyPr>
            <a:noAutofit/>
          </a:bodyPr>
          <a:lstStyle/>
          <a:p>
            <a:pPr marL="457200" indent="-457200">
              <a:buAutoNum type="arabicPeriod"/>
            </a:pPr>
            <a:r>
              <a:rPr lang="ru-RU" sz="2000" b="1" dirty="0" smtClean="0">
                <a:cs typeface="Times New Roman" pitchFamily="18" charset="0"/>
              </a:rPr>
              <a:t>Информационно-накопительный:  изучение интереса детей для определения целей проекта. Сбор и анализ литературы, предметов старины, предметов вятских промыслов.</a:t>
            </a:r>
            <a:endParaRPr lang="ru-RU" sz="2000" b="1" dirty="0"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07504" y="2492896"/>
            <a:ext cx="8579296" cy="410445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r>
              <a:rPr lang="ru-RU" sz="2000" b="1" dirty="0" smtClean="0">
                <a:cs typeface="Times New Roman" pitchFamily="18" charset="0"/>
              </a:rPr>
              <a:t>2. Организационно-практический: </a:t>
            </a:r>
          </a:p>
          <a:p>
            <a:pPr>
              <a:buNone/>
            </a:pPr>
            <a:endParaRPr lang="ru-RU" sz="2000" b="1" dirty="0" smtClean="0">
              <a:cs typeface="Times New Roman" pitchFamily="18" charset="0"/>
            </a:endParaRPr>
          </a:p>
          <a:p>
            <a:r>
              <a:rPr lang="ru-RU" sz="2000" b="1" dirty="0" smtClean="0">
                <a:cs typeface="Times New Roman" pitchFamily="18" charset="0"/>
              </a:rPr>
              <a:t>Проведение цикла познавательно-образовательных занятий (ознакомление с окружающим миром, лепка, аппликация, рисование);</a:t>
            </a:r>
          </a:p>
          <a:p>
            <a:r>
              <a:rPr lang="ru-RU" sz="2000" b="1" dirty="0" smtClean="0">
                <a:cs typeface="Times New Roman" pitchFamily="18" charset="0"/>
              </a:rPr>
              <a:t>Оформление альбома, выставок, смотров-конкурсов (совместно с родителями), совместная и свободная деятельность детей по теме проекта;</a:t>
            </a:r>
          </a:p>
          <a:p>
            <a:r>
              <a:rPr lang="ru-RU" sz="2000" b="1" dirty="0" smtClean="0">
                <a:cs typeface="Times New Roman" pitchFamily="18" charset="0"/>
              </a:rPr>
              <a:t>Дидактические игры, оформление родительских уголков по краеведению;</a:t>
            </a:r>
          </a:p>
          <a:p>
            <a:r>
              <a:rPr lang="ru-RU" sz="2000" b="1" dirty="0" smtClean="0">
                <a:cs typeface="Times New Roman" pitchFamily="18" charset="0"/>
              </a:rPr>
              <a:t>Экскурсии в ремесленные мастерские, космоцентр, фотоэкскурсии и видео (ИКТ)</a:t>
            </a:r>
          </a:p>
          <a:p>
            <a:r>
              <a:rPr lang="ru-RU" sz="2000" b="1" dirty="0" smtClean="0">
                <a:cs typeface="Times New Roman" pitchFamily="18" charset="0"/>
              </a:rPr>
              <a:t>Разучивание стихов, песен, частушек о вятском крае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068960"/>
            <a:ext cx="8229600" cy="3600400"/>
          </a:xfrm>
        </p:spPr>
        <p:txBody>
          <a:bodyPr>
            <a:normAutofit lnSpcReduction="10000"/>
          </a:bodyPr>
          <a:lstStyle/>
          <a:p>
            <a:r>
              <a:rPr lang="ru-RU" sz="2400" b="1" dirty="0" smtClean="0">
                <a:cs typeface="Times New Roman" pitchFamily="18" charset="0"/>
              </a:rPr>
              <a:t>Участие в концерте, посвященному Дню Победы, оформление «Стены Памяти»</a:t>
            </a:r>
          </a:p>
          <a:p>
            <a:r>
              <a:rPr lang="ru-RU" sz="2400" b="1" dirty="0" smtClean="0">
                <a:cs typeface="Times New Roman" pitchFamily="18" charset="0"/>
              </a:rPr>
              <a:t>Экскурсия к памятнику погибшим войнам в ВОВ (с возложением цветов)</a:t>
            </a:r>
          </a:p>
          <a:p>
            <a:r>
              <a:rPr lang="ru-RU" sz="2400" b="1" dirty="0" smtClean="0">
                <a:cs typeface="Times New Roman" pitchFamily="18" charset="0"/>
              </a:rPr>
              <a:t>Проведение экскурсий для детей групп старшего дошкольного возраста ДОУ «Быт Вятский старины» (мини-музей)</a:t>
            </a:r>
          </a:p>
          <a:p>
            <a:r>
              <a:rPr lang="ru-RU" sz="2400" b="1" dirty="0" smtClean="0">
                <a:cs typeface="Times New Roman" pitchFamily="18" charset="0"/>
              </a:rPr>
              <a:t>Изготовление  макетов достопримечательностей города Кирова (совместно с родителями)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188640"/>
            <a:ext cx="59046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>
                <a:cs typeface="Times New Roman" pitchFamily="18" charset="0"/>
              </a:rPr>
              <a:t>  </a:t>
            </a:r>
            <a:r>
              <a:rPr lang="ru-RU" sz="2400" b="1" dirty="0" smtClean="0">
                <a:cs typeface="Times New Roman" pitchFamily="18" charset="0"/>
              </a:rPr>
              <a:t>Оформление декоративно-прикладного уголка (Вятские ремесла)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cs typeface="Times New Roman" pitchFamily="18" charset="0"/>
              </a:rPr>
              <a:t> Проведение праздничных мероприятий «Масленица» (совместно с фольклорной группой «У нянюшки»)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636912"/>
            <a:ext cx="8229600" cy="37052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                     </a:t>
            </a:r>
            <a:r>
              <a:rPr lang="ru-RU" b="1" dirty="0" smtClean="0"/>
              <a:t>4. Контрольно-рефлексивный: </a:t>
            </a:r>
          </a:p>
          <a:p>
            <a:pPr algn="ctr">
              <a:buNone/>
            </a:pPr>
            <a:r>
              <a:rPr lang="ru-RU" b="1" dirty="0" smtClean="0"/>
              <a:t>              Подведение итогов: беседы </a:t>
            </a:r>
          </a:p>
          <a:p>
            <a:pPr algn="ctr">
              <a:buNone/>
            </a:pPr>
            <a:r>
              <a:rPr lang="ru-RU" b="1" dirty="0" smtClean="0"/>
              <a:t>           «Что мы хотели узнать?»,</a:t>
            </a:r>
          </a:p>
          <a:p>
            <a:pPr algn="ctr">
              <a:buNone/>
            </a:pPr>
            <a:r>
              <a:rPr lang="ru-RU" b="1" dirty="0" smtClean="0"/>
              <a:t>«Что узнали?», </a:t>
            </a:r>
          </a:p>
          <a:p>
            <a:pPr algn="ctr">
              <a:buNone/>
            </a:pPr>
            <a:r>
              <a:rPr lang="ru-RU" b="1" dirty="0" smtClean="0"/>
              <a:t>             «Для чего мы это узнали?»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915816" y="548680"/>
            <a:ext cx="60486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3200" b="1" dirty="0" smtClean="0">
                <a:cs typeface="Times New Roman" pitchFamily="18" charset="0"/>
              </a:rPr>
              <a:t>3. </a:t>
            </a:r>
            <a:r>
              <a:rPr lang="ru-RU" sz="3200" b="1" dirty="0" err="1" smtClean="0">
                <a:cs typeface="Times New Roman" pitchFamily="18" charset="0"/>
              </a:rPr>
              <a:t>Презентационно-завершающий</a:t>
            </a:r>
            <a:r>
              <a:rPr lang="ru-RU" sz="3200" b="1" dirty="0" smtClean="0">
                <a:cs typeface="Times New Roman" pitchFamily="18" charset="0"/>
              </a:rPr>
              <a:t>: выставка продуктов творчества.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4578" name="Picture 2" descr="https://sun9-80.userapi.com/impg/hquvEQiQPHctKciMq9pocHZd5tpU6MOlXNcy1g/UEpdxnnwvao.jpg?size=2560x2327&amp;quality=95&amp;sign=e2ae1a34d434eeca3fb1a395e48c2b4c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05064"/>
            <a:ext cx="2376543" cy="2160240"/>
          </a:xfrm>
          <a:prstGeom prst="rect">
            <a:avLst/>
          </a:prstGeom>
          <a:noFill/>
        </p:spPr>
      </p:pic>
      <p:pic>
        <p:nvPicPr>
          <p:cNvPr id="24580" name="Picture 4" descr="https://sun9-54.userapi.com/impg/IuvnKCHbu-It2drjD_U5RNo_8g_QNJ0e5YkthA/Jsunw8SnAI0.jpg?size=2560x1474&amp;quality=95&amp;sign=ddbc8c82850072f872362b6e18a80407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764704"/>
            <a:ext cx="2952328" cy="1699895"/>
          </a:xfrm>
          <a:prstGeom prst="rect">
            <a:avLst/>
          </a:prstGeom>
          <a:noFill/>
        </p:spPr>
      </p:pic>
      <p:pic>
        <p:nvPicPr>
          <p:cNvPr id="24582" name="Picture 6" descr="https://sun9-57.userapi.com/impg/6JbTQA9KmX-st6rq2r66LOF8emXyaFChhhvmkQ/jzZhjpiz7-g.jpg?size=1626x2160&amp;quality=95&amp;sign=cad5fa8dff1376dd6ef837a8382e8aa7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3212976"/>
            <a:ext cx="2601889" cy="3456384"/>
          </a:xfrm>
          <a:prstGeom prst="rect">
            <a:avLst/>
          </a:prstGeom>
          <a:noFill/>
        </p:spPr>
      </p:pic>
      <p:pic>
        <p:nvPicPr>
          <p:cNvPr id="24584" name="Picture 8" descr="https://sun9-80.userapi.com/impg/RfRUu05s4areJv1vVjxhnrsPGelzcjfZyq4adA/K4bViUDG5nI.jpg?size=2560x888&amp;quality=95&amp;sign=56fb164c366e0067d361bc7d2bc04b20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5301208"/>
            <a:ext cx="3863780" cy="1340249"/>
          </a:xfrm>
          <a:prstGeom prst="rect">
            <a:avLst/>
          </a:prstGeom>
          <a:noFill/>
        </p:spPr>
      </p:pic>
      <p:pic>
        <p:nvPicPr>
          <p:cNvPr id="24586" name="Picture 10" descr="https://sun9-79.userapi.com/impg/tXm4AzMMragRM0HktDrCfwfJRSrZXxQlXxqS2A/SSocDh2OhE8.jpg?size=2475x1145&amp;quality=95&amp;sign=7e152d1c635a3d39d9489baa0de3cced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3284984"/>
            <a:ext cx="3735612" cy="1728192"/>
          </a:xfrm>
          <a:prstGeom prst="rect">
            <a:avLst/>
          </a:prstGeom>
          <a:noFill/>
        </p:spPr>
      </p:pic>
      <p:pic>
        <p:nvPicPr>
          <p:cNvPr id="24588" name="Picture 12" descr="https://sun9-66.userapi.com/impg/C1T0DlVKVwYxiUSauPHi0Evm_QXzyS9RSZ5CHA/CtaAGShKSYg.jpg?size=2560x1836&amp;quality=95&amp;sign=7d44adfe7c45fe37166790afa5817b50&amp;type=albu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25418" y="476672"/>
            <a:ext cx="3318582" cy="2380046"/>
          </a:xfrm>
          <a:prstGeom prst="rect">
            <a:avLst/>
          </a:prstGeom>
          <a:noFill/>
        </p:spPr>
      </p:pic>
    </p:spTree>
  </p:cSld>
  <p:clrMapOvr>
    <a:masterClrMapping/>
  </p:clrMapOvr>
  <p:transition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8434" name="Picture 2" descr="https://sun9-50.userapi.com/impg/IH2W5VruLPkQWZ3ezS8rblc89uCtqDsH29F6Bg/onrZtyP9Vo0.jpg?size=1202x794&amp;quality=95&amp;sign=dc7b231084f56553f568720fe6802cfc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2708920"/>
            <a:ext cx="2725239" cy="1800200"/>
          </a:xfrm>
          <a:prstGeom prst="rect">
            <a:avLst/>
          </a:prstGeom>
          <a:noFill/>
        </p:spPr>
      </p:pic>
      <p:pic>
        <p:nvPicPr>
          <p:cNvPr id="18436" name="Picture 4" descr="https://sun9-38.userapi.com/impg/-g-x6G_fstd721cLK3ponX5sKOSl_gEQ2nnU8g/gHJXzxxjna4.jpg?size=2257x853&amp;quality=95&amp;sign=6b0ec378966d077007e1624dac2d71bc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912365"/>
            <a:ext cx="5148064" cy="1945635"/>
          </a:xfrm>
          <a:prstGeom prst="rect">
            <a:avLst/>
          </a:prstGeom>
          <a:noFill/>
        </p:spPr>
      </p:pic>
      <p:pic>
        <p:nvPicPr>
          <p:cNvPr id="18438" name="Picture 6" descr="https://sun9-8.userapi.com/impg/dPCZ3UskNP9rR919YHTRdAudbMCOnm461lHnOQ/bJoAA1D7lSQ.jpg?size=2560x1963&amp;quality=95&amp;sign=044933a074d42bdd8c5ea065f9843a0e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2132856"/>
            <a:ext cx="3380671" cy="2592288"/>
          </a:xfrm>
          <a:prstGeom prst="rect">
            <a:avLst/>
          </a:prstGeom>
          <a:noFill/>
        </p:spPr>
      </p:pic>
      <p:pic>
        <p:nvPicPr>
          <p:cNvPr id="18442" name="Picture 10" descr="https://sun9-6.userapi.com/impg/h89fEogFvrEzllwVWFRJyU9gOfPekk8egU8v_Q/YwRLQO37ERc.jpg?size=1620x2160&amp;quality=95&amp;sign=0e6e5939ae88b1f62898feaa11469372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140968"/>
            <a:ext cx="2682297" cy="3576397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059832" y="548680"/>
            <a:ext cx="59046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 smtClean="0">
                <a:solidFill>
                  <a:srgbClr val="002060"/>
                </a:solidFill>
              </a:rPr>
              <a:t>Хлынов – Вятка – Киров</a:t>
            </a:r>
            <a:endParaRPr lang="ru-RU" sz="44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comb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27384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915816" y="188640"/>
            <a:ext cx="6120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i="1" dirty="0" smtClean="0"/>
              <a:t>Вятские мастерские</a:t>
            </a:r>
            <a:endParaRPr lang="ru-RU" sz="4400" i="1" dirty="0"/>
          </a:p>
        </p:txBody>
      </p:sp>
      <p:pic>
        <p:nvPicPr>
          <p:cNvPr id="25602" name="Picture 2" descr="https://sun9-2.userapi.com/impg/25VwrRLW1NpWga800_uzK6bz6wQuyz1Cg_kYGg/FC25L7MoKgU.jpg?size=1509x2160&amp;quality=95&amp;sign=304bd270332909440f89137c808346d9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980728"/>
            <a:ext cx="2448272" cy="3504484"/>
          </a:xfrm>
          <a:prstGeom prst="rect">
            <a:avLst/>
          </a:prstGeom>
          <a:noFill/>
        </p:spPr>
      </p:pic>
      <p:pic>
        <p:nvPicPr>
          <p:cNvPr id="25604" name="Picture 4" descr="https://sun9-79.userapi.com/impg/wg4Q6uLC7cgSr2__4tFAlk4rb72a4zGDDjtTog/4x1ms79bEZg.jpg?size=2560x1470&amp;quality=95&amp;sign=f6265b105a47d4a4e9953ff6d36715ac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536865"/>
            <a:ext cx="3816424" cy="2191463"/>
          </a:xfrm>
          <a:prstGeom prst="rect">
            <a:avLst/>
          </a:prstGeom>
          <a:noFill/>
        </p:spPr>
      </p:pic>
      <p:pic>
        <p:nvPicPr>
          <p:cNvPr id="25606" name="Picture 6" descr="https://sun9-5.userapi.com/impg/cOs3tWT_ZuA_-zKt-EiTWbpGasRON4lhBZ9dUA/7QSa8e9UMtM.jpg?size=1626x998&amp;quality=95&amp;sign=95ba69be1fabcdf6b61e35c613cc08cd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0210" y="4581128"/>
            <a:ext cx="3526949" cy="2164757"/>
          </a:xfrm>
          <a:prstGeom prst="rect">
            <a:avLst/>
          </a:prstGeom>
          <a:noFill/>
        </p:spPr>
      </p:pic>
      <p:pic>
        <p:nvPicPr>
          <p:cNvPr id="25608" name="Picture 8" descr="https://sun9-6.userapi.com/impg/AulG_xWeDTgKNQGne0oQu-WYBNYWD3SM1HkSDQ/4WUatesnGno.jpg?size=2560x2389&amp;quality=95&amp;sign=00a73bdd7e38c02362043165137f9ff9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1196752"/>
            <a:ext cx="3515826" cy="3280980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43808" y="116632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i="1" dirty="0" smtClean="0"/>
              <a:t>И мы так можем!</a:t>
            </a:r>
            <a:endParaRPr lang="ru-RU" sz="4800" i="1" dirty="0"/>
          </a:p>
        </p:txBody>
      </p:sp>
      <p:pic>
        <p:nvPicPr>
          <p:cNvPr id="26626" name="Picture 2" descr="https://sun9-15.userapi.com/impg/1WxLXiXyX0SHylTmou659XnS07wRM7Ke7IiVHg/rbgoGD4Uap0.jpg?size=1620x1738&amp;quality=95&amp;sign=1f30126d4389e4a9ae785d667e44f730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1700808"/>
            <a:ext cx="2214929" cy="2376264"/>
          </a:xfrm>
          <a:prstGeom prst="rect">
            <a:avLst/>
          </a:prstGeom>
          <a:noFill/>
        </p:spPr>
      </p:pic>
      <p:pic>
        <p:nvPicPr>
          <p:cNvPr id="26628" name="Picture 4" descr="https://sun9-18.userapi.com/impg/pGTjk99m9xT5lspKfSboJmVzNCIKeaF8H5Cj0A/WQxIPkkRmmc.jpg?size=1626x1668&amp;quality=95&amp;sign=476323416c69e6793775f5332b880118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980728"/>
            <a:ext cx="2246236" cy="2304256"/>
          </a:xfrm>
          <a:prstGeom prst="rect">
            <a:avLst/>
          </a:prstGeom>
          <a:noFill/>
        </p:spPr>
      </p:pic>
      <p:pic>
        <p:nvPicPr>
          <p:cNvPr id="26630" name="Picture 6" descr="https://sun9-25.userapi.com/impg/Du5VJhVAdIQtDDrxWMrINYhuNcfZKzIZdNHHXQ/ouVvE05_hz0.jpg?size=1461x1870&amp;quality=95&amp;sign=d877e4b50cf55787e19b2772c29ade1b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1844824"/>
            <a:ext cx="1744018" cy="2232248"/>
          </a:xfrm>
          <a:prstGeom prst="rect">
            <a:avLst/>
          </a:prstGeom>
          <a:noFill/>
        </p:spPr>
      </p:pic>
      <p:pic>
        <p:nvPicPr>
          <p:cNvPr id="26632" name="Picture 8" descr="https://sun9-59.userapi.com/impg/Ee-ZOI_Bhx7BtQUMR6fi9ePaqEOsbUkLvAdwKg/C-JcgthC3Ko.jpg?size=2092x1477&amp;quality=95&amp;sign=a48fac75dcd8f0d2833189f9630da17a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4221088"/>
            <a:ext cx="3262005" cy="2303051"/>
          </a:xfrm>
          <a:prstGeom prst="rect">
            <a:avLst/>
          </a:prstGeom>
          <a:noFill/>
        </p:spPr>
      </p:pic>
      <p:pic>
        <p:nvPicPr>
          <p:cNvPr id="26634" name="Picture 10" descr="https://sun9-49.userapi.com/impg/xa8DVqev71bdqg6A_m546oEufTDMDN5hkms9xg/4k05JILox-I.jpg?size=2560x2222&amp;quality=95&amp;sign=b8ab603be6bcc6c5c9c6e58cf71d07be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4221088"/>
            <a:ext cx="2775177" cy="2408767"/>
          </a:xfrm>
          <a:prstGeom prst="rect">
            <a:avLst/>
          </a:prstGeom>
          <a:noFill/>
        </p:spPr>
      </p:pic>
      <p:pic>
        <p:nvPicPr>
          <p:cNvPr id="26636" name="Picture 12" descr="https://sun9-60.userapi.com/impg/lp6nAbdA7hhBdAH1or1KxSpKvnP3aNQ6xu2G4w/moELnXIvGIs.jpg?size=1975x2160&amp;quality=95&amp;sign=a9d59b55663b630c6b34caa8e6af91a8&amp;type=albu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7504" y="3775733"/>
            <a:ext cx="2448272" cy="2677604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7650" name="Picture 2" descr="https://sun9-22.userapi.com/impg/rCLdawLSXjHHncdy3IDfugenj_VR60CICLBg7Q/KkEx_uFB8fM.jpg?size=1626x2160&amp;quality=95&amp;sign=5584ac9267e59dc181ee65591345915a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60648"/>
            <a:ext cx="2710301" cy="3600400"/>
          </a:xfrm>
          <a:prstGeom prst="rect">
            <a:avLst/>
          </a:prstGeom>
          <a:noFill/>
        </p:spPr>
      </p:pic>
      <p:pic>
        <p:nvPicPr>
          <p:cNvPr id="27652" name="Picture 4" descr="https://sun9-4.userapi.com/impg/ZLb2cImECdXPZTaIIVWBTruQDKXbya1JdCqR8Q/Hqfo_v3ttvM.jpg?size=2560x1898&amp;quality=95&amp;sign=ff2541413598bdeddf1bd702748b7f0b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293096"/>
            <a:ext cx="3010830" cy="2232248"/>
          </a:xfrm>
          <a:prstGeom prst="rect">
            <a:avLst/>
          </a:prstGeom>
          <a:noFill/>
        </p:spPr>
      </p:pic>
      <p:pic>
        <p:nvPicPr>
          <p:cNvPr id="27654" name="Picture 6" descr="https://sun9-48.userapi.com/impg/XnTvlMAbj-XoWjr1AigkEPlZWQZo7FFOnmaAWg/d5dLS1yJBG4.jpg?size=2560x1898&amp;quality=95&amp;sign=3b9ae11b6eef20701e0420f01586d6e4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1340768"/>
            <a:ext cx="2986852" cy="2214471"/>
          </a:xfrm>
          <a:prstGeom prst="rect">
            <a:avLst/>
          </a:prstGeom>
          <a:noFill/>
        </p:spPr>
      </p:pic>
      <p:pic>
        <p:nvPicPr>
          <p:cNvPr id="27656" name="Picture 8" descr="https://sun9-23.userapi.com/impg/eXWNac6g7SmLBvrb6Ffdn2vT60HxTdXFAS5pow/v2jChWVnKb0.jpg?size=2560x1920&amp;quality=95&amp;sign=a60bd97689269ce2adb95863df71acaa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4293096"/>
            <a:ext cx="3035829" cy="2276872"/>
          </a:xfrm>
          <a:prstGeom prst="rect">
            <a:avLst/>
          </a:prstGeom>
          <a:noFill/>
        </p:spPr>
      </p:pic>
      <p:pic>
        <p:nvPicPr>
          <p:cNvPr id="27658" name="Picture 10" descr="https://sun9-51.userapi.com/impg/lfajrHkZjPI66sG1YJq0c7MIUfkKtjbGxsA5fg/s4w_4m9bk0c.jpg?size=1620x2160&amp;quality=95&amp;sign=99dab1b8d3003c44c1bf895ff52dfcf8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504" y="3356992"/>
            <a:ext cx="2376264" cy="316835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43808" y="188640"/>
            <a:ext cx="6192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i="1" dirty="0" smtClean="0"/>
              <a:t>Космос и мы</a:t>
            </a:r>
            <a:endParaRPr lang="ru-RU" sz="6000" i="1" dirty="0"/>
          </a:p>
        </p:txBody>
      </p:sp>
      <p:pic>
        <p:nvPicPr>
          <p:cNvPr id="30722" name="Picture 2" descr="https://sun9-67.userapi.com/impg/27S0fl6zYq3SI9ynpWryAx_To6RAMM2hmw_nmQ/4NAaYgz3kGA.jpg?size=1833x2160&amp;quality=95&amp;sign=7a6ac340eb49e9de44d9276d3065f7b3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268760"/>
            <a:ext cx="2695299" cy="3176130"/>
          </a:xfrm>
          <a:prstGeom prst="rect">
            <a:avLst/>
          </a:prstGeom>
          <a:noFill/>
        </p:spPr>
      </p:pic>
      <p:pic>
        <p:nvPicPr>
          <p:cNvPr id="30724" name="Picture 4" descr="https://sun9-21.userapi.com/impg/IeRLzGErM6HCeViNI3Jr94xE00Ku756VDI2g2g/lc7cGAmraQY.jpg?size=2560x1927&amp;quality=95&amp;sign=e6700602add68dbd15474be22c3b23ca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365104"/>
            <a:ext cx="3120464" cy="2348880"/>
          </a:xfrm>
          <a:prstGeom prst="rect">
            <a:avLst/>
          </a:prstGeom>
          <a:noFill/>
        </p:spPr>
      </p:pic>
      <p:pic>
        <p:nvPicPr>
          <p:cNvPr id="30728" name="Picture 8" descr="https://sun9-20.userapi.com/impg/17l0ZKOiNWiIs-2GSbADXLNmm7u3Q8YZrS7LqA/OppQNZ9XqdU.jpg?size=1626x2160&amp;quality=95&amp;sign=bd7f603fcce16745ed7a8ec842e8d6ef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429000"/>
            <a:ext cx="2385065" cy="3168352"/>
          </a:xfrm>
          <a:prstGeom prst="rect">
            <a:avLst/>
          </a:prstGeom>
          <a:noFill/>
        </p:spPr>
      </p:pic>
      <p:pic>
        <p:nvPicPr>
          <p:cNvPr id="30730" name="Picture 10" descr="https://sun9-35.userapi.com/impg/-xOkz5uC9L5g2FQxZami0FlKYsOeo2vIu2VQ7g/0wXVbDNXq68.jpg?size=1626x2160&amp;quality=95&amp;sign=f4c3bcdbd66e30b02b409cf969c3ba06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70822" y="3717032"/>
            <a:ext cx="2222447" cy="2952328"/>
          </a:xfrm>
          <a:prstGeom prst="rect">
            <a:avLst/>
          </a:prstGeom>
          <a:noFill/>
        </p:spPr>
      </p:pic>
      <p:pic>
        <p:nvPicPr>
          <p:cNvPr id="30726" name="Picture 6" descr="https://sun9-31.userapi.com/impg/7oxFh7K5G4HFuk30M4MIlvBKH_k2ALpb2mWIgA/J1dyzASOTjY.jpg?size=1626x2160&amp;quality=95&amp;sign=c335353b16393fc74b25988dd4f67f5f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1124744"/>
            <a:ext cx="2338059" cy="3105909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43808" y="188640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i="1" dirty="0" smtClean="0"/>
              <a:t>День Победы. Герои Вятской земли</a:t>
            </a:r>
            <a:endParaRPr lang="ru-RU" sz="3600" i="1" dirty="0"/>
          </a:p>
        </p:txBody>
      </p:sp>
      <p:pic>
        <p:nvPicPr>
          <p:cNvPr id="29698" name="Picture 2" descr="https://sun9-6.userapi.com/impg/cP9dSQz4mXvm94L5YgqVEM2pDpVKySi00NjWBA/oZ9ZGsr6oMw.jpg?size=2560x1188&amp;quality=95&amp;sign=7e0874001db63cba6c693d8c3ab3d794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509120"/>
            <a:ext cx="3906616" cy="1812914"/>
          </a:xfrm>
          <a:prstGeom prst="rect">
            <a:avLst/>
          </a:prstGeom>
          <a:noFill/>
        </p:spPr>
      </p:pic>
      <p:pic>
        <p:nvPicPr>
          <p:cNvPr id="29702" name="Picture 6" descr="https://sun9-53.userapi.com/impg/UHs11BYriTJBUEjLUUQWo4J6YQrMdvCjnqk2iw/7jB-ibBeaB4.jpg?size=1536x2160&amp;quality=95&amp;sign=99befd213291ba06080a50367bee106d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1124744"/>
            <a:ext cx="2201845" cy="3096344"/>
          </a:xfrm>
          <a:prstGeom prst="rect">
            <a:avLst/>
          </a:prstGeom>
          <a:noFill/>
        </p:spPr>
      </p:pic>
      <p:pic>
        <p:nvPicPr>
          <p:cNvPr id="29704" name="Picture 8" descr="https://sun9-56.userapi.com/impg/0-pb3LmEVZqZ1CX2psJBdOtxfn5YUGm7m09laA/hMjDHP8Xh10.jpg?size=920x689&amp;quality=95&amp;sign=e8da04c8794920128d57ca70b1c97b43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4293096"/>
            <a:ext cx="3122021" cy="2338122"/>
          </a:xfrm>
          <a:prstGeom prst="rect">
            <a:avLst/>
          </a:prstGeom>
          <a:noFill/>
        </p:spPr>
      </p:pic>
      <p:pic>
        <p:nvPicPr>
          <p:cNvPr id="29706" name="Picture 10" descr="https://sun9-51.userapi.com/impg/x4SK7Zm7Y1HcJdhoP07jOCKAL5b1WTnyvxBuuQ/HafKW07bKJU.jpg?size=1620x2160&amp;quality=95&amp;sign=d08a961385dd3807fc6debe3fa86175c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3645024"/>
            <a:ext cx="2219826" cy="2959768"/>
          </a:xfrm>
          <a:prstGeom prst="rect">
            <a:avLst/>
          </a:prstGeom>
          <a:noFill/>
        </p:spPr>
      </p:pic>
      <p:pic>
        <p:nvPicPr>
          <p:cNvPr id="29700" name="Picture 4" descr="https://sun9-36.userapi.com/impg/l3i6Mi6gq2TUc1ap1tY9A2jyXfoSFWkzY8ON5g/H15h0EHwTGg.jpg?size=2560x2515&amp;quality=95&amp;sign=6c27f37203b746eba086fe0cc7780307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1556792"/>
            <a:ext cx="2711967" cy="2664296"/>
          </a:xfrm>
          <a:prstGeom prst="rect">
            <a:avLst/>
          </a:prstGeom>
          <a:noFill/>
        </p:spPr>
      </p:pic>
      <p:pic>
        <p:nvPicPr>
          <p:cNvPr id="29708" name="Picture 12" descr="https://sun9-18.userapi.com/impg/b5ggll64C4vNpGZdO38X5bFkIKS6O6_NHxtGnw/fa_MhM8JvKE.jpg?size=1626x2160&amp;quality=95&amp;sign=5dc4a480d3963be700ce4638de694d8d&amp;type=albu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1484784"/>
            <a:ext cx="2059829" cy="2736304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43808" y="188640"/>
            <a:ext cx="60486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i="1" dirty="0" smtClean="0"/>
              <a:t>Наши традиции и праздники</a:t>
            </a:r>
            <a:endParaRPr lang="ru-RU" sz="4400" i="1" dirty="0"/>
          </a:p>
        </p:txBody>
      </p:sp>
      <p:pic>
        <p:nvPicPr>
          <p:cNvPr id="28674" name="Picture 2" descr="https://sun9-27.userapi.com/impg/lVtcWv5j5Ozw7GRCs1JOR7RW4SefDZCkPlCiqA/KTwH2Sq65Xg.jpg?size=1600x1204&amp;quality=95&amp;sign=35ae746e99d4038f50c7b443aa5a003d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556792"/>
            <a:ext cx="3118831" cy="2346920"/>
          </a:xfrm>
          <a:prstGeom prst="rect">
            <a:avLst/>
          </a:prstGeom>
          <a:noFill/>
        </p:spPr>
      </p:pic>
      <p:pic>
        <p:nvPicPr>
          <p:cNvPr id="28676" name="Picture 4" descr="https://sun9-28.userapi.com/impg/BMV-B0OvfcBhxEq5UXRkoZ4FxmKdkUCNh-HD_A/AAseDWXU2gc.jpg?size=1600x1204&amp;quality=95&amp;sign=cdc8c54b7de73ce2ab1cc5de35e272ff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73409" y="4293096"/>
            <a:ext cx="3217127" cy="2420888"/>
          </a:xfrm>
          <a:prstGeom prst="rect">
            <a:avLst/>
          </a:prstGeom>
          <a:noFill/>
        </p:spPr>
      </p:pic>
      <p:pic>
        <p:nvPicPr>
          <p:cNvPr id="28678" name="Picture 6" descr="https://sun9-41.userapi.com/impg/rV5L0ubhxrE5mtgLgrZLrXTzkP7vm_E2bj_FNA/1DpTo8NXw24.jpg?size=1954x1912&amp;quality=95&amp;sign=3cd27c16bf85a732753f43eaf44834e1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1772816"/>
            <a:ext cx="2761126" cy="2701778"/>
          </a:xfrm>
          <a:prstGeom prst="rect">
            <a:avLst/>
          </a:prstGeom>
          <a:noFill/>
        </p:spPr>
      </p:pic>
      <p:pic>
        <p:nvPicPr>
          <p:cNvPr id="28680" name="Picture 8" descr="https://sun9-36.userapi.com/impg/y6-i2KMc3cOzbOiRj_EI40W3izVLNRMJBc0rGg/zS-QDPhgEG0.jpg?size=2560x2439&amp;quality=95&amp;sign=9922deb39d9765fbbe9644431468a059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789040"/>
            <a:ext cx="2979785" cy="2838944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220072" y="332656"/>
            <a:ext cx="414843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i="1" dirty="0" smtClean="0">
                <a:solidFill>
                  <a:srgbClr val="C00000"/>
                </a:solidFill>
              </a:rPr>
              <a:t>СПАСИБО</a:t>
            </a:r>
          </a:p>
          <a:p>
            <a:r>
              <a:rPr lang="ru-RU" sz="6000" i="1" dirty="0" smtClean="0">
                <a:solidFill>
                  <a:srgbClr val="C00000"/>
                </a:solidFill>
              </a:rPr>
              <a:t>   ЗА</a:t>
            </a:r>
          </a:p>
          <a:p>
            <a:r>
              <a:rPr lang="ru-RU" sz="6000" i="1" dirty="0" smtClean="0">
                <a:solidFill>
                  <a:srgbClr val="C00000"/>
                </a:solidFill>
              </a:rPr>
              <a:t>ВНИМАНИЕ</a:t>
            </a:r>
            <a:endParaRPr lang="ru-RU" sz="6600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cover dir="ru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1611</TotalTime>
  <Words>389</Words>
  <Application>Microsoft Office PowerPoint</Application>
  <PresentationFormat>Экран (4:3)</PresentationFormat>
  <Paragraphs>53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Чем наша Родина богата</vt:lpstr>
      <vt:lpstr>«Мы не должны забывать о своем культурном прошлом, о наших памятниках, литературе, языке, живописи: Национальные отличия сохраняются и в ХХI веке, если мы будем озабочены воспитанием душ, а не только передачей знаний» - Д.С. Лихачев</vt:lpstr>
      <vt:lpstr>Слайд 3</vt:lpstr>
      <vt:lpstr>Слайд 4</vt:lpstr>
      <vt:lpstr>Этапы реализации проекта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Чем наша Родина богата</dc:title>
  <dc:creator>user</dc:creator>
  <cp:lastModifiedBy>user</cp:lastModifiedBy>
  <cp:revision>5</cp:revision>
  <dcterms:created xsi:type="dcterms:W3CDTF">2024-05-12T15:29:29Z</dcterms:created>
  <dcterms:modified xsi:type="dcterms:W3CDTF">2024-10-06T10:02:47Z</dcterms:modified>
</cp:coreProperties>
</file>