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58" r:id="rId5"/>
    <p:sldId id="260" r:id="rId6"/>
    <p:sldId id="262" r:id="rId7"/>
    <p:sldId id="264" r:id="rId8"/>
    <p:sldId id="284" r:id="rId9"/>
    <p:sldId id="265" r:id="rId10"/>
    <p:sldId id="267" r:id="rId11"/>
    <p:sldId id="271" r:id="rId12"/>
    <p:sldId id="286" r:id="rId13"/>
    <p:sldId id="272" r:id="rId14"/>
    <p:sldId id="269" r:id="rId15"/>
    <p:sldId id="289" r:id="rId16"/>
    <p:sldId id="290" r:id="rId17"/>
    <p:sldId id="273" r:id="rId18"/>
    <p:sldId id="274" r:id="rId19"/>
    <p:sldId id="275" r:id="rId20"/>
    <p:sldId id="277" r:id="rId21"/>
    <p:sldId id="278" r:id="rId22"/>
    <p:sldId id="279" r:id="rId23"/>
    <p:sldId id="283" r:id="rId24"/>
    <p:sldId id="280" r:id="rId25"/>
    <p:sldId id="282" r:id="rId26"/>
    <p:sldId id="276" r:id="rId27"/>
    <p:sldId id="285" r:id="rId28"/>
    <p:sldId id="287" r:id="rId29"/>
    <p:sldId id="288" r:id="rId3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9" d="100"/>
          <a:sy n="99" d="100"/>
        </p:scale>
        <p:origin x="-84" y="-15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03.05.2020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03.05.2020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03.05.2020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03.05.2020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03.05.2020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03.05.2020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03.05.2020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03.05.2020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684584" y="-1"/>
            <a:ext cx="10297144" cy="6903089"/>
          </a:xfrm>
          <a:prstGeom prst="rect">
            <a:avLst/>
          </a:prstGeom>
          <a:noFill/>
        </p:spPr>
      </p:pic>
      <p:sp>
        <p:nvSpPr>
          <p:cNvPr id="2" name="Заголовок 1"/>
          <p:cNvSpPr>
            <a:spLocks noGrp="1"/>
          </p:cNvSpPr>
          <p:nvPr>
            <p:ph type="ctrTitle"/>
          </p:nvPr>
        </p:nvSpPr>
        <p:spPr>
          <a:xfrm>
            <a:off x="755576" y="332656"/>
            <a:ext cx="7772400" cy="6120680"/>
          </a:xfrm>
          <a:noFill/>
        </p:spPr>
        <p:txBody>
          <a:bodyPr>
            <a:noAutofit/>
          </a:bodyPr>
          <a:lstStyle/>
          <a:p>
            <a:r>
              <a:rPr lang="ru-RU" sz="8000" dirty="0" smtClean="0">
                <a:solidFill>
                  <a:schemeClr val="bg1"/>
                </a:solidFill>
              </a:rPr>
              <a:t>Современная космология.</a:t>
            </a:r>
            <a:br>
              <a:rPr lang="ru-RU" sz="8000" dirty="0" smtClean="0">
                <a:solidFill>
                  <a:schemeClr val="bg1"/>
                </a:solidFill>
              </a:rPr>
            </a:br>
            <a:r>
              <a:rPr lang="ru-RU" sz="8000" dirty="0" smtClean="0">
                <a:solidFill>
                  <a:schemeClr val="bg1"/>
                </a:solidFill>
              </a:rPr>
              <a:t> Теории происхождения Вселенной. </a:t>
            </a:r>
            <a:endParaRPr lang="ru-RU" sz="8000"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684584" y="-1"/>
            <a:ext cx="10297144" cy="6903089"/>
          </a:xfrm>
          <a:prstGeom prst="rect">
            <a:avLst/>
          </a:prstGeom>
          <a:noFill/>
        </p:spPr>
      </p:pic>
      <p:sp>
        <p:nvSpPr>
          <p:cNvPr id="3" name="Содержимое 2"/>
          <p:cNvSpPr>
            <a:spLocks noGrp="1"/>
          </p:cNvSpPr>
          <p:nvPr>
            <p:ph idx="1"/>
          </p:nvPr>
        </p:nvSpPr>
        <p:spPr>
          <a:xfrm>
            <a:off x="457200" y="620688"/>
            <a:ext cx="8291264" cy="5904656"/>
          </a:xfrm>
        </p:spPr>
        <p:txBody>
          <a:bodyPr>
            <a:normAutofit/>
          </a:bodyPr>
          <a:lstStyle/>
          <a:p>
            <a:pPr algn="just"/>
            <a:r>
              <a:rPr lang="ru-RU" dirty="0" smtClean="0">
                <a:solidFill>
                  <a:schemeClr val="bg1"/>
                </a:solidFill>
              </a:rPr>
              <a:t>Вселенная – это весь существующий материальный мир, безграничный во времени и пространстве и бесконечно разнообразный по формам, которые принимает материя в процессе своего развития. Часть Вселенной, охваченная астрономическими наблюдениями, называется Метагалактикой, или нашей Вселенной. Размеры метагалактики очень велики: радиус космологического горизонта составляет 15-20 млрд. световых лет.</a:t>
            </a:r>
            <a:endParaRPr lang="ru-RU" dirty="0">
              <a:solidFill>
                <a:schemeClr val="bg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684584" y="-1"/>
            <a:ext cx="10297144" cy="6903089"/>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solidFill>
                  <a:schemeClr val="bg1"/>
                </a:solidFill>
              </a:rPr>
              <a:t>Теории происхождения вселенной</a:t>
            </a:r>
            <a:endParaRPr lang="ru-RU" dirty="0">
              <a:solidFill>
                <a:schemeClr val="bg1"/>
              </a:solidFill>
            </a:endParaRPr>
          </a:p>
        </p:txBody>
      </p:sp>
      <p:sp>
        <p:nvSpPr>
          <p:cNvPr id="3" name="Содержимое 2"/>
          <p:cNvSpPr>
            <a:spLocks noGrp="1"/>
          </p:cNvSpPr>
          <p:nvPr>
            <p:ph idx="1"/>
          </p:nvPr>
        </p:nvSpPr>
        <p:spPr/>
        <p:txBody>
          <a:bodyPr>
            <a:normAutofit lnSpcReduction="10000"/>
          </a:bodyPr>
          <a:lstStyle/>
          <a:p>
            <a:r>
              <a:rPr lang="ru-RU" dirty="0" smtClean="0">
                <a:solidFill>
                  <a:schemeClr val="bg1"/>
                </a:solidFill>
              </a:rPr>
              <a:t>Креационизм</a:t>
            </a:r>
          </a:p>
          <a:p>
            <a:r>
              <a:rPr lang="ru-RU" dirty="0" smtClean="0">
                <a:solidFill>
                  <a:schemeClr val="bg1"/>
                </a:solidFill>
              </a:rPr>
              <a:t>Космологическая модель Канта</a:t>
            </a:r>
          </a:p>
          <a:p>
            <a:r>
              <a:rPr lang="ru-RU" dirty="0" smtClean="0">
                <a:solidFill>
                  <a:schemeClr val="bg1"/>
                </a:solidFill>
              </a:rPr>
              <a:t>Модель Вселенной Эйнштейна (статическая Вселенная) </a:t>
            </a:r>
          </a:p>
          <a:p>
            <a:r>
              <a:rPr lang="ru-RU" dirty="0" smtClean="0">
                <a:solidFill>
                  <a:schemeClr val="bg1"/>
                </a:solidFill>
              </a:rPr>
              <a:t>Модель</a:t>
            </a:r>
            <a:r>
              <a:rPr lang="ru-RU" b="1" dirty="0" smtClean="0">
                <a:solidFill>
                  <a:schemeClr val="bg1"/>
                </a:solidFill>
              </a:rPr>
              <a:t> </a:t>
            </a:r>
            <a:r>
              <a:rPr lang="ru-RU" dirty="0" smtClean="0">
                <a:solidFill>
                  <a:schemeClr val="bg1"/>
                </a:solidFill>
              </a:rPr>
              <a:t>расширяющейся Вселенной</a:t>
            </a:r>
          </a:p>
          <a:p>
            <a:r>
              <a:rPr lang="ru-RU" dirty="0" smtClean="0">
                <a:solidFill>
                  <a:schemeClr val="bg1"/>
                </a:solidFill>
              </a:rPr>
              <a:t>Теория Большого Взрыва </a:t>
            </a:r>
          </a:p>
          <a:p>
            <a:r>
              <a:rPr lang="ru-RU" dirty="0" smtClean="0">
                <a:solidFill>
                  <a:schemeClr val="bg1"/>
                </a:solidFill>
              </a:rPr>
              <a:t>Большой отскок</a:t>
            </a:r>
          </a:p>
          <a:p>
            <a:r>
              <a:rPr lang="ru-RU" dirty="0" smtClean="0">
                <a:solidFill>
                  <a:schemeClr val="bg1"/>
                </a:solidFill>
              </a:rPr>
              <a:t>Теория струн и М-теория</a:t>
            </a:r>
            <a:endParaRPr lang="ru-RU" dirty="0">
              <a:solidFill>
                <a:schemeClr val="bg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2" name="Picture 6" descr="http://99px.ru/sstorage/53/2012/01/tmb_29982_4267.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457200" y="274638"/>
            <a:ext cx="8229600" cy="922114"/>
          </a:xfrm>
        </p:spPr>
        <p:txBody>
          <a:bodyPr/>
          <a:lstStyle/>
          <a:p>
            <a:r>
              <a:rPr lang="ru-RU" dirty="0" smtClean="0">
                <a:solidFill>
                  <a:schemeClr val="bg1"/>
                </a:solidFill>
              </a:rPr>
              <a:t>Креационизм</a:t>
            </a:r>
            <a:endParaRPr lang="ru-RU" dirty="0">
              <a:solidFill>
                <a:schemeClr val="bg1"/>
              </a:solidFill>
            </a:endParaRPr>
          </a:p>
        </p:txBody>
      </p:sp>
      <p:sp>
        <p:nvSpPr>
          <p:cNvPr id="3" name="Содержимое 2"/>
          <p:cNvSpPr>
            <a:spLocks noGrp="1"/>
          </p:cNvSpPr>
          <p:nvPr>
            <p:ph idx="1"/>
          </p:nvPr>
        </p:nvSpPr>
        <p:spPr>
          <a:xfrm>
            <a:off x="457200" y="1268760"/>
            <a:ext cx="8229600" cy="5328592"/>
          </a:xfrm>
        </p:spPr>
        <p:txBody>
          <a:bodyPr>
            <a:normAutofit fontScale="92500" lnSpcReduction="10000"/>
          </a:bodyPr>
          <a:lstStyle/>
          <a:p>
            <a:r>
              <a:rPr lang="ru-RU" dirty="0" smtClean="0">
                <a:solidFill>
                  <a:schemeClr val="bg1"/>
                </a:solidFill>
              </a:rPr>
              <a:t>Данная мировоззренческая теория происходит от латинского слова «</a:t>
            </a:r>
            <a:r>
              <a:rPr lang="ru-RU" dirty="0" err="1" smtClean="0">
                <a:solidFill>
                  <a:schemeClr val="bg1"/>
                </a:solidFill>
              </a:rPr>
              <a:t>creations</a:t>
            </a:r>
            <a:r>
              <a:rPr lang="ru-RU" dirty="0" smtClean="0">
                <a:solidFill>
                  <a:schemeClr val="bg1"/>
                </a:solidFill>
              </a:rPr>
              <a:t>» — «творение». Согласно этой концепции, наша Вселенная, планета и само человечество являются результатом творческой деятельности Бога или Творца.</a:t>
            </a:r>
          </a:p>
          <a:p>
            <a:r>
              <a:rPr lang="ru-RU" dirty="0" smtClean="0">
                <a:solidFill>
                  <a:schemeClr val="bg1"/>
                </a:solidFill>
              </a:rPr>
              <a:t>Можно сказать, что креационизм появился как реакция консервативных христиан на научные открытия, в частности, на эволюционное развитие живой и неживой природы, которые в это время стали доминирующими и отвергали появление всего сущего из ничего.</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http://99px.ru/sstorage/53/2012/01/tmb_29982_4267.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457200" y="274638"/>
            <a:ext cx="8229600" cy="922114"/>
          </a:xfrm>
        </p:spPr>
        <p:txBody>
          <a:bodyPr/>
          <a:lstStyle/>
          <a:p>
            <a:r>
              <a:rPr lang="ru-RU" dirty="0" smtClean="0">
                <a:solidFill>
                  <a:schemeClr val="bg1"/>
                </a:solidFill>
              </a:rPr>
              <a:t>Креационизм</a:t>
            </a:r>
            <a:endParaRPr lang="ru-RU" dirty="0">
              <a:solidFill>
                <a:schemeClr val="bg1"/>
              </a:solidFill>
            </a:endParaRPr>
          </a:p>
        </p:txBody>
      </p:sp>
      <p:sp>
        <p:nvSpPr>
          <p:cNvPr id="3" name="Содержимое 2"/>
          <p:cNvSpPr>
            <a:spLocks noGrp="1"/>
          </p:cNvSpPr>
          <p:nvPr>
            <p:ph idx="1"/>
          </p:nvPr>
        </p:nvSpPr>
        <p:spPr>
          <a:xfrm>
            <a:off x="457200" y="1484784"/>
            <a:ext cx="8229600" cy="5040560"/>
          </a:xfrm>
        </p:spPr>
        <p:txBody>
          <a:bodyPr>
            <a:normAutofit/>
          </a:bodyPr>
          <a:lstStyle/>
          <a:p>
            <a:r>
              <a:rPr lang="ru-RU" dirty="0" smtClean="0">
                <a:solidFill>
                  <a:schemeClr val="bg1"/>
                </a:solidFill>
              </a:rPr>
              <a:t>Последователи метафорического креационизма считают, что 6 дней творения — это метафора, более понятная людям того времени. В Библии слово «день» подразумевает скорее не сутки, а неопределенный отрезок времени, следовательно, в один день творения могут входить миллионы земных лет.</a:t>
            </a:r>
            <a:endParaRPr lang="ru-RU" dirty="0">
              <a:solidFill>
                <a:schemeClr val="bg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4" name="Picture 6" descr="http://www.fonstola.ru/pic/201410/2560x1600/fonstola.ru-149934.jpg"/>
          <p:cNvPicPr>
            <a:picLocks noChangeAspect="1" noChangeArrowheads="1"/>
          </p:cNvPicPr>
          <p:nvPr/>
        </p:nvPicPr>
        <p:blipFill>
          <a:blip r:embed="rId2" cstate="print"/>
          <a:srcRect/>
          <a:stretch>
            <a:fillRect/>
          </a:stretch>
        </p:blipFill>
        <p:spPr bwMode="auto">
          <a:xfrm>
            <a:off x="0" y="0"/>
            <a:ext cx="10670976" cy="6858000"/>
          </a:xfrm>
          <a:prstGeom prst="rect">
            <a:avLst/>
          </a:prstGeom>
          <a:noFill/>
        </p:spPr>
      </p:pic>
      <p:sp>
        <p:nvSpPr>
          <p:cNvPr id="2" name="Заголовок 1"/>
          <p:cNvSpPr>
            <a:spLocks noGrp="1"/>
          </p:cNvSpPr>
          <p:nvPr>
            <p:ph type="title"/>
          </p:nvPr>
        </p:nvSpPr>
        <p:spPr/>
        <p:txBody>
          <a:bodyPr/>
          <a:lstStyle/>
          <a:p>
            <a:r>
              <a:rPr lang="ru-RU" dirty="0" smtClean="0">
                <a:solidFill>
                  <a:schemeClr val="bg1"/>
                </a:solidFill>
              </a:rPr>
              <a:t>Космологическая модель Канта</a:t>
            </a:r>
            <a:endParaRPr lang="ru-RU" dirty="0">
              <a:solidFill>
                <a:schemeClr val="bg1"/>
              </a:solidFill>
            </a:endParaRPr>
          </a:p>
        </p:txBody>
      </p:sp>
      <p:sp>
        <p:nvSpPr>
          <p:cNvPr id="3" name="Содержимое 2"/>
          <p:cNvSpPr>
            <a:spLocks noGrp="1"/>
          </p:cNvSpPr>
          <p:nvPr>
            <p:ph idx="1"/>
          </p:nvPr>
        </p:nvSpPr>
        <p:spPr>
          <a:xfrm>
            <a:off x="251520" y="1340768"/>
            <a:ext cx="4896544" cy="5400600"/>
          </a:xfrm>
        </p:spPr>
        <p:txBody>
          <a:bodyPr>
            <a:normAutofit fontScale="92500" lnSpcReduction="10000"/>
          </a:bodyPr>
          <a:lstStyle/>
          <a:p>
            <a:r>
              <a:rPr lang="ru-RU" dirty="0" smtClean="0">
                <a:solidFill>
                  <a:schemeClr val="bg1"/>
                </a:solidFill>
              </a:rPr>
              <a:t>Вселенная бесконечна в пространстве и времени, статична и однородна </a:t>
            </a:r>
          </a:p>
          <a:p>
            <a:r>
              <a:rPr lang="ru-RU" dirty="0" smtClean="0">
                <a:solidFill>
                  <a:schemeClr val="bg1"/>
                </a:solidFill>
              </a:rPr>
              <a:t>Вселенная представляет возможность для возникновения бесконечного числа случайностей, в результате которых возможно возникновение любого биологического продукта.</a:t>
            </a:r>
            <a:endParaRPr lang="ru-RU" dirty="0">
              <a:solidFill>
                <a:schemeClr val="bg1"/>
              </a:solidFill>
            </a:endParaRPr>
          </a:p>
        </p:txBody>
      </p:sp>
      <p:pic>
        <p:nvPicPr>
          <p:cNvPr id="22532" name="Picture 4" descr="http://siteprosveshenie2005.narod.ru/img/kant3.jpg"/>
          <p:cNvPicPr>
            <a:picLocks noChangeAspect="1" noChangeArrowheads="1"/>
          </p:cNvPicPr>
          <p:nvPr/>
        </p:nvPicPr>
        <p:blipFill>
          <a:blip r:embed="rId3" cstate="print"/>
          <a:srcRect/>
          <a:stretch>
            <a:fillRect/>
          </a:stretch>
        </p:blipFill>
        <p:spPr bwMode="auto">
          <a:xfrm>
            <a:off x="5292080" y="1700808"/>
            <a:ext cx="2905366" cy="4176464"/>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684584" y="-1"/>
            <a:ext cx="10297144" cy="6903089"/>
          </a:xfrm>
          <a:prstGeom prst="rect">
            <a:avLst/>
          </a:prstGeom>
          <a:noFill/>
        </p:spPr>
      </p:pic>
      <p:sp>
        <p:nvSpPr>
          <p:cNvPr id="2" name="Заголовок 1"/>
          <p:cNvSpPr>
            <a:spLocks noGrp="1"/>
          </p:cNvSpPr>
          <p:nvPr>
            <p:ph type="title"/>
          </p:nvPr>
        </p:nvSpPr>
        <p:spPr>
          <a:xfrm>
            <a:off x="457200" y="274638"/>
            <a:ext cx="8229600" cy="850106"/>
          </a:xfrm>
        </p:spPr>
        <p:txBody>
          <a:bodyPr/>
          <a:lstStyle/>
          <a:p>
            <a:r>
              <a:rPr lang="ru-RU" dirty="0" smtClean="0">
                <a:solidFill>
                  <a:schemeClr val="bg1"/>
                </a:solidFill>
              </a:rPr>
              <a:t>Модель Вселенной Эйнштейна</a:t>
            </a:r>
            <a:endParaRPr lang="ru-RU" dirty="0"/>
          </a:p>
        </p:txBody>
      </p:sp>
      <p:sp>
        <p:nvSpPr>
          <p:cNvPr id="3" name="Содержимое 2"/>
          <p:cNvSpPr>
            <a:spLocks noGrp="1"/>
          </p:cNvSpPr>
          <p:nvPr>
            <p:ph idx="1"/>
          </p:nvPr>
        </p:nvSpPr>
        <p:spPr>
          <a:xfrm>
            <a:off x="0" y="1340768"/>
            <a:ext cx="9144000" cy="2448272"/>
          </a:xfrm>
        </p:spPr>
        <p:txBody>
          <a:bodyPr>
            <a:normAutofit lnSpcReduction="10000"/>
          </a:bodyPr>
          <a:lstStyle/>
          <a:p>
            <a:pPr algn="just">
              <a:tabLst>
                <a:tab pos="914400" algn="l"/>
              </a:tabLst>
            </a:pPr>
            <a:r>
              <a:rPr lang="ru-RU" sz="2200" b="1" dirty="0" smtClean="0">
                <a:solidFill>
                  <a:schemeClr val="bg1"/>
                </a:solidFill>
                <a:effectLst>
                  <a:outerShdw blurRad="38100" dist="38100" dir="2700000" algn="tl">
                    <a:srgbClr val="000000"/>
                  </a:outerShdw>
                </a:effectLst>
              </a:rPr>
              <a:t>В 1917г. А. Эйнштейн моделирует  Вселенную как стационарную -  не меняется во времени. Стационарная модель опирается на </a:t>
            </a:r>
            <a:r>
              <a:rPr lang="ru-RU" sz="2200" b="1" u="sng" dirty="0" smtClean="0">
                <a:solidFill>
                  <a:schemeClr val="bg1"/>
                </a:solidFill>
                <a:effectLst>
                  <a:outerShdw blurRad="38100" dist="38100" dir="2700000" algn="tl">
                    <a:srgbClr val="000000"/>
                  </a:outerShdw>
                </a:effectLst>
              </a:rPr>
              <a:t>космологический постулат</a:t>
            </a:r>
            <a:r>
              <a:rPr lang="ru-RU" sz="2200" b="1" dirty="0" smtClean="0">
                <a:solidFill>
                  <a:schemeClr val="bg1"/>
                </a:solidFill>
                <a:effectLst>
                  <a:outerShdw blurRad="38100" dist="38100" dir="2700000" algn="tl">
                    <a:srgbClr val="000000"/>
                  </a:outerShdw>
                </a:effectLst>
              </a:rPr>
              <a:t>: </a:t>
            </a:r>
          </a:p>
          <a:p>
            <a:pPr lvl="1" algn="just">
              <a:tabLst>
                <a:tab pos="914400" algn="l"/>
              </a:tabLst>
            </a:pPr>
            <a:r>
              <a:rPr lang="ru-RU" sz="2200" b="1" dirty="0" smtClean="0">
                <a:solidFill>
                  <a:schemeClr val="bg1"/>
                </a:solidFill>
                <a:effectLst>
                  <a:outerShdw blurRad="38100" dist="38100" dir="2700000" algn="tl">
                    <a:srgbClr val="000000"/>
                  </a:outerShdw>
                </a:effectLst>
              </a:rPr>
              <a:t>   1. Материя Вселенной однородна, то есть вещество распределено в крупном масштабе однородно.</a:t>
            </a:r>
          </a:p>
          <a:p>
            <a:pPr lvl="1" algn="just">
              <a:tabLst>
                <a:tab pos="914400" algn="l"/>
              </a:tabLst>
            </a:pPr>
            <a:r>
              <a:rPr lang="ru-RU" sz="2200" b="1" dirty="0" smtClean="0">
                <a:solidFill>
                  <a:schemeClr val="bg1"/>
                </a:solidFill>
                <a:effectLst>
                  <a:outerShdw blurRad="38100" dist="38100" dir="2700000" algn="tl">
                    <a:srgbClr val="000000"/>
                  </a:outerShdw>
                </a:effectLst>
              </a:rPr>
              <a:t>  2. Вселенная изотропна, то есть все изменения происходят одинаково во всех направлениях.</a:t>
            </a:r>
          </a:p>
          <a:p>
            <a:endParaRPr lang="ru-RU" dirty="0">
              <a:solidFill>
                <a:schemeClr val="bg1"/>
              </a:solidFill>
            </a:endParaRPr>
          </a:p>
        </p:txBody>
      </p:sp>
      <p:sp>
        <p:nvSpPr>
          <p:cNvPr id="6" name="Прямоугольник 5"/>
          <p:cNvSpPr/>
          <p:nvPr/>
        </p:nvSpPr>
        <p:spPr>
          <a:xfrm>
            <a:off x="179512" y="3933056"/>
            <a:ext cx="8964488" cy="1107996"/>
          </a:xfrm>
          <a:prstGeom prst="rect">
            <a:avLst/>
          </a:prstGeom>
        </p:spPr>
        <p:txBody>
          <a:bodyPr wrap="square">
            <a:spAutoFit/>
          </a:bodyPr>
          <a:lstStyle/>
          <a:p>
            <a:pPr algn="just"/>
            <a:r>
              <a:rPr lang="ru-RU" sz="2200" dirty="0" smtClean="0">
                <a:solidFill>
                  <a:schemeClr val="bg1"/>
                </a:solidFill>
              </a:rPr>
              <a:t>Релятивистская космология Эйнштейна моделирует наш мир как замкнутый пространственно-временной континуум. Вселенная имеет сферическую форму с конечной массой вещества.</a:t>
            </a:r>
            <a:endParaRPr lang="ru-RU" sz="2200" dirty="0">
              <a:solidFill>
                <a:schemeClr val="bg1"/>
              </a:solidFill>
            </a:endParaRPr>
          </a:p>
        </p:txBody>
      </p:sp>
      <p:sp>
        <p:nvSpPr>
          <p:cNvPr id="7" name="Прямоугольник 6"/>
          <p:cNvSpPr/>
          <p:nvPr/>
        </p:nvSpPr>
        <p:spPr>
          <a:xfrm>
            <a:off x="179512" y="5301208"/>
            <a:ext cx="8964488" cy="1107996"/>
          </a:xfrm>
          <a:prstGeom prst="rect">
            <a:avLst/>
          </a:prstGeom>
        </p:spPr>
        <p:txBody>
          <a:bodyPr wrap="square">
            <a:spAutoFit/>
          </a:bodyPr>
          <a:lstStyle/>
          <a:p>
            <a:pPr algn="just"/>
            <a:r>
              <a:rPr lang="ru-RU" sz="2200" dirty="0" smtClean="0">
                <a:solidFill>
                  <a:schemeClr val="bg1"/>
                </a:solidFill>
              </a:rPr>
              <a:t>Пространство в модели Эйнштейна было трехмерным, оно замыкало само себя и было однородным, т.е. у него не было центра и краев, и в нем равномерно располагались галактики.</a:t>
            </a:r>
            <a:endParaRPr lang="ru-RU" sz="2200" dirty="0">
              <a:solidFill>
                <a:schemeClr val="bg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684584" y="-1"/>
            <a:ext cx="10297144" cy="6903089"/>
          </a:xfrm>
          <a:prstGeom prst="rect">
            <a:avLst/>
          </a:prstGeom>
          <a:noFill/>
        </p:spPr>
      </p:pic>
      <p:sp>
        <p:nvSpPr>
          <p:cNvPr id="2" name="Заголовок 1"/>
          <p:cNvSpPr>
            <a:spLocks noGrp="1"/>
          </p:cNvSpPr>
          <p:nvPr>
            <p:ph type="title"/>
          </p:nvPr>
        </p:nvSpPr>
        <p:spPr>
          <a:xfrm>
            <a:off x="457200" y="0"/>
            <a:ext cx="8229600" cy="836712"/>
          </a:xfrm>
        </p:spPr>
        <p:txBody>
          <a:bodyPr>
            <a:normAutofit/>
          </a:bodyPr>
          <a:lstStyle/>
          <a:p>
            <a:r>
              <a:rPr lang="ru-RU" dirty="0" smtClean="0">
                <a:solidFill>
                  <a:schemeClr val="bg1"/>
                </a:solidFill>
              </a:rPr>
              <a:t>Из истории космической теории</a:t>
            </a:r>
            <a:endParaRPr lang="ru-RU" dirty="0"/>
          </a:p>
        </p:txBody>
      </p:sp>
      <p:sp>
        <p:nvSpPr>
          <p:cNvPr id="3" name="Содержимое 2"/>
          <p:cNvSpPr>
            <a:spLocks noGrp="1"/>
          </p:cNvSpPr>
          <p:nvPr>
            <p:ph idx="1"/>
          </p:nvPr>
        </p:nvSpPr>
        <p:spPr>
          <a:xfrm>
            <a:off x="0" y="1052736"/>
            <a:ext cx="9144000" cy="5544616"/>
          </a:xfrm>
        </p:spPr>
        <p:txBody>
          <a:bodyPr>
            <a:noAutofit/>
          </a:bodyPr>
          <a:lstStyle/>
          <a:p>
            <a:pPr algn="just">
              <a:tabLst>
                <a:tab pos="914400" algn="l"/>
              </a:tabLst>
            </a:pPr>
            <a:r>
              <a:rPr lang="ru-RU" sz="2400" dirty="0" smtClean="0">
                <a:solidFill>
                  <a:schemeClr val="bg1"/>
                </a:solidFill>
              </a:rPr>
              <a:t>1917 г. Вышла работа А. Эйнштейна «Основы общей теории относительности».</a:t>
            </a:r>
          </a:p>
          <a:p>
            <a:pPr algn="just">
              <a:tabLst>
                <a:tab pos="914400" algn="l"/>
              </a:tabLst>
            </a:pPr>
            <a:r>
              <a:rPr lang="ru-RU" sz="2400" dirty="0" smtClean="0">
                <a:solidFill>
                  <a:schemeClr val="bg1"/>
                </a:solidFill>
              </a:rPr>
              <a:t>1922 г. – советский математик и геофизик А.А. Фридман описал расширение Вселенной и большой взрыв.</a:t>
            </a:r>
          </a:p>
          <a:p>
            <a:pPr algn="just">
              <a:tabLst>
                <a:tab pos="914400" algn="l"/>
              </a:tabLst>
            </a:pPr>
            <a:r>
              <a:rPr lang="ru-RU" sz="2400" dirty="0" smtClean="0">
                <a:solidFill>
                  <a:schemeClr val="bg1"/>
                </a:solidFill>
              </a:rPr>
              <a:t>1923 г. –немецкий математик Г. Вейль отметил, что, если в пустую Вселенную поместить вещество, она должна расширяться.</a:t>
            </a:r>
          </a:p>
          <a:p>
            <a:pPr algn="just">
              <a:tabLst>
                <a:tab pos="914400" algn="l"/>
              </a:tabLst>
            </a:pPr>
            <a:r>
              <a:rPr lang="ru-RU" sz="2400" dirty="0" smtClean="0">
                <a:solidFill>
                  <a:schemeClr val="bg1"/>
                </a:solidFill>
              </a:rPr>
              <a:t>1926 г. – Ж. </a:t>
            </a:r>
            <a:r>
              <a:rPr lang="ru-RU" sz="2400" dirty="0" err="1" smtClean="0">
                <a:solidFill>
                  <a:schemeClr val="bg1"/>
                </a:solidFill>
              </a:rPr>
              <a:t>Леметр</a:t>
            </a:r>
            <a:r>
              <a:rPr lang="ru-RU" sz="2400" dirty="0" smtClean="0">
                <a:solidFill>
                  <a:schemeClr val="bg1"/>
                </a:solidFill>
              </a:rPr>
              <a:t> впервые четко заявил, что объекты в расширяющейся Вселенной – это не звезды, а гигантские звездные системы, галактики.</a:t>
            </a:r>
          </a:p>
          <a:p>
            <a:pPr algn="just">
              <a:tabLst>
                <a:tab pos="914400" algn="l"/>
              </a:tabLst>
            </a:pPr>
            <a:r>
              <a:rPr lang="ru-RU" sz="2400" dirty="0" smtClean="0">
                <a:solidFill>
                  <a:schemeClr val="bg1"/>
                </a:solidFill>
              </a:rPr>
              <a:t>1929 г. – </a:t>
            </a:r>
            <a:r>
              <a:rPr lang="ru-RU" sz="2400" dirty="0" err="1" smtClean="0">
                <a:solidFill>
                  <a:schemeClr val="bg1"/>
                </a:solidFill>
              </a:rPr>
              <a:t>Хьюмасон</a:t>
            </a:r>
            <a:r>
              <a:rPr lang="ru-RU" sz="2400" dirty="0" smtClean="0">
                <a:solidFill>
                  <a:schemeClr val="bg1"/>
                </a:solidFill>
              </a:rPr>
              <a:t> и Э. Хаббл выявили четкую зависимость скорости удаления галактик от расстояния.</a:t>
            </a:r>
          </a:p>
          <a:p>
            <a:pPr algn="just">
              <a:tabLst>
                <a:tab pos="914400" algn="l"/>
              </a:tabLst>
            </a:pPr>
            <a:r>
              <a:rPr lang="ru-RU" sz="2400" dirty="0" smtClean="0">
                <a:solidFill>
                  <a:schemeClr val="bg1"/>
                </a:solidFill>
              </a:rPr>
              <a:t>1949 г. – название «Большой взрыв» придумал самый большой противник  теории Фред </a:t>
            </a:r>
            <a:r>
              <a:rPr lang="ru-RU" sz="2400" dirty="0" err="1" smtClean="0">
                <a:solidFill>
                  <a:schemeClr val="bg1"/>
                </a:solidFill>
              </a:rPr>
              <a:t>Хойл</a:t>
            </a:r>
            <a:r>
              <a:rPr lang="ru-RU" sz="2400" dirty="0" smtClean="0">
                <a:solidFill>
                  <a:schemeClr val="bg1"/>
                </a:solidFill>
              </a:rPr>
              <a:t>. Изначально эта теория называлась «динамической эволюционирующей моделью».</a:t>
            </a:r>
            <a:endParaRPr lang="ru-RU" sz="2400" dirty="0">
              <a:solidFill>
                <a:schemeClr val="bg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684584" y="-1"/>
            <a:ext cx="10297144" cy="6903089"/>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solidFill>
                  <a:schemeClr val="bg1"/>
                </a:solidFill>
              </a:rPr>
              <a:t>Модель</a:t>
            </a:r>
            <a:r>
              <a:rPr lang="ru-RU" b="1" dirty="0" smtClean="0">
                <a:solidFill>
                  <a:schemeClr val="bg1"/>
                </a:solidFill>
              </a:rPr>
              <a:t> </a:t>
            </a:r>
            <a:r>
              <a:rPr lang="ru-RU" dirty="0" smtClean="0">
                <a:solidFill>
                  <a:schemeClr val="bg1"/>
                </a:solidFill>
              </a:rPr>
              <a:t>расширяющейся Вселенной</a:t>
            </a:r>
            <a:br>
              <a:rPr lang="ru-RU" dirty="0" smtClean="0">
                <a:solidFill>
                  <a:schemeClr val="bg1"/>
                </a:solidFill>
              </a:rPr>
            </a:br>
            <a:endParaRPr lang="ru-RU" dirty="0"/>
          </a:p>
        </p:txBody>
      </p:sp>
      <p:sp>
        <p:nvSpPr>
          <p:cNvPr id="3" name="Содержимое 2"/>
          <p:cNvSpPr>
            <a:spLocks noGrp="1"/>
          </p:cNvSpPr>
          <p:nvPr>
            <p:ph idx="1"/>
          </p:nvPr>
        </p:nvSpPr>
        <p:spPr>
          <a:xfrm>
            <a:off x="0" y="1196752"/>
            <a:ext cx="8964488" cy="5112568"/>
          </a:xfrm>
        </p:spPr>
        <p:txBody>
          <a:bodyPr>
            <a:normAutofit lnSpcReduction="10000"/>
          </a:bodyPr>
          <a:lstStyle/>
          <a:p>
            <a:pPr algn="just"/>
            <a:r>
              <a:rPr lang="ru-RU" dirty="0" smtClean="0">
                <a:solidFill>
                  <a:schemeClr val="bg1"/>
                </a:solidFill>
              </a:rPr>
              <a:t>В 1922 г. советский ученый А. А. Фридман разработал первую нестационарную модель Вселенной. В 1929 г. астроном Эдвин Хаббл открыл, что галактики, находящиеся рядом с Млечным путем, удаляются от него, а скорость их движения при этом все время остается пропорциональной расстоянию до нашей галактики. Согласно этому открытию, звезды и галактики постоянно «разбегаются» друг от друга, а следовательно, происходит расширение Вселенной.</a:t>
            </a:r>
            <a:endParaRPr lang="ru-RU" dirty="0">
              <a:solidFill>
                <a:schemeClr val="bg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684584" y="-1"/>
            <a:ext cx="10297144" cy="6903089"/>
          </a:xfrm>
          <a:prstGeom prst="rect">
            <a:avLst/>
          </a:prstGeom>
          <a:noFill/>
        </p:spPr>
      </p:pic>
      <p:sp>
        <p:nvSpPr>
          <p:cNvPr id="2" name="Заголовок 1"/>
          <p:cNvSpPr>
            <a:spLocks noGrp="1"/>
          </p:cNvSpPr>
          <p:nvPr>
            <p:ph type="title"/>
          </p:nvPr>
        </p:nvSpPr>
        <p:spPr/>
        <p:txBody>
          <a:bodyPr>
            <a:normAutofit/>
          </a:bodyPr>
          <a:lstStyle/>
          <a:p>
            <a:r>
              <a:rPr lang="ru-RU" dirty="0" smtClean="0">
                <a:solidFill>
                  <a:schemeClr val="bg1"/>
                </a:solidFill>
              </a:rPr>
              <a:t>Теория Большого Взрыва </a:t>
            </a:r>
            <a:endParaRPr lang="ru-RU" dirty="0"/>
          </a:p>
        </p:txBody>
      </p:sp>
      <p:sp>
        <p:nvSpPr>
          <p:cNvPr id="3" name="Содержимое 2"/>
          <p:cNvSpPr>
            <a:spLocks noGrp="1"/>
          </p:cNvSpPr>
          <p:nvPr>
            <p:ph idx="1"/>
          </p:nvPr>
        </p:nvSpPr>
        <p:spPr>
          <a:xfrm>
            <a:off x="0" y="1600200"/>
            <a:ext cx="8964488" cy="5069160"/>
          </a:xfrm>
        </p:spPr>
        <p:txBody>
          <a:bodyPr>
            <a:normAutofit fontScale="92500" lnSpcReduction="10000"/>
          </a:bodyPr>
          <a:lstStyle/>
          <a:p>
            <a:pPr algn="just"/>
            <a:r>
              <a:rPr lang="ru-RU" dirty="0" smtClean="0">
                <a:solidFill>
                  <a:schemeClr val="bg1"/>
                </a:solidFill>
              </a:rPr>
              <a:t>Теория Большого взрыва строится на том, что материя и энергия, из которых состоит все сущее но Вселенной, ранее находились в сингулярном состоянии, характеризующемся бесконечной температурой, плотностью и давлением. В этом состоянии не действует ни один закон физики, а все, из чего на данный момент состоит Вселенная, заключалось в микроскопически малой частичке, которая в какой-то момент времени пришла в нестабильное состояние, в результате чего и произошел Большой взрыв.</a:t>
            </a:r>
            <a:endParaRPr lang="ru-RU" dirty="0">
              <a:solidFill>
                <a:schemeClr val="bg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23554" name="Picture 2" descr="http://samotsupov.narod.ru/picture11.jpg"/>
          <p:cNvPicPr>
            <a:picLocks noChangeAspect="1" noChangeArrowheads="1"/>
          </p:cNvPicPr>
          <p:nvPr/>
        </p:nvPicPr>
        <p:blipFill>
          <a:blip r:embed="rId2" cstate="print"/>
          <a:srcRect/>
          <a:stretch>
            <a:fillRect/>
          </a:stretch>
        </p:blipFill>
        <p:spPr bwMode="auto">
          <a:xfrm>
            <a:off x="0" y="-270792"/>
            <a:ext cx="9144000" cy="7128792"/>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File0001"/>
          <p:cNvPicPr>
            <a:picLocks noGrp="1"/>
          </p:cNvPicPr>
          <p:nvPr>
            <p:ph idx="1"/>
          </p:nvPr>
        </p:nvPicPr>
        <p:blipFill>
          <a:blip r:embed="rId2" cstate="print"/>
          <a:srcRect/>
          <a:stretch>
            <a:fillRect/>
          </a:stretch>
        </p:blipFill>
        <p:spPr bwMode="auto">
          <a:xfrm>
            <a:off x="0" y="0"/>
            <a:ext cx="9144000" cy="702940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reutovtk.ru/wp-content/uploads/2015/03/wpid-Taynu-prishojdeniya-vo-Vselennoy-litiya-raskryili-vzryivyi-novyih-zvezd-2-foto-0.jpg"/>
          <p:cNvPicPr>
            <a:picLocks noChangeAspect="1" noChangeArrowheads="1"/>
          </p:cNvPicPr>
          <p:nvPr/>
        </p:nvPicPr>
        <p:blipFill>
          <a:blip r:embed="rId2" cstate="print">
            <a:lum bright="-10000" contrast="10000"/>
          </a:blip>
          <a:srcRect/>
          <a:stretch>
            <a:fillRect/>
          </a:stretch>
        </p:blipFill>
        <p:spPr bwMode="auto">
          <a:xfrm>
            <a:off x="-357863" y="0"/>
            <a:ext cx="9797143" cy="6858000"/>
          </a:xfrm>
          <a:prstGeom prst="rect">
            <a:avLst/>
          </a:prstGeom>
          <a:noFill/>
        </p:spPr>
      </p:pic>
      <p:sp>
        <p:nvSpPr>
          <p:cNvPr id="2" name="Заголовок 1"/>
          <p:cNvSpPr>
            <a:spLocks noGrp="1"/>
          </p:cNvSpPr>
          <p:nvPr>
            <p:ph type="title"/>
          </p:nvPr>
        </p:nvSpPr>
        <p:spPr>
          <a:xfrm>
            <a:off x="457200" y="274638"/>
            <a:ext cx="8229600" cy="850106"/>
          </a:xfrm>
        </p:spPr>
        <p:txBody>
          <a:bodyPr/>
          <a:lstStyle/>
          <a:p>
            <a:r>
              <a:rPr lang="ru-RU" b="1" dirty="0" smtClean="0">
                <a:solidFill>
                  <a:schemeClr val="bg1"/>
                </a:solidFill>
              </a:rPr>
              <a:t>Большой отскок</a:t>
            </a:r>
            <a:endParaRPr lang="ru-RU" dirty="0">
              <a:solidFill>
                <a:schemeClr val="bg1"/>
              </a:solidFill>
            </a:endParaRPr>
          </a:p>
        </p:txBody>
      </p:sp>
      <p:sp>
        <p:nvSpPr>
          <p:cNvPr id="3" name="Содержимое 2"/>
          <p:cNvSpPr>
            <a:spLocks noGrp="1"/>
          </p:cNvSpPr>
          <p:nvPr>
            <p:ph idx="1"/>
          </p:nvPr>
        </p:nvSpPr>
        <p:spPr>
          <a:xfrm>
            <a:off x="179512" y="1340768"/>
            <a:ext cx="8784976" cy="5184576"/>
          </a:xfrm>
        </p:spPr>
        <p:txBody>
          <a:bodyPr>
            <a:normAutofit fontScale="92500" lnSpcReduction="10000"/>
          </a:bodyPr>
          <a:lstStyle/>
          <a:p>
            <a:pPr algn="just"/>
            <a:r>
              <a:rPr lang="ru-RU" dirty="0" smtClean="0">
                <a:solidFill>
                  <a:schemeClr val="bg1"/>
                </a:solidFill>
              </a:rPr>
              <a:t>Альтернативная Большому взрыву теория говорит о том, что до нашей Вселенной существовала другая. Таким образом, если рождение Вселенной, а именно Большой взрыв, рассматривали как уникальное явление, то в данной теории это лишь одно звено из цепи реакций, в результате которых Вселенная постоянно воспроизводит саму себя.</a:t>
            </a:r>
          </a:p>
          <a:p>
            <a:pPr algn="just"/>
            <a:r>
              <a:rPr lang="ru-RU" dirty="0" smtClean="0">
                <a:solidFill>
                  <a:schemeClr val="bg1"/>
                </a:solidFill>
              </a:rPr>
              <a:t>В основе новой модели рождения Вселенной лежит теория петлевой квантовой гравитации, которая помогает заглянуть за Большой взрыв.</a:t>
            </a:r>
          </a:p>
          <a:p>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http://chronos.msu.ru/old/RREPORTS/bodzhovald_pogonya_files/cosmology7.jpg"/>
          <p:cNvPicPr>
            <a:picLocks noChangeAspect="1" noChangeArrowheads="1"/>
          </p:cNvPicPr>
          <p:nvPr/>
        </p:nvPicPr>
        <p:blipFill>
          <a:blip r:embed="rId2" cstate="print"/>
          <a:srcRect/>
          <a:stretch>
            <a:fillRect/>
          </a:stretch>
        </p:blipFill>
        <p:spPr bwMode="auto">
          <a:xfrm>
            <a:off x="0" y="3861048"/>
            <a:ext cx="9144000" cy="2996952"/>
          </a:xfrm>
          <a:prstGeom prst="rect">
            <a:avLst/>
          </a:prstGeom>
          <a:noFill/>
        </p:spPr>
      </p:pic>
      <p:sp>
        <p:nvSpPr>
          <p:cNvPr id="2" name="Заголовок 1"/>
          <p:cNvSpPr>
            <a:spLocks noGrp="1"/>
          </p:cNvSpPr>
          <p:nvPr>
            <p:ph type="title"/>
          </p:nvPr>
        </p:nvSpPr>
        <p:spPr/>
        <p:txBody>
          <a:bodyPr/>
          <a:lstStyle/>
          <a:p>
            <a:endParaRPr lang="ru-RU" dirty="0"/>
          </a:p>
        </p:txBody>
      </p:sp>
      <p:pic>
        <p:nvPicPr>
          <p:cNvPr id="25608" name="Picture 8" descr="http://news2.info/wp-content/uploads/2015/11/6d064adab231cebd3edd6e8fa3fe8b71.png"/>
          <p:cNvPicPr>
            <a:picLocks noChangeAspect="1" noChangeArrowheads="1"/>
          </p:cNvPicPr>
          <p:nvPr/>
        </p:nvPicPr>
        <p:blipFill>
          <a:blip r:embed="rId3" cstate="print"/>
          <a:srcRect/>
          <a:stretch>
            <a:fillRect/>
          </a:stretch>
        </p:blipFill>
        <p:spPr bwMode="auto">
          <a:xfrm>
            <a:off x="0" y="0"/>
            <a:ext cx="9144000" cy="3861048"/>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reutovtk.ru/wp-content/uploads/2015/03/wpid-Taynu-prishojdeniya-vo-Vselennoy-litiya-raskryili-vzryivyi-novyih-zvezd-2-foto-0.jpg"/>
          <p:cNvPicPr>
            <a:picLocks noChangeAspect="1" noChangeArrowheads="1"/>
          </p:cNvPicPr>
          <p:nvPr/>
        </p:nvPicPr>
        <p:blipFill>
          <a:blip r:embed="rId2" cstate="print">
            <a:lum bright="-10000" contrast="10000"/>
          </a:blip>
          <a:srcRect/>
          <a:stretch>
            <a:fillRect/>
          </a:stretch>
        </p:blipFill>
        <p:spPr bwMode="auto">
          <a:xfrm>
            <a:off x="-357863" y="0"/>
            <a:ext cx="9797143" cy="6858000"/>
          </a:xfrm>
          <a:prstGeom prst="rect">
            <a:avLst/>
          </a:prstGeom>
          <a:noFill/>
        </p:spPr>
      </p:pic>
      <p:sp>
        <p:nvSpPr>
          <p:cNvPr id="2" name="Заголовок 1"/>
          <p:cNvSpPr>
            <a:spLocks noGrp="1"/>
          </p:cNvSpPr>
          <p:nvPr>
            <p:ph type="title"/>
          </p:nvPr>
        </p:nvSpPr>
        <p:spPr>
          <a:xfrm>
            <a:off x="457200" y="116632"/>
            <a:ext cx="8229600" cy="792088"/>
          </a:xfrm>
        </p:spPr>
        <p:txBody>
          <a:bodyPr>
            <a:normAutofit fontScale="90000"/>
          </a:bodyPr>
          <a:lstStyle/>
          <a:p>
            <a:r>
              <a:rPr lang="ru-RU" b="1" dirty="0" smtClean="0">
                <a:solidFill>
                  <a:schemeClr val="bg1"/>
                </a:solidFill>
              </a:rPr>
              <a:t>Инфляционная модель Вселенной</a:t>
            </a:r>
            <a:endParaRPr lang="ru-RU" dirty="0">
              <a:solidFill>
                <a:schemeClr val="bg1"/>
              </a:solidFill>
            </a:endParaRPr>
          </a:p>
        </p:txBody>
      </p:sp>
      <p:sp>
        <p:nvSpPr>
          <p:cNvPr id="3" name="Содержимое 2"/>
          <p:cNvSpPr>
            <a:spLocks noGrp="1"/>
          </p:cNvSpPr>
          <p:nvPr>
            <p:ph idx="1"/>
          </p:nvPr>
        </p:nvSpPr>
        <p:spPr>
          <a:xfrm>
            <a:off x="179512" y="980728"/>
            <a:ext cx="2808312" cy="5544616"/>
          </a:xfrm>
        </p:spPr>
        <p:txBody>
          <a:bodyPr>
            <a:normAutofit fontScale="47500" lnSpcReduction="20000"/>
          </a:bodyPr>
          <a:lstStyle/>
          <a:p>
            <a:pPr marL="0" indent="0">
              <a:buNone/>
            </a:pPr>
            <a:r>
              <a:rPr lang="ru-RU" sz="4400" dirty="0" smtClean="0">
                <a:solidFill>
                  <a:schemeClr val="bg1"/>
                </a:solidFill>
              </a:rPr>
              <a:t>Она рассматривает очень короткий промежуток времени сразу после Большого взрыва, когда Вселенная расширялась гораздо быстрее, чем впоследствии. Согласно этой теории в тот промежуток времени Вселенная обладала полями, создающими инфляционное расширение.</a:t>
            </a:r>
          </a:p>
          <a:p>
            <a:pPr marL="0" indent="0">
              <a:buNone/>
            </a:pPr>
            <a:endParaRPr lang="ru-RU" sz="4400" dirty="0" smtClean="0">
              <a:solidFill>
                <a:schemeClr val="bg1"/>
              </a:solidFill>
            </a:endParaRPr>
          </a:p>
          <a:p>
            <a:pPr marL="0" indent="0">
              <a:buNone/>
            </a:pPr>
            <a:r>
              <a:rPr lang="ru-RU" sz="4400" dirty="0" smtClean="0">
                <a:solidFill>
                  <a:srgbClr val="FFC000"/>
                </a:solidFill>
              </a:rPr>
              <a:t>Инфляция</a:t>
            </a:r>
            <a:r>
              <a:rPr lang="ru-RU" sz="4400" dirty="0" smtClean="0">
                <a:solidFill>
                  <a:schemeClr val="bg1"/>
                </a:solidFill>
              </a:rPr>
              <a:t> – от лат. «раздувание»</a:t>
            </a:r>
          </a:p>
          <a:p>
            <a:endParaRPr lang="ru-RU" dirty="0">
              <a:solidFill>
                <a:schemeClr val="bg1"/>
              </a:solidFill>
            </a:endParaRPr>
          </a:p>
        </p:txBody>
      </p:sp>
      <p:pic>
        <p:nvPicPr>
          <p:cNvPr id="1027" name="Picture 3" descr="C:\Users\EVGENIYA\Desktop\Астрономия\Тема Вселенная\IMG_1351-04-10-19-01-49.JPG"/>
          <p:cNvPicPr>
            <a:picLocks noChangeAspect="1" noChangeArrowheads="1"/>
          </p:cNvPicPr>
          <p:nvPr/>
        </p:nvPicPr>
        <p:blipFill>
          <a:blip r:embed="rId3" cstate="print"/>
          <a:srcRect/>
          <a:stretch>
            <a:fillRect/>
          </a:stretch>
        </p:blipFill>
        <p:spPr bwMode="auto">
          <a:xfrm>
            <a:off x="2987824" y="764704"/>
            <a:ext cx="6408712" cy="5976664"/>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reutovtk.ru/wp-content/uploads/2015/03/wpid-Taynu-prishojdeniya-vo-Vselennoy-litiya-raskryili-vzryivyi-novyih-zvezd-2-foto-0.jpg"/>
          <p:cNvPicPr>
            <a:picLocks noChangeAspect="1" noChangeArrowheads="1"/>
          </p:cNvPicPr>
          <p:nvPr/>
        </p:nvPicPr>
        <p:blipFill>
          <a:blip r:embed="rId2" cstate="print">
            <a:lum bright="-10000" contrast="10000"/>
          </a:blip>
          <a:srcRect/>
          <a:stretch>
            <a:fillRect/>
          </a:stretch>
        </p:blipFill>
        <p:spPr bwMode="auto">
          <a:xfrm>
            <a:off x="-357863" y="0"/>
            <a:ext cx="9797143" cy="6858000"/>
          </a:xfrm>
          <a:prstGeom prst="rect">
            <a:avLst/>
          </a:prstGeom>
          <a:noFill/>
        </p:spPr>
      </p:pic>
      <p:sp>
        <p:nvSpPr>
          <p:cNvPr id="2" name="Заголовок 1"/>
          <p:cNvSpPr>
            <a:spLocks noGrp="1"/>
          </p:cNvSpPr>
          <p:nvPr>
            <p:ph type="title"/>
          </p:nvPr>
        </p:nvSpPr>
        <p:spPr>
          <a:xfrm>
            <a:off x="457200" y="116632"/>
            <a:ext cx="8229600" cy="1008112"/>
          </a:xfrm>
        </p:spPr>
        <p:txBody>
          <a:bodyPr>
            <a:noAutofit/>
          </a:bodyPr>
          <a:lstStyle/>
          <a:p>
            <a:r>
              <a:rPr lang="ru-RU" sz="3600" b="1" dirty="0" smtClean="0">
                <a:solidFill>
                  <a:schemeClr val="bg1"/>
                </a:solidFill>
              </a:rPr>
              <a:t>Инфляционная модель Вселенной и «Теория всего»</a:t>
            </a:r>
            <a:endParaRPr lang="ru-RU" sz="3600" b="1" dirty="0">
              <a:solidFill>
                <a:schemeClr val="bg1"/>
              </a:solidFill>
            </a:endParaRPr>
          </a:p>
        </p:txBody>
      </p:sp>
      <p:sp>
        <p:nvSpPr>
          <p:cNvPr id="3" name="Содержимое 2"/>
          <p:cNvSpPr>
            <a:spLocks noGrp="1"/>
          </p:cNvSpPr>
          <p:nvPr>
            <p:ph idx="1"/>
          </p:nvPr>
        </p:nvSpPr>
        <p:spPr>
          <a:xfrm>
            <a:off x="6335688" y="836712"/>
            <a:ext cx="2808312" cy="6021288"/>
          </a:xfrm>
        </p:spPr>
        <p:txBody>
          <a:bodyPr>
            <a:normAutofit fontScale="92500" lnSpcReduction="20000"/>
          </a:bodyPr>
          <a:lstStyle/>
          <a:p>
            <a:pPr marL="0" indent="0">
              <a:buNone/>
            </a:pPr>
            <a:r>
              <a:rPr lang="ru-RU" sz="2000" dirty="0" smtClean="0">
                <a:solidFill>
                  <a:schemeClr val="bg1"/>
                </a:solidFill>
              </a:rPr>
              <a:t>2 основные задачи </a:t>
            </a:r>
            <a:r>
              <a:rPr lang="ru-RU" sz="2000" dirty="0" smtClean="0">
                <a:solidFill>
                  <a:srgbClr val="FFC000"/>
                </a:solidFill>
              </a:rPr>
              <a:t>«Теории всего»</a:t>
            </a:r>
            <a:r>
              <a:rPr lang="ru-RU" sz="2000" dirty="0" smtClean="0">
                <a:solidFill>
                  <a:schemeClr val="bg1"/>
                </a:solidFill>
              </a:rPr>
              <a:t>:</a:t>
            </a:r>
          </a:p>
          <a:p>
            <a:pPr marL="0" indent="0">
              <a:buNone/>
            </a:pPr>
            <a:r>
              <a:rPr lang="ru-RU" sz="2000" dirty="0" smtClean="0">
                <a:solidFill>
                  <a:schemeClr val="bg1"/>
                </a:solidFill>
              </a:rPr>
              <a:t>1) Должны быть описаны фундаментальные взаимодействия: гравитационное, электромагнитное, сильное ядерное (удерживающее элементарные частицы внутри атома) и слабое ядерное (проявляющееся в реакциях радиоактивного распада). </a:t>
            </a:r>
          </a:p>
          <a:p>
            <a:pPr marL="0" indent="0">
              <a:buNone/>
            </a:pPr>
            <a:r>
              <a:rPr lang="ru-RU" sz="2000" dirty="0" smtClean="0">
                <a:solidFill>
                  <a:schemeClr val="bg1"/>
                </a:solidFill>
              </a:rPr>
              <a:t>2) В рамках этой теории необходимо объяснить существование всех элементарных частиц и построить теорию квантовой гравитации, объединяющую ОТО и квантовую механику.</a:t>
            </a:r>
            <a:endParaRPr lang="ru-RU" sz="2000" dirty="0">
              <a:solidFill>
                <a:schemeClr val="bg1"/>
              </a:solidFill>
            </a:endParaRPr>
          </a:p>
        </p:txBody>
      </p:sp>
      <p:pic>
        <p:nvPicPr>
          <p:cNvPr id="1027" name="Picture 3" descr="C:\Users\EVGENIYA\Desktop\Астрономия\Тема Вселенная\IMG_1351-04-10-19-01-49.JPG"/>
          <p:cNvPicPr>
            <a:picLocks noChangeAspect="1" noChangeArrowheads="1"/>
          </p:cNvPicPr>
          <p:nvPr/>
        </p:nvPicPr>
        <p:blipFill>
          <a:blip r:embed="rId3" cstate="print"/>
          <a:srcRect/>
          <a:stretch>
            <a:fillRect/>
          </a:stretch>
        </p:blipFill>
        <p:spPr bwMode="auto">
          <a:xfrm>
            <a:off x="0" y="2348880"/>
            <a:ext cx="6336704" cy="4392488"/>
          </a:xfrm>
          <a:prstGeom prst="rect">
            <a:avLst/>
          </a:prstGeom>
          <a:noFill/>
        </p:spPr>
      </p:pic>
      <p:sp>
        <p:nvSpPr>
          <p:cNvPr id="7" name="Прямоугольник 6"/>
          <p:cNvSpPr/>
          <p:nvPr/>
        </p:nvSpPr>
        <p:spPr>
          <a:xfrm>
            <a:off x="107504" y="1124744"/>
            <a:ext cx="5760640" cy="1200329"/>
          </a:xfrm>
          <a:prstGeom prst="rect">
            <a:avLst/>
          </a:prstGeom>
        </p:spPr>
        <p:txBody>
          <a:bodyPr wrap="square">
            <a:spAutoFit/>
          </a:bodyPr>
          <a:lstStyle/>
          <a:p>
            <a:r>
              <a:rPr lang="ru-RU" dirty="0" smtClean="0">
                <a:solidFill>
                  <a:schemeClr val="bg1"/>
                </a:solidFill>
              </a:rPr>
              <a:t>В результате развития этой модели появилась </a:t>
            </a:r>
            <a:r>
              <a:rPr lang="ru-RU" dirty="0" smtClean="0">
                <a:solidFill>
                  <a:srgbClr val="FFC000"/>
                </a:solidFill>
              </a:rPr>
              <a:t>«Теория всего», или единые теории поля</a:t>
            </a:r>
            <a:r>
              <a:rPr lang="ru-RU" dirty="0" smtClean="0">
                <a:solidFill>
                  <a:schemeClr val="bg1"/>
                </a:solidFill>
              </a:rPr>
              <a:t>, - попытка объединить физику и математику и в нескольких формулах описать все мироздание.</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http://hi-news.ru/wp-content/uploads/2015/04/string_theory_by_haltenny-d2ur99y-650x502.jpg"/>
          <p:cNvPicPr>
            <a:picLocks noChangeAspect="1" noChangeArrowheads="1"/>
          </p:cNvPicPr>
          <p:nvPr/>
        </p:nvPicPr>
        <p:blipFill>
          <a:blip r:embed="rId2" cstate="print">
            <a:lum bright="-10000" contrast="10000"/>
          </a:blip>
          <a:srcRect/>
          <a:stretch>
            <a:fillRect/>
          </a:stretch>
        </p:blipFill>
        <p:spPr bwMode="auto">
          <a:xfrm>
            <a:off x="0" y="-203983"/>
            <a:ext cx="9144000" cy="7061983"/>
          </a:xfrm>
          <a:prstGeom prst="rect">
            <a:avLst/>
          </a:prstGeom>
          <a:noFill/>
        </p:spPr>
      </p:pic>
      <p:sp>
        <p:nvSpPr>
          <p:cNvPr id="2" name="Заголовок 1"/>
          <p:cNvSpPr>
            <a:spLocks noGrp="1"/>
          </p:cNvSpPr>
          <p:nvPr>
            <p:ph type="title"/>
          </p:nvPr>
        </p:nvSpPr>
        <p:spPr>
          <a:xfrm>
            <a:off x="457200" y="-99392"/>
            <a:ext cx="8229600" cy="576064"/>
          </a:xfrm>
        </p:spPr>
        <p:txBody>
          <a:bodyPr>
            <a:normAutofit fontScale="90000"/>
          </a:bodyPr>
          <a:lstStyle/>
          <a:p>
            <a:r>
              <a:rPr lang="ru-RU" dirty="0" smtClean="0">
                <a:solidFill>
                  <a:schemeClr val="bg1"/>
                </a:solidFill>
              </a:rPr>
              <a:t>Теория струн и М-теория</a:t>
            </a:r>
            <a:endParaRPr lang="ru-RU" dirty="0"/>
          </a:p>
        </p:txBody>
      </p:sp>
      <p:sp>
        <p:nvSpPr>
          <p:cNvPr id="3" name="Содержимое 2"/>
          <p:cNvSpPr>
            <a:spLocks noGrp="1"/>
          </p:cNvSpPr>
          <p:nvPr>
            <p:ph idx="1"/>
          </p:nvPr>
        </p:nvSpPr>
        <p:spPr>
          <a:xfrm>
            <a:off x="251520" y="476672"/>
            <a:ext cx="8712968" cy="6048672"/>
          </a:xfrm>
        </p:spPr>
        <p:txBody>
          <a:bodyPr>
            <a:noAutofit/>
          </a:bodyPr>
          <a:lstStyle/>
          <a:p>
            <a:pPr algn="just"/>
            <a:r>
              <a:rPr lang="ru-RU" sz="2000" dirty="0" smtClean="0">
                <a:solidFill>
                  <a:schemeClr val="bg1"/>
                </a:solidFill>
              </a:rPr>
              <a:t>Сторонники данной теории утверждают, что время и пространство не появились в результате Большого взрыва, а существовали всегда в нескончаемой череде сжатия и расширения Вселенных. В рамках </a:t>
            </a:r>
            <a:r>
              <a:rPr lang="ru-RU" sz="2000" dirty="0" smtClean="0">
                <a:solidFill>
                  <a:srgbClr val="FFC000"/>
                </a:solidFill>
              </a:rPr>
              <a:t>теории струн </a:t>
            </a:r>
            <a:r>
              <a:rPr lang="ru-RU" sz="2000" dirty="0" smtClean="0">
                <a:solidFill>
                  <a:schemeClr val="bg1"/>
                </a:solidFill>
              </a:rPr>
              <a:t>появляется элементарная частица со спином, равным 2, - тот самый </a:t>
            </a:r>
            <a:r>
              <a:rPr lang="ru-RU" sz="2000" dirty="0" smtClean="0">
                <a:solidFill>
                  <a:srgbClr val="FFC000"/>
                </a:solidFill>
              </a:rPr>
              <a:t>гравитон</a:t>
            </a:r>
            <a:r>
              <a:rPr lang="ru-RU" sz="2000" dirty="0" smtClean="0">
                <a:solidFill>
                  <a:schemeClr val="bg1"/>
                </a:solidFill>
              </a:rPr>
              <a:t>, который необходим для объединения квантовой механики и теории тяготения </a:t>
            </a:r>
            <a:r>
              <a:rPr lang="ru-RU" sz="2000" dirty="0" smtClean="0">
                <a:solidFill>
                  <a:srgbClr val="FFC000"/>
                </a:solidFill>
              </a:rPr>
              <a:t>в Единую Теорию Всего</a:t>
            </a:r>
            <a:r>
              <a:rPr lang="ru-RU" sz="2000" dirty="0" smtClean="0">
                <a:solidFill>
                  <a:schemeClr val="bg1"/>
                </a:solidFill>
              </a:rPr>
              <a:t>. По этой теории получается, что в момент Большого взрыва Вселенная должна иметь минимальный размер (в стандартной модели он был нулевым). </a:t>
            </a:r>
          </a:p>
          <a:p>
            <a:pPr algn="just"/>
            <a:r>
              <a:rPr lang="ru-RU" sz="2000" dirty="0" smtClean="0">
                <a:solidFill>
                  <a:schemeClr val="bg1"/>
                </a:solidFill>
              </a:rPr>
              <a:t>Согласно М-теории (или теории мембран), физический мир состоит из десяти пространственных и одного временного измерения. В этом мире находятся пространства, так называемые браны, одной из которых и является наша Вселенная, состоящая из </a:t>
            </a:r>
            <a:r>
              <a:rPr lang="ru-RU" sz="2000" dirty="0" err="1" smtClean="0">
                <a:solidFill>
                  <a:schemeClr val="bg1"/>
                </a:solidFill>
              </a:rPr>
              <a:t>тpёx</a:t>
            </a:r>
            <a:r>
              <a:rPr lang="ru-RU" sz="2000" dirty="0" smtClean="0">
                <a:solidFill>
                  <a:schemeClr val="bg1"/>
                </a:solidFill>
              </a:rPr>
              <a:t> пространственных измерений.</a:t>
            </a:r>
          </a:p>
          <a:p>
            <a:pPr algn="just"/>
            <a:r>
              <a:rPr lang="ru-RU" sz="2000" dirty="0" smtClean="0">
                <a:solidFill>
                  <a:schemeClr val="bg1"/>
                </a:solidFill>
              </a:rPr>
              <a:t>Большой взрыв — результат столкновения бран, которые под воздействием огромного количества энергии разлетелись, затем началось расширение, постепенно замедлившееся. Когда браны вновь притягиваются друг к другу, квантовые колебания становятся сильнее, геометрия пространства деформируется, а места таких деформаций в будущем становятся зародышами галактик. Когда браны сталкиваются друг с другом, цикл повторяется.</a:t>
            </a:r>
            <a:endParaRPr lang="ru-RU" sz="2000" dirty="0">
              <a:solidFill>
                <a:schemeClr val="bg1"/>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dirty="0"/>
          </a:p>
        </p:txBody>
      </p:sp>
      <p:pic>
        <p:nvPicPr>
          <p:cNvPr id="30722" name="Picture 2" descr="http://www.modcos.com/images/articles/oleg/2011/10/21_06.jpg"/>
          <p:cNvPicPr>
            <a:picLocks noChangeAspect="1" noChangeArrowheads="1"/>
          </p:cNvPicPr>
          <p:nvPr/>
        </p:nvPicPr>
        <p:blipFill>
          <a:blip r:embed="rId2" cstate="print"/>
          <a:srcRect/>
          <a:stretch>
            <a:fillRect/>
          </a:stretch>
        </p:blipFill>
        <p:spPr bwMode="auto">
          <a:xfrm>
            <a:off x="-612576" y="0"/>
            <a:ext cx="4922823" cy="6858000"/>
          </a:xfrm>
          <a:prstGeom prst="rect">
            <a:avLst/>
          </a:prstGeom>
          <a:noFill/>
        </p:spPr>
      </p:pic>
      <p:pic>
        <p:nvPicPr>
          <p:cNvPr id="30724" name="Picture 4" descr="http://img0.joyreactor.cc/pics/post/%D0%98%D0%BD%D1%82%D0%B5%D1%80%D0%B5%D1%81%D0%BD%D1%8B%D0%B9-%D0%BA%D0%BE%D1%81%D0%BC%D0%BE%D1%81-%D0%92%D1%81%D1%91-%D1%81%D0%B0%D0%BC%D0%BE%D0%B5-%D0%B8%D0%BD%D1%82%D0%B5%D1%80%D0%B5%D1%81%D0%BD%D0%BE%D0%B5-%D1%80%D0%B0%D0%B7%D0%BD%D0%BE%D0%B5-%D1%84%D0%B8%D0%B7%D0%B8%D0%BA%D0%B0-1850890.jpeg"/>
          <p:cNvPicPr>
            <a:picLocks noChangeAspect="1" noChangeArrowheads="1"/>
          </p:cNvPicPr>
          <p:nvPr/>
        </p:nvPicPr>
        <p:blipFill>
          <a:blip r:embed="rId3" cstate="print"/>
          <a:srcRect/>
          <a:stretch>
            <a:fillRect/>
          </a:stretch>
        </p:blipFill>
        <p:spPr bwMode="auto">
          <a:xfrm>
            <a:off x="4267200" y="-459432"/>
            <a:ext cx="4876800" cy="7448551"/>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684584" y="-1"/>
            <a:ext cx="10297144" cy="6903089"/>
          </a:xfrm>
          <a:prstGeom prst="rect">
            <a:avLst/>
          </a:prstGeom>
          <a:noFill/>
        </p:spPr>
      </p:pic>
      <p:sp>
        <p:nvSpPr>
          <p:cNvPr id="2" name="Заголовок 1"/>
          <p:cNvSpPr>
            <a:spLocks noGrp="1"/>
          </p:cNvSpPr>
          <p:nvPr>
            <p:ph type="title"/>
          </p:nvPr>
        </p:nvSpPr>
        <p:spPr>
          <a:xfrm>
            <a:off x="457200" y="274638"/>
            <a:ext cx="8229600" cy="850106"/>
          </a:xfrm>
        </p:spPr>
        <p:txBody>
          <a:bodyPr>
            <a:normAutofit/>
          </a:bodyPr>
          <a:lstStyle/>
          <a:p>
            <a:r>
              <a:rPr lang="ru-RU" dirty="0" smtClean="0">
                <a:solidFill>
                  <a:schemeClr val="bg1"/>
                </a:solidFill>
              </a:rPr>
              <a:t>Дальнейшая судьба Вселенной</a:t>
            </a:r>
            <a:endParaRPr lang="ru-RU" dirty="0">
              <a:solidFill>
                <a:schemeClr val="bg1"/>
              </a:solidFill>
            </a:endParaRPr>
          </a:p>
        </p:txBody>
      </p:sp>
      <p:sp>
        <p:nvSpPr>
          <p:cNvPr id="3" name="Содержимое 2"/>
          <p:cNvSpPr>
            <a:spLocks noGrp="1"/>
          </p:cNvSpPr>
          <p:nvPr>
            <p:ph idx="1"/>
          </p:nvPr>
        </p:nvSpPr>
        <p:spPr>
          <a:xfrm>
            <a:off x="0" y="1340768"/>
            <a:ext cx="9036496" cy="5256584"/>
          </a:xfrm>
        </p:spPr>
        <p:txBody>
          <a:bodyPr>
            <a:normAutofit fontScale="92500" lnSpcReduction="20000"/>
          </a:bodyPr>
          <a:lstStyle/>
          <a:p>
            <a:pPr algn="just"/>
            <a:r>
              <a:rPr lang="ru-RU" dirty="0" smtClean="0">
                <a:solidFill>
                  <a:schemeClr val="bg1"/>
                </a:solidFill>
              </a:rPr>
              <a:t>Согласно теории Большого взрыва, дальнейшая эволюция зависит от экспериментально измеримого параметра— средней плотности вещества в современной Вселенной. Если плотность не превосходит некоторого критического значения </a:t>
            </a:r>
            <a:r>
              <a:rPr lang="ru-RU" sz="3000" dirty="0" smtClean="0">
                <a:solidFill>
                  <a:schemeClr val="bg1"/>
                </a:solidFill>
                <a:cs typeface="Times New Roman" pitchFamily="18" charset="0"/>
              </a:rPr>
              <a:t>10</a:t>
            </a:r>
            <a:r>
              <a:rPr lang="ru-RU" sz="3000" baseline="30000" dirty="0" smtClean="0">
                <a:solidFill>
                  <a:schemeClr val="bg1"/>
                </a:solidFill>
                <a:cs typeface="Times New Roman" pitchFamily="18" charset="0"/>
              </a:rPr>
              <a:t>-29</a:t>
            </a:r>
            <a:r>
              <a:rPr lang="ru-RU" sz="3000" baseline="-30000" dirty="0" smtClean="0">
                <a:solidFill>
                  <a:schemeClr val="bg1"/>
                </a:solidFill>
                <a:cs typeface="Times New Roman" pitchFamily="18" charset="0"/>
              </a:rPr>
              <a:t> </a:t>
            </a:r>
            <a:r>
              <a:rPr lang="ru-RU" sz="3000" dirty="0" smtClean="0">
                <a:solidFill>
                  <a:schemeClr val="bg1"/>
                </a:solidFill>
                <a:cs typeface="Times New Roman" pitchFamily="18" charset="0"/>
              </a:rPr>
              <a:t> г/см</a:t>
            </a:r>
            <a:r>
              <a:rPr lang="ru-RU" sz="3000" baseline="30000" dirty="0" smtClean="0">
                <a:solidFill>
                  <a:schemeClr val="bg1"/>
                </a:solidFill>
                <a:cs typeface="Times New Roman" pitchFamily="18" charset="0"/>
              </a:rPr>
              <a:t>3 </a:t>
            </a:r>
            <a:r>
              <a:rPr lang="ru-RU" dirty="0" smtClean="0">
                <a:solidFill>
                  <a:schemeClr val="bg1"/>
                </a:solidFill>
              </a:rPr>
              <a:t>, Вселенная будет расширяться вечно, если же плотность больше критической, то процесс расширения когда-нибудь остановится и начнётся обратная фаза сжатия, возвращающая к исходному сингулярному состоянию. Современные экспериментальные данные относительно величины средней плотности ещё недостаточно надёжны, чтобы сделать однозначный выбор между двумя вариантами будущего Вселенной. </a:t>
            </a:r>
            <a:endParaRPr lang="ru-RU" dirty="0">
              <a:solidFill>
                <a:schemeClr val="bg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9" name="Содержимое 8" descr="File0003"/>
          <p:cNvPicPr>
            <a:picLocks noGrp="1"/>
          </p:cNvPicPr>
          <p:nvPr>
            <p:ph idx="1"/>
          </p:nvPr>
        </p:nvPicPr>
        <p:blipFill>
          <a:blip r:embed="rId2" cstate="print"/>
          <a:srcRect/>
          <a:stretch>
            <a:fillRect/>
          </a:stretch>
        </p:blipFill>
        <p:spPr bwMode="auto">
          <a:xfrm>
            <a:off x="0" y="0"/>
            <a:ext cx="9252520" cy="68580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684584" y="-1"/>
            <a:ext cx="10297144" cy="6903089"/>
          </a:xfrm>
          <a:prstGeom prst="rect">
            <a:avLst/>
          </a:prstGeom>
          <a:noFill/>
        </p:spPr>
      </p:pic>
      <p:sp>
        <p:nvSpPr>
          <p:cNvPr id="2" name="Заголовок 1"/>
          <p:cNvSpPr>
            <a:spLocks noGrp="1"/>
          </p:cNvSpPr>
          <p:nvPr>
            <p:ph type="title"/>
          </p:nvPr>
        </p:nvSpPr>
        <p:spPr>
          <a:xfrm>
            <a:off x="457200" y="274638"/>
            <a:ext cx="8229600" cy="850106"/>
          </a:xfrm>
        </p:spPr>
        <p:txBody>
          <a:bodyPr>
            <a:normAutofit/>
          </a:bodyPr>
          <a:lstStyle/>
          <a:p>
            <a:r>
              <a:rPr lang="ru-RU" dirty="0" smtClean="0">
                <a:solidFill>
                  <a:schemeClr val="bg1"/>
                </a:solidFill>
              </a:rPr>
              <a:t>Дальнейшая судьба Вселенной</a:t>
            </a:r>
            <a:endParaRPr lang="ru-RU" dirty="0">
              <a:solidFill>
                <a:schemeClr val="bg1"/>
              </a:solidFill>
            </a:endParaRPr>
          </a:p>
        </p:txBody>
      </p:sp>
      <p:pic>
        <p:nvPicPr>
          <p:cNvPr id="5" name="Picture 2" descr="C:\Users\EVGENIYA\Desktop\Астрономия\Тема Вселенная\Варианты расширения Вселенной\IMG_20200502_190037.jpg"/>
          <p:cNvPicPr>
            <a:picLocks noGrp="1" noChangeAspect="1" noChangeArrowheads="1"/>
          </p:cNvPicPr>
          <p:nvPr>
            <p:ph idx="1"/>
          </p:nvPr>
        </p:nvPicPr>
        <p:blipFill>
          <a:blip r:embed="rId3" cstate="print"/>
          <a:srcRect/>
          <a:stretch>
            <a:fillRect/>
          </a:stretch>
        </p:blipFill>
        <p:spPr bwMode="auto">
          <a:xfrm>
            <a:off x="4427984" y="1340768"/>
            <a:ext cx="4608512" cy="5400600"/>
          </a:xfrm>
          <a:prstGeom prst="rect">
            <a:avLst/>
          </a:prstGeom>
          <a:noFill/>
        </p:spPr>
      </p:pic>
      <p:pic>
        <p:nvPicPr>
          <p:cNvPr id="6" name="Picture 3" descr="C:\Users\EVGENIYA\Desktop\Астрономия\Тема Вселенная\Варианты расширения Вселенной\IMG_20200502_190054.jpg"/>
          <p:cNvPicPr>
            <a:picLocks noChangeAspect="1" noChangeArrowheads="1"/>
          </p:cNvPicPr>
          <p:nvPr/>
        </p:nvPicPr>
        <p:blipFill>
          <a:blip r:embed="rId4" cstate="print"/>
          <a:srcRect/>
          <a:stretch>
            <a:fillRect/>
          </a:stretch>
        </p:blipFill>
        <p:spPr bwMode="auto">
          <a:xfrm>
            <a:off x="107504" y="1340768"/>
            <a:ext cx="4320480" cy="5373216"/>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684584" y="-1"/>
            <a:ext cx="10297144" cy="6903089"/>
          </a:xfrm>
          <a:prstGeom prst="rect">
            <a:avLst/>
          </a:prstGeom>
          <a:noFill/>
        </p:spPr>
      </p:pic>
      <p:sp>
        <p:nvSpPr>
          <p:cNvPr id="2" name="Заголовок 1"/>
          <p:cNvSpPr>
            <a:spLocks noGrp="1"/>
          </p:cNvSpPr>
          <p:nvPr>
            <p:ph type="title"/>
          </p:nvPr>
        </p:nvSpPr>
        <p:spPr>
          <a:xfrm>
            <a:off x="457200" y="116632"/>
            <a:ext cx="8867328" cy="648072"/>
          </a:xfrm>
        </p:spPr>
        <p:txBody>
          <a:bodyPr>
            <a:normAutofit fontScale="90000"/>
          </a:bodyPr>
          <a:lstStyle/>
          <a:p>
            <a:r>
              <a:rPr lang="ru-RU" dirty="0" smtClean="0">
                <a:solidFill>
                  <a:schemeClr val="bg1"/>
                </a:solidFill>
              </a:rPr>
              <a:t>Дальнейшая судьба Вселенной</a:t>
            </a:r>
            <a:endParaRPr lang="ru-RU" dirty="0">
              <a:solidFill>
                <a:schemeClr val="bg1"/>
              </a:solidFill>
            </a:endParaRPr>
          </a:p>
        </p:txBody>
      </p:sp>
      <p:pic>
        <p:nvPicPr>
          <p:cNvPr id="5" name="Picture 4" descr="C:\Users\EVGENIYA\Desktop\Астрономия\Тема Вселенная\Варианты расширения Вселенной\IMG_20200502_190434.jpg"/>
          <p:cNvPicPr>
            <a:picLocks noGrp="1" noChangeAspect="1" noChangeArrowheads="1"/>
          </p:cNvPicPr>
          <p:nvPr>
            <p:ph idx="1"/>
          </p:nvPr>
        </p:nvPicPr>
        <p:blipFill>
          <a:blip r:embed="rId3" cstate="print"/>
          <a:srcRect/>
          <a:stretch>
            <a:fillRect/>
          </a:stretch>
        </p:blipFill>
        <p:spPr bwMode="auto">
          <a:xfrm>
            <a:off x="4716016" y="2996952"/>
            <a:ext cx="4644008" cy="3600400"/>
          </a:xfrm>
          <a:prstGeom prst="rect">
            <a:avLst/>
          </a:prstGeom>
          <a:noFill/>
        </p:spPr>
      </p:pic>
      <p:sp>
        <p:nvSpPr>
          <p:cNvPr id="6" name="Прямоугольник 5"/>
          <p:cNvSpPr/>
          <p:nvPr/>
        </p:nvSpPr>
        <p:spPr>
          <a:xfrm>
            <a:off x="0" y="908720"/>
            <a:ext cx="9036496" cy="1107996"/>
          </a:xfrm>
          <a:prstGeom prst="rect">
            <a:avLst/>
          </a:prstGeom>
        </p:spPr>
        <p:txBody>
          <a:bodyPr wrap="square">
            <a:spAutoFit/>
          </a:bodyPr>
          <a:lstStyle/>
          <a:p>
            <a:r>
              <a:rPr lang="ru-RU" sz="2200" dirty="0" smtClean="0">
                <a:solidFill>
                  <a:schemeClr val="bg1"/>
                </a:solidFill>
              </a:rPr>
              <a:t>Современные данные  наблюдения в самом конце ХХ в. очень далеких галактик заставляют нас склоняться к варианту убыстряющегося расширения Вселенной (кривая 4), которое не остановится никогда. </a:t>
            </a:r>
            <a:endParaRPr lang="ru-RU" sz="2200" dirty="0"/>
          </a:p>
        </p:txBody>
      </p:sp>
      <p:sp>
        <p:nvSpPr>
          <p:cNvPr id="7" name="Прямоугольник 6"/>
          <p:cNvSpPr/>
          <p:nvPr/>
        </p:nvSpPr>
        <p:spPr>
          <a:xfrm>
            <a:off x="0" y="2204864"/>
            <a:ext cx="4644008" cy="4154984"/>
          </a:xfrm>
          <a:prstGeom prst="rect">
            <a:avLst/>
          </a:prstGeom>
        </p:spPr>
        <p:txBody>
          <a:bodyPr wrap="square">
            <a:spAutoFit/>
          </a:bodyPr>
          <a:lstStyle/>
          <a:p>
            <a:r>
              <a:rPr lang="ru-RU" sz="2200" dirty="0" smtClean="0">
                <a:solidFill>
                  <a:schemeClr val="bg1"/>
                </a:solidFill>
              </a:rPr>
              <a:t>Причина этого – видимо существование </a:t>
            </a:r>
            <a:r>
              <a:rPr lang="ru-RU" sz="2200" b="1" dirty="0" smtClean="0">
                <a:solidFill>
                  <a:schemeClr val="accent6">
                    <a:lumMod val="75000"/>
                  </a:schemeClr>
                </a:solidFill>
              </a:rPr>
              <a:t>тёмной энергии </a:t>
            </a:r>
            <a:r>
              <a:rPr lang="ru-RU" sz="2200" dirty="0" smtClean="0">
                <a:solidFill>
                  <a:schemeClr val="bg1"/>
                </a:solidFill>
              </a:rPr>
              <a:t>– это среда очень низкой плотности, которая пронизывает всю Вселенную, но сама не принимает участия в расширении Вселенной.  Темная энергия проявляет себя в форме </a:t>
            </a:r>
            <a:r>
              <a:rPr lang="ru-RU" sz="2200" dirty="0" smtClean="0">
                <a:solidFill>
                  <a:schemeClr val="accent6">
                    <a:lumMod val="75000"/>
                  </a:schemeClr>
                </a:solidFill>
              </a:rPr>
              <a:t>антигравитации </a:t>
            </a:r>
            <a:r>
              <a:rPr lang="ru-RU" sz="2200" dirty="0" smtClean="0">
                <a:solidFill>
                  <a:schemeClr val="bg1"/>
                </a:solidFill>
              </a:rPr>
              <a:t>, т.е. в стремлении всех тел (напр., галактик) оттолкнуться друг от друга. В этом причина постепенного </a:t>
            </a:r>
            <a:r>
              <a:rPr lang="ru-RU" sz="2200" dirty="0" smtClean="0">
                <a:solidFill>
                  <a:schemeClr val="accent6">
                    <a:lumMod val="75000"/>
                  </a:schemeClr>
                </a:solidFill>
              </a:rPr>
              <a:t>ускорения расширения</a:t>
            </a:r>
            <a:r>
              <a:rPr lang="ru-RU" sz="2200" dirty="0" smtClean="0">
                <a:solidFill>
                  <a:schemeClr val="bg1"/>
                </a:solidFill>
              </a:rPr>
              <a:t>. </a:t>
            </a:r>
            <a:endParaRPr lang="ru-RU" sz="2200" dirty="0">
              <a:solidFill>
                <a:schemeClr val="bg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972616" y="0"/>
            <a:ext cx="10297144" cy="6903089"/>
          </a:xfrm>
          <a:prstGeom prst="rect">
            <a:avLst/>
          </a:prstGeom>
          <a:noFill/>
        </p:spPr>
      </p:pic>
      <p:sp>
        <p:nvSpPr>
          <p:cNvPr id="2" name="Заголовок 1"/>
          <p:cNvSpPr>
            <a:spLocks noGrp="1"/>
          </p:cNvSpPr>
          <p:nvPr>
            <p:ph type="title"/>
          </p:nvPr>
        </p:nvSpPr>
        <p:spPr>
          <a:xfrm>
            <a:off x="457200" y="116632"/>
            <a:ext cx="8686800" cy="792088"/>
          </a:xfrm>
        </p:spPr>
        <p:txBody>
          <a:bodyPr>
            <a:normAutofit/>
          </a:bodyPr>
          <a:lstStyle/>
          <a:p>
            <a:r>
              <a:rPr lang="ru-RU" dirty="0" smtClean="0">
                <a:solidFill>
                  <a:schemeClr val="bg1"/>
                </a:solidFill>
              </a:rPr>
              <a:t>Темная энергия</a:t>
            </a:r>
            <a:endParaRPr lang="ru-RU" dirty="0">
              <a:solidFill>
                <a:schemeClr val="bg1"/>
              </a:solidFill>
            </a:endParaRPr>
          </a:p>
        </p:txBody>
      </p:sp>
      <p:pic>
        <p:nvPicPr>
          <p:cNvPr id="5" name="Picture 2" descr="C:\Users\EVGENIYA\Desktop\Астрономия\Тема Вселенная\IMG_1332-04-10-19-01-47.JPG"/>
          <p:cNvPicPr>
            <a:picLocks noGrp="1" noChangeAspect="1" noChangeArrowheads="1"/>
          </p:cNvPicPr>
          <p:nvPr>
            <p:ph idx="1"/>
          </p:nvPr>
        </p:nvPicPr>
        <p:blipFill>
          <a:blip r:embed="rId3" cstate="print"/>
          <a:srcRect/>
          <a:stretch>
            <a:fillRect/>
          </a:stretch>
        </p:blipFill>
        <p:spPr bwMode="auto">
          <a:xfrm>
            <a:off x="4751512" y="3429000"/>
            <a:ext cx="4392488" cy="3232348"/>
          </a:xfrm>
          <a:prstGeom prst="rect">
            <a:avLst/>
          </a:prstGeom>
          <a:noFill/>
        </p:spPr>
      </p:pic>
      <p:sp>
        <p:nvSpPr>
          <p:cNvPr id="6" name="Прямоугольник 5"/>
          <p:cNvSpPr/>
          <p:nvPr/>
        </p:nvSpPr>
        <p:spPr>
          <a:xfrm>
            <a:off x="107504" y="1196752"/>
            <a:ext cx="4572000" cy="5170646"/>
          </a:xfrm>
          <a:prstGeom prst="rect">
            <a:avLst/>
          </a:prstGeom>
        </p:spPr>
        <p:txBody>
          <a:bodyPr wrap="square">
            <a:spAutoFit/>
          </a:bodyPr>
          <a:lstStyle/>
          <a:p>
            <a:r>
              <a:rPr lang="ru-RU" sz="2200" dirty="0" smtClean="0">
                <a:solidFill>
                  <a:schemeClr val="bg1"/>
                </a:solidFill>
              </a:rPr>
              <a:t>Сопоставление разных моделей с наблюдениями привело к выводу, что средняя плотность вещества, которое содержится в галактиках и межзвездном газе, составляет всего несколько % средней плотности материи Вселенной. Все остальное приходится на иные формы материи, никак не проявляющие себя в наблюдениях непосредственно: </a:t>
            </a:r>
            <a:r>
              <a:rPr lang="ru-RU" sz="2200" dirty="0" smtClean="0">
                <a:solidFill>
                  <a:schemeClr val="accent6">
                    <a:lumMod val="75000"/>
                  </a:schemeClr>
                </a:solidFill>
              </a:rPr>
              <a:t>на темную энергию и темное вещество. </a:t>
            </a:r>
            <a:r>
              <a:rPr lang="ru-RU" sz="2200" dirty="0" smtClean="0">
                <a:solidFill>
                  <a:schemeClr val="bg1"/>
                </a:solidFill>
              </a:rPr>
              <a:t>Это пока гипотеза, хотя и хорошо теоретически разработанная и согласующаяся с наблюдениями. </a:t>
            </a:r>
            <a:endParaRPr lang="ru-RU" sz="2200" dirty="0"/>
          </a:p>
        </p:txBody>
      </p:sp>
      <p:sp>
        <p:nvSpPr>
          <p:cNvPr id="7" name="Прямоугольник 6"/>
          <p:cNvSpPr/>
          <p:nvPr/>
        </p:nvSpPr>
        <p:spPr>
          <a:xfrm>
            <a:off x="4572000" y="908720"/>
            <a:ext cx="4572000" cy="2308324"/>
          </a:xfrm>
          <a:prstGeom prst="rect">
            <a:avLst/>
          </a:prstGeom>
        </p:spPr>
        <p:txBody>
          <a:bodyPr wrap="square">
            <a:spAutoFit/>
          </a:bodyPr>
          <a:lstStyle/>
          <a:p>
            <a:pPr algn="just"/>
            <a:r>
              <a:rPr lang="ru-RU" dirty="0" smtClean="0">
                <a:solidFill>
                  <a:schemeClr val="bg1"/>
                </a:solidFill>
              </a:rPr>
              <a:t>Термин </a:t>
            </a:r>
            <a:r>
              <a:rPr lang="ru-RU" dirty="0" smtClean="0">
                <a:solidFill>
                  <a:schemeClr val="accent6">
                    <a:lumMod val="75000"/>
                  </a:schemeClr>
                </a:solidFill>
              </a:rPr>
              <a:t>темная энергия </a:t>
            </a:r>
            <a:r>
              <a:rPr lang="ru-RU" dirty="0" smtClean="0">
                <a:solidFill>
                  <a:schemeClr val="bg1"/>
                </a:solidFill>
              </a:rPr>
              <a:t>был предложен в конце ХХ в. М. Тернером и Л. Кроссе. Кандидатами на ее роль выступают вакуум и гипотетическое сверхслабое поле. Есть гипотеза, что темная энергия обладает отрицательным давлением, благодаря которому в веществе возникает сила, препятствующая его растяжению.</a:t>
            </a:r>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File0002"/>
          <p:cNvPicPr>
            <a:picLocks noGrp="1"/>
          </p:cNvPicPr>
          <p:nvPr>
            <p:ph idx="1"/>
          </p:nvPr>
        </p:nvPicPr>
        <p:blipFill>
          <a:blip r:embed="rId2" cstate="print"/>
          <a:srcRect/>
          <a:stretch>
            <a:fillRect/>
          </a:stretch>
        </p:blipFill>
        <p:spPr bwMode="auto">
          <a:xfrm>
            <a:off x="0" y="-99392"/>
            <a:ext cx="9144000" cy="7272808"/>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684584" y="-1"/>
            <a:ext cx="10297144" cy="6903089"/>
          </a:xfrm>
          <a:prstGeom prst="rect">
            <a:avLst/>
          </a:prstGeom>
          <a:noFill/>
        </p:spPr>
      </p:pic>
      <p:sp>
        <p:nvSpPr>
          <p:cNvPr id="2" name="Заголовок 1"/>
          <p:cNvSpPr>
            <a:spLocks noGrp="1"/>
          </p:cNvSpPr>
          <p:nvPr>
            <p:ph type="title"/>
          </p:nvPr>
        </p:nvSpPr>
        <p:spPr>
          <a:xfrm>
            <a:off x="-468560" y="0"/>
            <a:ext cx="9865096" cy="692696"/>
          </a:xfrm>
        </p:spPr>
        <p:txBody>
          <a:bodyPr>
            <a:normAutofit fontScale="90000"/>
          </a:bodyPr>
          <a:lstStyle/>
          <a:p>
            <a:r>
              <a:rPr lang="ru-RU" dirty="0" smtClean="0">
                <a:solidFill>
                  <a:schemeClr val="bg1"/>
                </a:solidFill>
              </a:rPr>
              <a:t>Реликтовое излучение</a:t>
            </a:r>
            <a:endParaRPr lang="ru-RU" dirty="0">
              <a:solidFill>
                <a:schemeClr val="bg1"/>
              </a:solidFill>
            </a:endParaRPr>
          </a:p>
        </p:txBody>
      </p:sp>
      <p:sp>
        <p:nvSpPr>
          <p:cNvPr id="3" name="Содержимое 2"/>
          <p:cNvSpPr>
            <a:spLocks noGrp="1"/>
          </p:cNvSpPr>
          <p:nvPr>
            <p:ph idx="1"/>
          </p:nvPr>
        </p:nvSpPr>
        <p:spPr>
          <a:xfrm>
            <a:off x="0" y="764704"/>
            <a:ext cx="8964488" cy="5832648"/>
          </a:xfrm>
        </p:spPr>
        <p:txBody>
          <a:bodyPr>
            <a:noAutofit/>
          </a:bodyPr>
          <a:lstStyle/>
          <a:p>
            <a:pPr algn="just"/>
            <a:r>
              <a:rPr lang="ru-RU" sz="1800" dirty="0" smtClean="0">
                <a:solidFill>
                  <a:schemeClr val="bg1"/>
                </a:solidFill>
                <a:cs typeface="Times New Roman" pitchFamily="18" charset="0"/>
              </a:rPr>
              <a:t>Важным экспериментальным подтверждением правильности представлений о расширении Вселенной из первоначального плотного и горячего состояния стало открытие фонового или реликтового излучения неба, которое показал в середине ХХ в физик Г. Гамов (СССР, США). Он считал, что родившееся в горячем газе излучение до сих пор в ослабленном виде приходит к нам с очень больших расстояний и должно восприниматься как фон, слабое свечение неба, как если бы к нам со всех сторон приходило излучение непрозрачной среды, нагретой до нескольких кельвинов.</a:t>
            </a:r>
          </a:p>
          <a:p>
            <a:pPr algn="just"/>
            <a:r>
              <a:rPr lang="ru-RU" sz="1800" dirty="0" smtClean="0">
                <a:solidFill>
                  <a:schemeClr val="bg1"/>
                </a:solidFill>
                <a:cs typeface="Times New Roman" pitchFamily="18" charset="0"/>
              </a:rPr>
              <a:t>В 1965 году американские радиоастрономы </a:t>
            </a:r>
            <a:r>
              <a:rPr lang="ru-RU" sz="1800" dirty="0" err="1" smtClean="0">
                <a:solidFill>
                  <a:schemeClr val="bg1"/>
                </a:solidFill>
                <a:cs typeface="Times New Roman" pitchFamily="18" charset="0"/>
              </a:rPr>
              <a:t>Арно</a:t>
            </a:r>
            <a:r>
              <a:rPr lang="ru-RU" sz="1800" dirty="0" smtClean="0">
                <a:solidFill>
                  <a:schemeClr val="bg1"/>
                </a:solidFill>
                <a:cs typeface="Times New Roman" pitchFamily="18" charset="0"/>
              </a:rPr>
              <a:t> </a:t>
            </a:r>
            <a:r>
              <a:rPr lang="ru-RU" sz="1800" dirty="0" err="1" smtClean="0">
                <a:solidFill>
                  <a:schemeClr val="bg1"/>
                </a:solidFill>
                <a:cs typeface="Times New Roman" pitchFamily="18" charset="0"/>
              </a:rPr>
              <a:t>Пензиас</a:t>
            </a:r>
            <a:r>
              <a:rPr lang="ru-RU" sz="1800" dirty="0" smtClean="0">
                <a:solidFill>
                  <a:schemeClr val="bg1"/>
                </a:solidFill>
                <a:cs typeface="Times New Roman" pitchFamily="18" charset="0"/>
              </a:rPr>
              <a:t> и Роберт Вильсон обнаружили (за что были удостоены Нобелевской премии в 1978г.) достаточно равномерно идущее по всем направлениям, не имеющее источника радиоизлучение Вселенной с температурой 2,73 К. Это излучение, названное </a:t>
            </a:r>
            <a:r>
              <a:rPr lang="ru-RU" sz="1800" dirty="0" smtClean="0">
                <a:solidFill>
                  <a:srgbClr val="FFC000"/>
                </a:solidFill>
                <a:cs typeface="Times New Roman" pitchFamily="18" charset="0"/>
              </a:rPr>
              <a:t>реликтовым (т.е. древнее, остаточное)</a:t>
            </a:r>
            <a:r>
              <a:rPr lang="ru-RU" sz="1800" dirty="0" smtClean="0">
                <a:solidFill>
                  <a:schemeClr val="bg1"/>
                </a:solidFill>
                <a:cs typeface="Times New Roman" pitchFamily="18" charset="0"/>
              </a:rPr>
              <a:t>, интерпретируется как остывшее в соответствии с закономерностями расширения Вселенной, наполнявшее горячую Вселенную и впоследствии отделившееся от вещества (прекратившее с ним взаимодействовать) излучение ранней Вселенной.</a:t>
            </a:r>
          </a:p>
          <a:p>
            <a:pPr algn="just"/>
            <a:r>
              <a:rPr lang="ru-RU" sz="1800" dirty="0" smtClean="0">
                <a:solidFill>
                  <a:schemeClr val="bg1"/>
                </a:solidFill>
                <a:cs typeface="Times New Roman" pitchFamily="18" charset="0"/>
              </a:rPr>
              <a:t>Термин </a:t>
            </a:r>
            <a:r>
              <a:rPr lang="ru-RU" sz="1800" dirty="0" smtClean="0">
                <a:solidFill>
                  <a:srgbClr val="FFC000"/>
                </a:solidFill>
                <a:cs typeface="Times New Roman" pitchFamily="18" charset="0"/>
              </a:rPr>
              <a:t>«реликтовое» </a:t>
            </a:r>
            <a:r>
              <a:rPr lang="ru-RU" sz="1800" dirty="0" smtClean="0">
                <a:solidFill>
                  <a:schemeClr val="bg1"/>
                </a:solidFill>
                <a:cs typeface="Times New Roman" pitchFamily="18" charset="0"/>
              </a:rPr>
              <a:t>придумал советский астрофизик И.С. Шкловский. В англ. </a:t>
            </a:r>
            <a:r>
              <a:rPr lang="ru-RU" sz="1800" dirty="0" err="1" smtClean="0">
                <a:solidFill>
                  <a:schemeClr val="bg1"/>
                </a:solidFill>
                <a:cs typeface="Times New Roman" pitchFamily="18" charset="0"/>
              </a:rPr>
              <a:t>лит-ре</a:t>
            </a:r>
            <a:r>
              <a:rPr lang="ru-RU" sz="1800" dirty="0" smtClean="0">
                <a:solidFill>
                  <a:schemeClr val="bg1"/>
                </a:solidFill>
                <a:cs typeface="Times New Roman" pitchFamily="18" charset="0"/>
              </a:rPr>
              <a:t> распространен термин </a:t>
            </a:r>
            <a:r>
              <a:rPr lang="en-US" sz="1800" dirty="0" smtClean="0">
                <a:solidFill>
                  <a:schemeClr val="bg1"/>
                </a:solidFill>
                <a:cs typeface="Times New Roman" pitchFamily="18" charset="0"/>
              </a:rPr>
              <a:t>the</a:t>
            </a:r>
            <a:r>
              <a:rPr lang="ru-RU" sz="1800" dirty="0" smtClean="0">
                <a:solidFill>
                  <a:schemeClr val="bg1"/>
                </a:solidFill>
                <a:cs typeface="Times New Roman" pitchFamily="18" charset="0"/>
              </a:rPr>
              <a:t> </a:t>
            </a:r>
            <a:r>
              <a:rPr lang="en-US" sz="1800" dirty="0" smtClean="0">
                <a:solidFill>
                  <a:schemeClr val="bg1"/>
                </a:solidFill>
                <a:cs typeface="Times New Roman" pitchFamily="18" charset="0"/>
              </a:rPr>
              <a:t>CMBR</a:t>
            </a:r>
            <a:r>
              <a:rPr lang="ru-RU" sz="1800" dirty="0" smtClean="0">
                <a:solidFill>
                  <a:schemeClr val="bg1"/>
                </a:solidFill>
                <a:cs typeface="Times New Roman" pitchFamily="18" charset="0"/>
              </a:rPr>
              <a:t> </a:t>
            </a:r>
            <a:r>
              <a:rPr lang="ru-RU" sz="1800" dirty="0" smtClean="0">
                <a:solidFill>
                  <a:srgbClr val="FFC000"/>
                </a:solidFill>
                <a:cs typeface="Times New Roman" pitchFamily="18" charset="0"/>
              </a:rPr>
              <a:t>«космическое микроволновое фоновое излучение».</a:t>
            </a:r>
          </a:p>
          <a:p>
            <a:pPr algn="just"/>
            <a:r>
              <a:rPr lang="ru-RU" sz="1800" dirty="0" smtClean="0">
                <a:solidFill>
                  <a:schemeClr val="bg1"/>
                </a:solidFill>
              </a:rPr>
              <a:t>В 1992 г. была открыта </a:t>
            </a:r>
            <a:r>
              <a:rPr lang="ru-RU" sz="1800" dirty="0" smtClean="0">
                <a:solidFill>
                  <a:srgbClr val="FFC000"/>
                </a:solidFill>
              </a:rPr>
              <a:t>анизотропия реликтового излучения </a:t>
            </a:r>
            <a:r>
              <a:rPr lang="ru-RU" sz="1800" dirty="0" smtClean="0">
                <a:solidFill>
                  <a:schemeClr val="bg1"/>
                </a:solidFill>
              </a:rPr>
              <a:t>– незначительное отклонение температуры от среднего значения 2, 725 К в  различных направлениях на небе , что также </a:t>
            </a:r>
            <a:r>
              <a:rPr lang="ru-RU" sz="1800" dirty="0" smtClean="0">
                <a:solidFill>
                  <a:schemeClr val="bg1"/>
                </a:solidFill>
              </a:rPr>
              <a:t>подтверждает </a:t>
            </a:r>
            <a:r>
              <a:rPr lang="en-US" sz="1800" dirty="0" smtClean="0">
                <a:solidFill>
                  <a:schemeClr val="bg1"/>
                </a:solidFill>
              </a:rPr>
              <a:t> </a:t>
            </a:r>
            <a:r>
              <a:rPr lang="ru-RU" sz="1800" dirty="0" smtClean="0">
                <a:solidFill>
                  <a:schemeClr val="bg1"/>
                </a:solidFill>
              </a:rPr>
              <a:t>теорию </a:t>
            </a:r>
            <a:r>
              <a:rPr lang="ru-RU" sz="1800" dirty="0" smtClean="0">
                <a:solidFill>
                  <a:schemeClr val="bg1"/>
                </a:solidFill>
              </a:rPr>
              <a:t>горячей Вселенной и Большого взрыва.</a:t>
            </a:r>
            <a:endParaRPr lang="ru-RU" sz="1800" dirty="0">
              <a:solidFill>
                <a:schemeClr val="bg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684584" y="-1"/>
            <a:ext cx="10297144" cy="6903089"/>
          </a:xfrm>
          <a:prstGeom prst="rect">
            <a:avLst/>
          </a:prstGeom>
          <a:noFill/>
        </p:spPr>
      </p:pic>
      <p:sp>
        <p:nvSpPr>
          <p:cNvPr id="3" name="Содержимое 2"/>
          <p:cNvSpPr>
            <a:spLocks noGrp="1"/>
          </p:cNvSpPr>
          <p:nvPr>
            <p:ph idx="1"/>
          </p:nvPr>
        </p:nvSpPr>
        <p:spPr>
          <a:xfrm>
            <a:off x="-108520" y="764704"/>
            <a:ext cx="9073008" cy="5976664"/>
          </a:xfrm>
        </p:spPr>
        <p:txBody>
          <a:bodyPr>
            <a:noAutofit/>
          </a:bodyPr>
          <a:lstStyle/>
          <a:p>
            <a:r>
              <a:rPr lang="ru-RU" sz="1600" dirty="0" smtClean="0">
                <a:solidFill>
                  <a:schemeClr val="bg1"/>
                </a:solidFill>
              </a:rPr>
              <a:t>В 1965 г. российский физик-теоретик Э.Б. </a:t>
            </a:r>
            <a:r>
              <a:rPr lang="ru-RU" sz="1600" dirty="0" err="1" smtClean="0">
                <a:solidFill>
                  <a:schemeClr val="bg1"/>
                </a:solidFill>
              </a:rPr>
              <a:t>Глинер</a:t>
            </a:r>
            <a:r>
              <a:rPr lang="ru-RU" sz="1600" dirty="0" smtClean="0">
                <a:solidFill>
                  <a:schemeClr val="bg1"/>
                </a:solidFill>
              </a:rPr>
              <a:t> выдвинул гипотезу, согласно которой начальным состоянием Вселенной был </a:t>
            </a:r>
            <a:r>
              <a:rPr lang="ru-RU" sz="1600" dirty="0" smtClean="0">
                <a:solidFill>
                  <a:schemeClr val="accent6">
                    <a:lumMod val="75000"/>
                  </a:schemeClr>
                </a:solidFill>
              </a:rPr>
              <a:t>вакуум</a:t>
            </a:r>
            <a:r>
              <a:rPr lang="ru-RU" sz="1600" dirty="0" smtClean="0">
                <a:solidFill>
                  <a:schemeClr val="bg1"/>
                </a:solidFill>
              </a:rPr>
              <a:t>. Дальнейшие исследования показали, что для гравитационных сил вакуума характерно не привычное всем притяжение, а </a:t>
            </a:r>
            <a:r>
              <a:rPr lang="ru-RU" sz="1600" dirty="0" smtClean="0">
                <a:solidFill>
                  <a:schemeClr val="accent6">
                    <a:lumMod val="75000"/>
                  </a:schemeClr>
                </a:solidFill>
              </a:rPr>
              <a:t>отталкивание</a:t>
            </a:r>
            <a:r>
              <a:rPr lang="ru-RU" sz="1600" dirty="0" smtClean="0">
                <a:solidFill>
                  <a:schemeClr val="bg1"/>
                </a:solidFill>
              </a:rPr>
              <a:t>.</a:t>
            </a:r>
          </a:p>
          <a:p>
            <a:r>
              <a:rPr lang="ru-RU" sz="1600" dirty="0" smtClean="0">
                <a:solidFill>
                  <a:schemeClr val="bg1"/>
                </a:solidFill>
              </a:rPr>
              <a:t>Академик Я.Б. Зельдович  в 1970 г. разработал </a:t>
            </a:r>
            <a:r>
              <a:rPr lang="ru-RU" sz="1600" dirty="0" smtClean="0">
                <a:solidFill>
                  <a:schemeClr val="accent6">
                    <a:lumMod val="75000"/>
                  </a:schemeClr>
                </a:solidFill>
              </a:rPr>
              <a:t>«Теорию блинов» </a:t>
            </a:r>
            <a:r>
              <a:rPr lang="ru-RU" sz="1600" dirty="0" smtClean="0">
                <a:solidFill>
                  <a:schemeClr val="bg1"/>
                </a:solidFill>
              </a:rPr>
              <a:t>- в ходе космологического расширения Вселенной возникают образования высокой плотности (</a:t>
            </a:r>
            <a:r>
              <a:rPr lang="ru-RU" sz="1600" dirty="0" err="1" smtClean="0">
                <a:solidFill>
                  <a:schemeClr val="bg1"/>
                </a:solidFill>
              </a:rPr>
              <a:t>протоскопления</a:t>
            </a:r>
            <a:r>
              <a:rPr lang="ru-RU" sz="1600" dirty="0" smtClean="0">
                <a:solidFill>
                  <a:schemeClr val="bg1"/>
                </a:solidFill>
              </a:rPr>
              <a:t> галактик) в форме «блинов», т.е. имеют плоскую форму.</a:t>
            </a:r>
          </a:p>
          <a:p>
            <a:r>
              <a:rPr lang="ru-RU" sz="1600" dirty="0" smtClean="0">
                <a:solidFill>
                  <a:schemeClr val="bg1"/>
                </a:solidFill>
              </a:rPr>
              <a:t>Позднее на основе этой теории были предсказаны, а потом и в ходе наблюдений открыты гигантские пустые области во Вселенной, окруженные сгущениями галактик. В 1975г. А.Г. Дорошкевичем и С.Ф. </a:t>
            </a:r>
            <a:r>
              <a:rPr lang="ru-RU" sz="1600" dirty="0" err="1" smtClean="0">
                <a:solidFill>
                  <a:schemeClr val="bg1"/>
                </a:solidFill>
              </a:rPr>
              <a:t>Шандариным</a:t>
            </a:r>
            <a:r>
              <a:rPr lang="ru-RU" sz="1600" dirty="0" smtClean="0">
                <a:solidFill>
                  <a:schemeClr val="bg1"/>
                </a:solidFill>
              </a:rPr>
              <a:t> была открыта </a:t>
            </a:r>
            <a:r>
              <a:rPr lang="ru-RU" sz="1600" dirty="0" smtClean="0">
                <a:solidFill>
                  <a:schemeClr val="accent6">
                    <a:lumMod val="75000"/>
                  </a:schemeClr>
                </a:solidFill>
              </a:rPr>
              <a:t>крупномасштабная ячеистая структура Вселенной</a:t>
            </a:r>
            <a:r>
              <a:rPr lang="ru-RU" sz="1600" dirty="0" smtClean="0">
                <a:solidFill>
                  <a:schemeClr val="bg1"/>
                </a:solidFill>
              </a:rPr>
              <a:t>.</a:t>
            </a:r>
          </a:p>
          <a:p>
            <a:r>
              <a:rPr lang="ru-RU" sz="1600" dirty="0" smtClean="0">
                <a:solidFill>
                  <a:schemeClr val="bg1"/>
                </a:solidFill>
              </a:rPr>
              <a:t>В 1980-е г.г. изучение сверхновых привело к выводу об ускоренном расширении Вселенной в 1998г. двумя командами ученых под руководством С. Перлмуттера и Б. Шмидта.</a:t>
            </a:r>
          </a:p>
          <a:p>
            <a:r>
              <a:rPr lang="ru-RU" sz="1600" dirty="0" smtClean="0">
                <a:solidFill>
                  <a:schemeClr val="bg1"/>
                </a:solidFill>
              </a:rPr>
              <a:t>Вселенная расширяется с ускорением и это будет продолжаться неограниченно. Наблюдаемое ускорение создает неизвестный прежде вид материи - </a:t>
            </a:r>
            <a:r>
              <a:rPr lang="ru-RU" sz="1600" dirty="0" smtClean="0">
                <a:solidFill>
                  <a:schemeClr val="accent6">
                    <a:lumMod val="75000"/>
                  </a:schemeClr>
                </a:solidFill>
              </a:rPr>
              <a:t>темная энергия</a:t>
            </a:r>
            <a:r>
              <a:rPr lang="ru-RU" sz="1600" dirty="0" smtClean="0">
                <a:solidFill>
                  <a:schemeClr val="bg1"/>
                </a:solidFill>
              </a:rPr>
              <a:t>, который обладает свойством антигравитации. За это открытие две группы ученых в 2011г. получили Нобелевскую премию. </a:t>
            </a:r>
            <a:endParaRPr lang="en-US" sz="1600" dirty="0" smtClean="0">
              <a:solidFill>
                <a:schemeClr val="bg1"/>
              </a:solidFill>
            </a:endParaRPr>
          </a:p>
          <a:p>
            <a:r>
              <a:rPr lang="ru-RU" sz="1600" dirty="0" smtClean="0">
                <a:solidFill>
                  <a:schemeClr val="bg1"/>
                </a:solidFill>
              </a:rPr>
              <a:t>Доказательством справедливости ОТО является открытие </a:t>
            </a:r>
            <a:r>
              <a:rPr lang="ru-RU" sz="1600" dirty="0" smtClean="0">
                <a:solidFill>
                  <a:schemeClr val="accent6">
                    <a:lumMod val="75000"/>
                  </a:schemeClr>
                </a:solidFill>
              </a:rPr>
              <a:t>гравитационных волн</a:t>
            </a:r>
            <a:r>
              <a:rPr lang="ru-RU" sz="1600" dirty="0" smtClean="0">
                <a:solidFill>
                  <a:schemeClr val="bg1"/>
                </a:solidFill>
              </a:rPr>
              <a:t>, существование которых было предсказано теоретически. Согласно теории тяготения А. Эйнштейна возмущение гравитационного поля распространяется в вакууме с предельной скоростью в виде гравитационных поперечных волн. Воздействуя на тела, они должны вызывать относительное смещение частей – деформации тел. В 2014 г. эти волны были зафиксированы гравитационными детекторами. За их наблюдение в 2017г. была вручена Нобелевская премия.</a:t>
            </a:r>
            <a:endParaRPr lang="ru-RU" sz="1600" dirty="0" smtClean="0">
              <a:solidFill>
                <a:schemeClr val="accent6">
                  <a:lumMod val="75000"/>
                </a:schemeClr>
              </a:solidFill>
            </a:endParaRPr>
          </a:p>
        </p:txBody>
      </p:sp>
      <p:sp>
        <p:nvSpPr>
          <p:cNvPr id="7" name="Прямоугольник 6"/>
          <p:cNvSpPr/>
          <p:nvPr/>
        </p:nvSpPr>
        <p:spPr>
          <a:xfrm>
            <a:off x="0" y="0"/>
            <a:ext cx="9144000" cy="707886"/>
          </a:xfrm>
          <a:prstGeom prst="rect">
            <a:avLst/>
          </a:prstGeom>
        </p:spPr>
        <p:txBody>
          <a:bodyPr wrap="square">
            <a:spAutoFit/>
          </a:bodyPr>
          <a:lstStyle/>
          <a:p>
            <a:pPr algn="ctr"/>
            <a:r>
              <a:rPr lang="ru-RU" sz="4000" dirty="0" smtClean="0">
                <a:solidFill>
                  <a:schemeClr val="bg1"/>
                </a:solidFill>
              </a:rPr>
              <a:t>Новая космология</a:t>
            </a:r>
            <a:endParaRPr lang="ru-RU" sz="40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684584" y="-1"/>
            <a:ext cx="10297144" cy="6903089"/>
          </a:xfrm>
          <a:prstGeom prst="rect">
            <a:avLst/>
          </a:prstGeom>
          <a:noFill/>
        </p:spPr>
      </p:pic>
      <p:sp>
        <p:nvSpPr>
          <p:cNvPr id="3" name="Содержимое 2"/>
          <p:cNvSpPr>
            <a:spLocks noGrp="1"/>
          </p:cNvSpPr>
          <p:nvPr>
            <p:ph idx="1"/>
          </p:nvPr>
        </p:nvSpPr>
        <p:spPr>
          <a:xfrm>
            <a:off x="107504" y="1196752"/>
            <a:ext cx="8856984" cy="5256584"/>
          </a:xfrm>
        </p:spPr>
        <p:txBody>
          <a:bodyPr>
            <a:normAutofit fontScale="92500" lnSpcReduction="20000"/>
          </a:bodyPr>
          <a:lstStyle/>
          <a:p>
            <a:pPr algn="just"/>
            <a:r>
              <a:rPr lang="ru-RU" dirty="0" smtClean="0">
                <a:solidFill>
                  <a:schemeClr val="bg1"/>
                </a:solidFill>
              </a:rPr>
              <a:t>Есть ряд вопросов, на которые теория Большого взрыва ответить пока не может, однако основные её положения обоснованы надёжными экспериментальными данными, а современный уровень теоретической физики позволяет вполне достоверно описать эволюцию такой системы во времени, за исключением самого начального этапа— порядка сотой доли секунды от «начала мира». Для теории важно, что эта неопределённость на начальном этапе фактически оказывается несущественной, поскольку образующееся после прохождения данного этапа состояние Вселенной и его последующую эволюцию можно описать вполне достоверно.</a:t>
            </a:r>
          </a:p>
          <a:p>
            <a:pPr algn="just"/>
            <a:endParaRPr lang="ru-RU" dirty="0" smtClean="0">
              <a:solidFill>
                <a:schemeClr val="bg1"/>
              </a:solidFill>
            </a:endParaRPr>
          </a:p>
        </p:txBody>
      </p:sp>
      <p:sp>
        <p:nvSpPr>
          <p:cNvPr id="7" name="Прямоугольник 6"/>
          <p:cNvSpPr/>
          <p:nvPr/>
        </p:nvSpPr>
        <p:spPr>
          <a:xfrm>
            <a:off x="0" y="260648"/>
            <a:ext cx="9144000" cy="769441"/>
          </a:xfrm>
          <a:prstGeom prst="rect">
            <a:avLst/>
          </a:prstGeom>
        </p:spPr>
        <p:txBody>
          <a:bodyPr wrap="square">
            <a:spAutoFit/>
          </a:bodyPr>
          <a:lstStyle/>
          <a:p>
            <a:pPr algn="ctr"/>
            <a:r>
              <a:rPr lang="ru-RU" sz="4400" dirty="0" smtClean="0">
                <a:solidFill>
                  <a:schemeClr val="bg1"/>
                </a:solidFill>
              </a:rPr>
              <a:t>Основные выводы:</a:t>
            </a:r>
            <a:endParaRPr lang="ru-RU" sz="44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684584" y="-1"/>
            <a:ext cx="10297144" cy="6903089"/>
          </a:xfrm>
          <a:prstGeom prst="rect">
            <a:avLst/>
          </a:prstGeom>
          <a:noFill/>
        </p:spPr>
      </p:pic>
      <p:sp>
        <p:nvSpPr>
          <p:cNvPr id="3" name="Содержимое 2"/>
          <p:cNvSpPr>
            <a:spLocks noGrp="1"/>
          </p:cNvSpPr>
          <p:nvPr>
            <p:ph idx="1"/>
          </p:nvPr>
        </p:nvSpPr>
        <p:spPr>
          <a:xfrm>
            <a:off x="107504" y="1196752"/>
            <a:ext cx="8856984" cy="5256584"/>
          </a:xfrm>
        </p:spPr>
        <p:txBody>
          <a:bodyPr>
            <a:normAutofit fontScale="92500" lnSpcReduction="10000"/>
          </a:bodyPr>
          <a:lstStyle/>
          <a:p>
            <a:pPr algn="just"/>
            <a:r>
              <a:rPr lang="ru-RU" dirty="0" smtClean="0">
                <a:solidFill>
                  <a:schemeClr val="bg1"/>
                </a:solidFill>
              </a:rPr>
              <a:t>Как оказалось, Вселенная обладает очень низкой средней плотностью, при чем среда, состоящая из обычных атомов, составляет лишь ее небольшую часть. </a:t>
            </a:r>
            <a:r>
              <a:rPr lang="ru-RU" dirty="0" smtClean="0">
                <a:solidFill>
                  <a:srgbClr val="FFC000"/>
                </a:solidFill>
              </a:rPr>
              <a:t>Изучение других форм материи, никак не проявляющих себя в наблюдениях непосредственно, представляет актуальную задачу современной физики и астрономии. </a:t>
            </a:r>
            <a:r>
              <a:rPr lang="ru-RU" dirty="0" smtClean="0">
                <a:solidFill>
                  <a:schemeClr val="bg1"/>
                </a:solidFill>
              </a:rPr>
              <a:t>Исследование их природы и роли в эволюции наблюдаемой Вселенной – это целый комплекс сложнейших задач, относящихся в равной степени к фундаментальной физики и астрономии. Над их решением работают наши современники.</a:t>
            </a:r>
          </a:p>
        </p:txBody>
      </p:sp>
      <p:sp>
        <p:nvSpPr>
          <p:cNvPr id="7" name="Прямоугольник 6"/>
          <p:cNvSpPr/>
          <p:nvPr/>
        </p:nvSpPr>
        <p:spPr>
          <a:xfrm>
            <a:off x="0" y="260648"/>
            <a:ext cx="9144000" cy="769441"/>
          </a:xfrm>
          <a:prstGeom prst="rect">
            <a:avLst/>
          </a:prstGeom>
        </p:spPr>
        <p:txBody>
          <a:bodyPr wrap="square">
            <a:spAutoFit/>
          </a:bodyPr>
          <a:lstStyle/>
          <a:p>
            <a:pPr algn="ctr"/>
            <a:r>
              <a:rPr lang="ru-RU" sz="4400" dirty="0" smtClean="0">
                <a:solidFill>
                  <a:schemeClr val="bg1"/>
                </a:solidFill>
              </a:rPr>
              <a:t>Основные выводы:</a:t>
            </a:r>
            <a:endParaRPr lang="ru-RU" sz="44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getbg.net/upload/full/36668_kosmos_tma_vselennaya_1920x1200_(www.GetBg.net).jpg"/>
          <p:cNvPicPr>
            <a:picLocks noChangeAspect="1" noChangeArrowheads="1"/>
          </p:cNvPicPr>
          <p:nvPr/>
        </p:nvPicPr>
        <p:blipFill>
          <a:blip r:embed="rId2" cstate="print">
            <a:lum contrast="20000"/>
          </a:blip>
          <a:srcRect/>
          <a:stretch>
            <a:fillRect/>
          </a:stretch>
        </p:blipFill>
        <p:spPr bwMode="auto">
          <a:xfrm>
            <a:off x="-684584" y="-1"/>
            <a:ext cx="10297144" cy="6903089"/>
          </a:xfrm>
          <a:prstGeom prst="rect">
            <a:avLst/>
          </a:prstGeom>
          <a:noFill/>
        </p:spPr>
      </p:pic>
      <p:sp>
        <p:nvSpPr>
          <p:cNvPr id="3" name="Содержимое 2"/>
          <p:cNvSpPr>
            <a:spLocks noGrp="1"/>
          </p:cNvSpPr>
          <p:nvPr>
            <p:ph idx="1"/>
          </p:nvPr>
        </p:nvSpPr>
        <p:spPr>
          <a:xfrm>
            <a:off x="107504" y="1196752"/>
            <a:ext cx="8856984" cy="3960440"/>
          </a:xfrm>
        </p:spPr>
        <p:txBody>
          <a:bodyPr>
            <a:noAutofit/>
          </a:bodyPr>
          <a:lstStyle/>
          <a:p>
            <a:pPr algn="ctr">
              <a:buNone/>
            </a:pPr>
            <a:r>
              <a:rPr lang="ru-RU" sz="7200" dirty="0" smtClean="0">
                <a:solidFill>
                  <a:schemeClr val="bg1"/>
                </a:solidFill>
              </a:rPr>
              <a:t>Спасибо</a:t>
            </a:r>
          </a:p>
          <a:p>
            <a:pPr algn="ctr">
              <a:buNone/>
            </a:pPr>
            <a:r>
              <a:rPr lang="ru-RU" sz="7200" dirty="0" smtClean="0">
                <a:solidFill>
                  <a:schemeClr val="bg1"/>
                </a:solidFill>
              </a:rPr>
              <a:t> за внимание!</a:t>
            </a: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1102</TotalTime>
  <Words>1958</Words>
  <Application>Microsoft Office PowerPoint</Application>
  <PresentationFormat>Экран (4:3)</PresentationFormat>
  <Paragraphs>78</Paragraphs>
  <Slides>29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29</vt:i4>
      </vt:variant>
    </vt:vector>
  </HeadingPairs>
  <TitlesOfParts>
    <vt:vector size="30" baseType="lpstr">
      <vt:lpstr>Тема Office</vt:lpstr>
      <vt:lpstr>Современная космология.  Теории происхождения Вселенной. </vt:lpstr>
      <vt:lpstr>Слайд 2</vt:lpstr>
      <vt:lpstr>Теории происхождения вселенной</vt:lpstr>
      <vt:lpstr>Креационизм</vt:lpstr>
      <vt:lpstr>Креационизм</vt:lpstr>
      <vt:lpstr>Космологическая модель Канта</vt:lpstr>
      <vt:lpstr>Модель Вселенной Эйнштейна</vt:lpstr>
      <vt:lpstr>Из истории космической теории</vt:lpstr>
      <vt:lpstr>Модель расширяющейся Вселенной </vt:lpstr>
      <vt:lpstr>Теория Большого Взрыва </vt:lpstr>
      <vt:lpstr>Слайд 11</vt:lpstr>
      <vt:lpstr>Слайд 12</vt:lpstr>
      <vt:lpstr>Большой отскок</vt:lpstr>
      <vt:lpstr>Слайд 14</vt:lpstr>
      <vt:lpstr>Инфляционная модель Вселенной</vt:lpstr>
      <vt:lpstr>Инфляционная модель Вселенной и «Теория всего»</vt:lpstr>
      <vt:lpstr>Теория струн и М-теория</vt:lpstr>
      <vt:lpstr>Слайд 18</vt:lpstr>
      <vt:lpstr>Дальнейшая судьба Вселенной</vt:lpstr>
      <vt:lpstr>Слайд 20</vt:lpstr>
      <vt:lpstr>Дальнейшая судьба Вселенной</vt:lpstr>
      <vt:lpstr>Дальнейшая судьба Вселенной</vt:lpstr>
      <vt:lpstr>Темная энергия</vt:lpstr>
      <vt:lpstr>Слайд 24</vt:lpstr>
      <vt:lpstr>Реликтовое излучение</vt:lpstr>
      <vt:lpstr>Слайд 26</vt:lpstr>
      <vt:lpstr>Слайд 27</vt:lpstr>
      <vt:lpstr>Слайд 28</vt:lpstr>
      <vt:lpstr>Слайд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Строение и эволюция вселенной</dc:title>
  <dc:creator>1</dc:creator>
  <cp:lastModifiedBy>EVGENIYA</cp:lastModifiedBy>
  <cp:revision>190</cp:revision>
  <dcterms:created xsi:type="dcterms:W3CDTF">2016-05-06T10:00:20Z</dcterms:created>
  <dcterms:modified xsi:type="dcterms:W3CDTF">2020-05-03T13:08:47Z</dcterms:modified>
</cp:coreProperties>
</file>