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1" r:id="rId8"/>
    <p:sldId id="263" r:id="rId9"/>
    <p:sldId id="264" r:id="rId10"/>
    <p:sldId id="265" r:id="rId11"/>
    <p:sldId id="266" r:id="rId12"/>
    <p:sldId id="267"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19F23173-54E2-48CC-9124-515AF2A3363D}" type="datetimeFigureOut">
              <a:rPr lang="ru-RU" smtClean="0"/>
              <a:t>12.01.2021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111B935-DE76-4560-A4C7-9E2376640B80}" type="slidenum">
              <a:rPr lang="ru-RU" smtClean="0"/>
              <a:t>‹#›</a:t>
            </a:fld>
            <a:endParaRPr lang="ru-RU"/>
          </a:p>
        </p:txBody>
      </p:sp>
    </p:spTree>
    <p:extLst>
      <p:ext uri="{BB962C8B-B14F-4D97-AF65-F5344CB8AC3E}">
        <p14:creationId xmlns:p14="http://schemas.microsoft.com/office/powerpoint/2010/main" val="22666156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9F23173-54E2-48CC-9124-515AF2A3363D}" type="datetimeFigureOut">
              <a:rPr lang="ru-RU" smtClean="0"/>
              <a:t>12.01.2021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111B935-DE76-4560-A4C7-9E2376640B80}" type="slidenum">
              <a:rPr lang="ru-RU" smtClean="0"/>
              <a:t>‹#›</a:t>
            </a:fld>
            <a:endParaRPr lang="ru-RU"/>
          </a:p>
        </p:txBody>
      </p:sp>
    </p:spTree>
    <p:extLst>
      <p:ext uri="{BB962C8B-B14F-4D97-AF65-F5344CB8AC3E}">
        <p14:creationId xmlns:p14="http://schemas.microsoft.com/office/powerpoint/2010/main" val="24171180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19F23173-54E2-48CC-9124-515AF2A3363D}" type="datetimeFigureOut">
              <a:rPr lang="ru-RU" smtClean="0"/>
              <a:t>12.01.2021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111B935-DE76-4560-A4C7-9E2376640B80}" type="slidenum">
              <a:rPr lang="ru-RU" smtClean="0"/>
              <a:t>‹#›</a:t>
            </a:fld>
            <a:endParaRPr lang="ru-RU"/>
          </a:p>
        </p:txBody>
      </p:sp>
    </p:spTree>
    <p:extLst>
      <p:ext uri="{BB962C8B-B14F-4D97-AF65-F5344CB8AC3E}">
        <p14:creationId xmlns:p14="http://schemas.microsoft.com/office/powerpoint/2010/main" val="16612331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19F23173-54E2-48CC-9124-515AF2A3363D}" type="datetimeFigureOut">
              <a:rPr lang="ru-RU" smtClean="0"/>
              <a:t>12.01.2021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111B935-DE76-4560-A4C7-9E2376640B80}" type="slidenum">
              <a:rPr lang="ru-RU" smtClean="0"/>
              <a:t>‹#›</a:t>
            </a:fld>
            <a:endParaRPr lang="ru-RU"/>
          </a:p>
        </p:txBody>
      </p:sp>
    </p:spTree>
    <p:extLst>
      <p:ext uri="{BB962C8B-B14F-4D97-AF65-F5344CB8AC3E}">
        <p14:creationId xmlns:p14="http://schemas.microsoft.com/office/powerpoint/2010/main" val="26217869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19F23173-54E2-48CC-9124-515AF2A3363D}" type="datetimeFigureOut">
              <a:rPr lang="ru-RU" smtClean="0"/>
              <a:t>12.01.2021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A111B935-DE76-4560-A4C7-9E2376640B80}" type="slidenum">
              <a:rPr lang="ru-RU" smtClean="0"/>
              <a:t>‹#›</a:t>
            </a:fld>
            <a:endParaRPr lang="ru-RU"/>
          </a:p>
        </p:txBody>
      </p:sp>
    </p:spTree>
    <p:extLst>
      <p:ext uri="{BB962C8B-B14F-4D97-AF65-F5344CB8AC3E}">
        <p14:creationId xmlns:p14="http://schemas.microsoft.com/office/powerpoint/2010/main" val="9846029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19F23173-54E2-48CC-9124-515AF2A3363D}" type="datetimeFigureOut">
              <a:rPr lang="ru-RU" smtClean="0"/>
              <a:t>12.01.2021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111B935-DE76-4560-A4C7-9E2376640B80}" type="slidenum">
              <a:rPr lang="ru-RU" smtClean="0"/>
              <a:t>‹#›</a:t>
            </a:fld>
            <a:endParaRPr lang="ru-RU"/>
          </a:p>
        </p:txBody>
      </p:sp>
    </p:spTree>
    <p:extLst>
      <p:ext uri="{BB962C8B-B14F-4D97-AF65-F5344CB8AC3E}">
        <p14:creationId xmlns:p14="http://schemas.microsoft.com/office/powerpoint/2010/main" val="16388394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9F23173-54E2-48CC-9124-515AF2A3363D}" type="datetimeFigureOut">
              <a:rPr lang="ru-RU" smtClean="0"/>
              <a:t>12.01.2021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A111B935-DE76-4560-A4C7-9E2376640B80}" type="slidenum">
              <a:rPr lang="ru-RU" smtClean="0"/>
              <a:t>‹#›</a:t>
            </a:fld>
            <a:endParaRPr lang="ru-RU"/>
          </a:p>
        </p:txBody>
      </p:sp>
    </p:spTree>
    <p:extLst>
      <p:ext uri="{BB962C8B-B14F-4D97-AF65-F5344CB8AC3E}">
        <p14:creationId xmlns:p14="http://schemas.microsoft.com/office/powerpoint/2010/main" val="11343829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19F23173-54E2-48CC-9124-515AF2A3363D}" type="datetimeFigureOut">
              <a:rPr lang="ru-RU" smtClean="0"/>
              <a:t>12.01.2021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111B935-DE76-4560-A4C7-9E2376640B80}" type="slidenum">
              <a:rPr lang="ru-RU" smtClean="0"/>
              <a:t>‹#›</a:t>
            </a:fld>
            <a:endParaRPr lang="ru-RU"/>
          </a:p>
        </p:txBody>
      </p:sp>
    </p:spTree>
    <p:extLst>
      <p:ext uri="{BB962C8B-B14F-4D97-AF65-F5344CB8AC3E}">
        <p14:creationId xmlns:p14="http://schemas.microsoft.com/office/powerpoint/2010/main" val="1573824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19F23173-54E2-48CC-9124-515AF2A3363D}" type="datetimeFigureOut">
              <a:rPr lang="ru-RU" smtClean="0"/>
              <a:t>12.01.2021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111B935-DE76-4560-A4C7-9E2376640B80}" type="slidenum">
              <a:rPr lang="ru-RU" smtClean="0"/>
              <a:t>‹#›</a:t>
            </a:fld>
            <a:endParaRPr lang="ru-RU"/>
          </a:p>
        </p:txBody>
      </p:sp>
    </p:spTree>
    <p:extLst>
      <p:ext uri="{BB962C8B-B14F-4D97-AF65-F5344CB8AC3E}">
        <p14:creationId xmlns:p14="http://schemas.microsoft.com/office/powerpoint/2010/main" val="2492316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9F23173-54E2-48CC-9124-515AF2A3363D}" type="datetimeFigureOut">
              <a:rPr lang="ru-RU" smtClean="0"/>
              <a:t>12.01.2021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111B935-DE76-4560-A4C7-9E2376640B80}" type="slidenum">
              <a:rPr lang="ru-RU" smtClean="0"/>
              <a:t>‹#›</a:t>
            </a:fld>
            <a:endParaRPr lang="ru-RU"/>
          </a:p>
        </p:txBody>
      </p:sp>
    </p:spTree>
    <p:extLst>
      <p:ext uri="{BB962C8B-B14F-4D97-AF65-F5344CB8AC3E}">
        <p14:creationId xmlns:p14="http://schemas.microsoft.com/office/powerpoint/2010/main" val="3473967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9F23173-54E2-48CC-9124-515AF2A3363D}" type="datetimeFigureOut">
              <a:rPr lang="ru-RU" smtClean="0"/>
              <a:t>12.01.2021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111B935-DE76-4560-A4C7-9E2376640B80}" type="slidenum">
              <a:rPr lang="ru-RU" smtClean="0"/>
              <a:t>‹#›</a:t>
            </a:fld>
            <a:endParaRPr lang="ru-RU"/>
          </a:p>
        </p:txBody>
      </p:sp>
    </p:spTree>
    <p:extLst>
      <p:ext uri="{BB962C8B-B14F-4D97-AF65-F5344CB8AC3E}">
        <p14:creationId xmlns:p14="http://schemas.microsoft.com/office/powerpoint/2010/main" val="2347910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F23173-54E2-48CC-9124-515AF2A3363D}" type="datetimeFigureOut">
              <a:rPr lang="ru-RU" smtClean="0"/>
              <a:t>12.01.2021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11B935-DE76-4560-A4C7-9E2376640B80}" type="slidenum">
              <a:rPr lang="ru-RU" smtClean="0"/>
              <a:t>‹#›</a:t>
            </a:fld>
            <a:endParaRPr lang="ru-RU"/>
          </a:p>
        </p:txBody>
      </p:sp>
    </p:spTree>
    <p:extLst>
      <p:ext uri="{BB962C8B-B14F-4D97-AF65-F5344CB8AC3E}">
        <p14:creationId xmlns:p14="http://schemas.microsoft.com/office/powerpoint/2010/main" val="1230877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1054801" y="1988840"/>
            <a:ext cx="6840760" cy="1323439"/>
          </a:xfrm>
          <a:prstGeom prst="rect">
            <a:avLst/>
          </a:prstGeom>
          <a:noFill/>
        </p:spPr>
        <p:txBody>
          <a:bodyPr wrap="square" rtlCol="0">
            <a:spAutoFit/>
          </a:bodyPr>
          <a:lstStyle/>
          <a:p>
            <a:pPr algn="ctr"/>
            <a:r>
              <a:rPr lang="ru-RU" sz="4000" b="1" dirty="0" err="1" smtClean="0">
                <a:solidFill>
                  <a:srgbClr val="7030A0"/>
                </a:solidFill>
                <a:latin typeface="Times New Roman" pitchFamily="18" charset="0"/>
                <a:cs typeface="Times New Roman" pitchFamily="18" charset="0"/>
              </a:rPr>
              <a:t>Сказкотерапия</a:t>
            </a:r>
            <a:r>
              <a:rPr lang="ru-RU" sz="4000" b="1" dirty="0" smtClean="0">
                <a:solidFill>
                  <a:srgbClr val="7030A0"/>
                </a:solidFill>
                <a:latin typeface="Times New Roman" pitchFamily="18" charset="0"/>
                <a:cs typeface="Times New Roman" pitchFamily="18" charset="0"/>
              </a:rPr>
              <a:t> –</a:t>
            </a:r>
          </a:p>
          <a:p>
            <a:pPr algn="ctr"/>
            <a:r>
              <a:rPr lang="ru-RU" sz="4000" b="1" dirty="0" smtClean="0">
                <a:solidFill>
                  <a:srgbClr val="7030A0"/>
                </a:solidFill>
                <a:latin typeface="Times New Roman" pitchFamily="18" charset="0"/>
                <a:cs typeface="Times New Roman" pitchFamily="18" charset="0"/>
              </a:rPr>
              <a:t> как форма работы с детьми</a:t>
            </a:r>
            <a:endParaRPr lang="ru-RU" sz="4000" b="1" dirty="0">
              <a:solidFill>
                <a:srgbClr val="7030A0"/>
              </a:solidFill>
              <a:latin typeface="Times New Roman" pitchFamily="18" charset="0"/>
              <a:cs typeface="Times New Roman" pitchFamily="18" charset="0"/>
            </a:endParaRPr>
          </a:p>
        </p:txBody>
      </p:sp>
      <p:sp>
        <p:nvSpPr>
          <p:cNvPr id="5" name="TextBox 4"/>
          <p:cNvSpPr txBox="1"/>
          <p:nvPr/>
        </p:nvSpPr>
        <p:spPr>
          <a:xfrm>
            <a:off x="6458029" y="5127575"/>
            <a:ext cx="2685971" cy="923330"/>
          </a:xfrm>
          <a:prstGeom prst="rect">
            <a:avLst/>
          </a:prstGeom>
          <a:noFill/>
        </p:spPr>
        <p:txBody>
          <a:bodyPr wrap="square" rtlCol="0">
            <a:spAutoFit/>
          </a:bodyPr>
          <a:lstStyle/>
          <a:p>
            <a:pPr algn="ctr"/>
            <a:r>
              <a:rPr lang="ru-RU" b="1" dirty="0" smtClean="0"/>
              <a:t>Подготовила</a:t>
            </a:r>
          </a:p>
          <a:p>
            <a:pPr algn="ctr"/>
            <a:r>
              <a:rPr lang="ru-RU" b="1" dirty="0" smtClean="0"/>
              <a:t>педагог-психолог</a:t>
            </a:r>
          </a:p>
          <a:p>
            <a:pPr algn="ctr"/>
            <a:r>
              <a:rPr lang="ru-RU" b="1" dirty="0" err="1" smtClean="0"/>
              <a:t>Радаева</a:t>
            </a:r>
            <a:r>
              <a:rPr lang="ru-RU" b="1" dirty="0" smtClean="0"/>
              <a:t> О.В.</a:t>
            </a:r>
            <a:endParaRPr lang="ru-RU" b="1" dirty="0"/>
          </a:p>
        </p:txBody>
      </p:sp>
      <p:sp>
        <p:nvSpPr>
          <p:cNvPr id="6" name="TextBox 5"/>
          <p:cNvSpPr txBox="1"/>
          <p:nvPr/>
        </p:nvSpPr>
        <p:spPr>
          <a:xfrm>
            <a:off x="1054801" y="260648"/>
            <a:ext cx="7189607" cy="646331"/>
          </a:xfrm>
          <a:prstGeom prst="rect">
            <a:avLst/>
          </a:prstGeom>
          <a:noFill/>
        </p:spPr>
        <p:txBody>
          <a:bodyPr wrap="square" rtlCol="0">
            <a:spAutoFit/>
          </a:bodyPr>
          <a:lstStyle/>
          <a:p>
            <a:pPr algn="ctr"/>
            <a:r>
              <a:rPr lang="ru-RU" dirty="0" smtClean="0">
                <a:latin typeface="Times New Roman" pitchFamily="18" charset="0"/>
                <a:cs typeface="Times New Roman" pitchFamily="18" charset="0"/>
              </a:rPr>
              <a:t>Муниципальное бюджетное дошкольное образовательное учреждение детский сад №8 «Сказка»</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7802906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323528" y="1412776"/>
            <a:ext cx="8280920" cy="3416320"/>
          </a:xfrm>
          <a:prstGeom prst="rect">
            <a:avLst/>
          </a:prstGeom>
          <a:noFill/>
        </p:spPr>
        <p:txBody>
          <a:bodyPr wrap="square" rtlCol="0">
            <a:spAutoFit/>
          </a:bodyPr>
          <a:lstStyle/>
          <a:p>
            <a:r>
              <a:rPr lang="ru-RU" sz="2400" b="1" dirty="0" err="1">
                <a:solidFill>
                  <a:srgbClr val="7030A0"/>
                </a:solidFill>
                <a:latin typeface="Times New Roman" pitchFamily="18" charset="0"/>
                <a:cs typeface="Times New Roman" pitchFamily="18" charset="0"/>
              </a:rPr>
              <a:t>Сказкотерапия</a:t>
            </a:r>
            <a:r>
              <a:rPr lang="ru-RU" sz="2400" dirty="0">
                <a:latin typeface="Times New Roman" pitchFamily="18" charset="0"/>
                <a:cs typeface="Times New Roman" pitchFamily="18" charset="0"/>
              </a:rPr>
              <a:t> – это метод психологической коррекции, помогающий развитию гармоничной личности и решению индивидуальных проблем. </a:t>
            </a:r>
            <a:endParaRPr lang="ru-RU" sz="2400" dirty="0" smtClean="0">
              <a:latin typeface="Times New Roman" pitchFamily="18" charset="0"/>
              <a:cs typeface="Times New Roman" pitchFamily="18" charset="0"/>
            </a:endParaRPr>
          </a:p>
          <a:p>
            <a:endParaRPr lang="ru-RU" sz="2400" dirty="0">
              <a:latin typeface="Times New Roman" pitchFamily="18" charset="0"/>
              <a:cs typeface="Times New Roman" pitchFamily="18" charset="0"/>
            </a:endParaRPr>
          </a:p>
          <a:p>
            <a:r>
              <a:rPr lang="ru-RU" sz="2400" dirty="0" smtClean="0">
                <a:latin typeface="Times New Roman" pitchFamily="18" charset="0"/>
                <a:cs typeface="Times New Roman" pitchFamily="18" charset="0"/>
              </a:rPr>
              <a:t>Инструментом </a:t>
            </a:r>
            <a:r>
              <a:rPr lang="ru-RU" sz="2400" dirty="0">
                <a:latin typeface="Times New Roman" pitchFamily="18" charset="0"/>
                <a:cs typeface="Times New Roman" pitchFamily="18" charset="0"/>
              </a:rPr>
              <a:t>данной терапии выступает </a:t>
            </a:r>
            <a:r>
              <a:rPr lang="ru-RU" sz="2400" b="1" dirty="0">
                <a:solidFill>
                  <a:srgbClr val="7030A0"/>
                </a:solidFill>
                <a:latin typeface="Times New Roman" pitchFamily="18" charset="0"/>
                <a:cs typeface="Times New Roman" pitchFamily="18" charset="0"/>
              </a:rPr>
              <a:t>сказка</a:t>
            </a:r>
            <a:r>
              <a:rPr lang="ru-RU" sz="2400" dirty="0">
                <a:latin typeface="Times New Roman" pitchFamily="18" charset="0"/>
                <a:cs typeface="Times New Roman" pitchFamily="18" charset="0"/>
              </a:rPr>
              <a:t>, позволяющая на примере героев проследить особенности поведения и поступков, разобрать конкретную жизненную ситуацию.</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40875754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899592" y="1124744"/>
            <a:ext cx="7200800" cy="3785652"/>
          </a:xfrm>
          <a:prstGeom prst="rect">
            <a:avLst/>
          </a:prstGeom>
          <a:noFill/>
        </p:spPr>
        <p:txBody>
          <a:bodyPr wrap="square" rtlCol="0">
            <a:spAutoFit/>
          </a:bodyPr>
          <a:lstStyle/>
          <a:p>
            <a:r>
              <a:rPr lang="ru-RU" sz="2400" b="1" dirty="0">
                <a:latin typeface="Times New Roman" pitchFamily="18" charset="0"/>
                <a:cs typeface="Times New Roman" pitchFamily="18" charset="0"/>
              </a:rPr>
              <a:t>Суть метода </a:t>
            </a:r>
            <a:r>
              <a:rPr lang="ru-RU" sz="2400" dirty="0">
                <a:latin typeface="Times New Roman" pitchFamily="18" charset="0"/>
                <a:cs typeface="Times New Roman" pitchFamily="18" charset="0"/>
              </a:rPr>
              <a:t>такова: переживание конфликта происходит при помощи системы заместителей – сказочных персонажей, на месте которых ребенок (или взрослый) начинает представлять себя. Значим также и сюжет. За счет своей метафоричности сказка становится сильнейшим развивающим и психотерапевтическим средством. Проживая вместе с персонажами определенные события, малыш учится понимать их смысл и значение.</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18114759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95536" y="908720"/>
            <a:ext cx="8352928" cy="1938992"/>
          </a:xfrm>
          <a:prstGeom prst="rect">
            <a:avLst/>
          </a:prstGeom>
          <a:noFill/>
        </p:spPr>
        <p:txBody>
          <a:bodyPr wrap="square" rtlCol="0">
            <a:spAutoFit/>
          </a:bodyPr>
          <a:lstStyle/>
          <a:p>
            <a:r>
              <a:rPr lang="ru-RU" sz="2400" dirty="0">
                <a:latin typeface="Times New Roman" pitchFamily="18" charset="0"/>
                <a:cs typeface="Times New Roman" pitchFamily="18" charset="0"/>
              </a:rPr>
              <a:t>Цель терапии – помочь ребенку преодолеть тревожность и страхи, исправить негативные черты характера, раскрыть способности и внутренний мир</a:t>
            </a:r>
            <a:r>
              <a:rPr lang="ru-RU" sz="2400" dirty="0" smtClean="0">
                <a:latin typeface="Times New Roman" pitchFamily="18" charset="0"/>
                <a:cs typeface="Times New Roman" pitchFamily="18" charset="0"/>
              </a:rPr>
              <a:t>.</a:t>
            </a:r>
          </a:p>
          <a:p>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
        <p:nvSpPr>
          <p:cNvPr id="5" name="TextBox 4"/>
          <p:cNvSpPr txBox="1"/>
          <p:nvPr/>
        </p:nvSpPr>
        <p:spPr>
          <a:xfrm>
            <a:off x="381639" y="2348880"/>
            <a:ext cx="8352928" cy="2308324"/>
          </a:xfrm>
          <a:prstGeom prst="rect">
            <a:avLst/>
          </a:prstGeom>
          <a:noFill/>
        </p:spPr>
        <p:txBody>
          <a:bodyPr wrap="square" rtlCol="0">
            <a:spAutoFit/>
          </a:bodyPr>
          <a:lstStyle/>
          <a:p>
            <a:endParaRPr lang="ru-RU" sz="2400" b="1" dirty="0" smtClean="0">
              <a:solidFill>
                <a:srgbClr val="7030A0"/>
              </a:solidFill>
              <a:latin typeface="Times New Roman" pitchFamily="18" charset="0"/>
              <a:cs typeface="Times New Roman" pitchFamily="18" charset="0"/>
            </a:endParaRPr>
          </a:p>
          <a:p>
            <a:r>
              <a:rPr lang="ru-RU" sz="2400" b="1" dirty="0" smtClean="0">
                <a:solidFill>
                  <a:srgbClr val="7030A0"/>
                </a:solidFill>
                <a:latin typeface="Times New Roman" pitchFamily="18" charset="0"/>
                <a:cs typeface="Times New Roman" pitchFamily="18" charset="0"/>
              </a:rPr>
              <a:t>Задачи</a:t>
            </a:r>
            <a:r>
              <a:rPr lang="ru-RU" sz="2400" dirty="0" smtClean="0">
                <a:latin typeface="Times New Roman" pitchFamily="18" charset="0"/>
                <a:cs typeface="Times New Roman" pitchFamily="18" charset="0"/>
              </a:rPr>
              <a:t> </a:t>
            </a:r>
            <a:r>
              <a:rPr lang="ru-RU" sz="2400" dirty="0">
                <a:latin typeface="Times New Roman" pitchFamily="18" charset="0"/>
                <a:cs typeface="Times New Roman" pitchFamily="18" charset="0"/>
              </a:rPr>
              <a:t>можно выделить следующие: </a:t>
            </a:r>
            <a:endParaRPr lang="ru-RU" sz="2400" dirty="0" smtClean="0">
              <a:latin typeface="Times New Roman" pitchFamily="18" charset="0"/>
              <a:cs typeface="Times New Roman" pitchFamily="18" charset="0"/>
            </a:endParaRPr>
          </a:p>
          <a:p>
            <a:r>
              <a:rPr lang="ru-RU" sz="2400" dirty="0" smtClean="0">
                <a:latin typeface="Times New Roman" pitchFamily="18" charset="0"/>
                <a:cs typeface="Times New Roman" pitchFamily="18" charset="0"/>
              </a:rPr>
              <a:t>-формирование </a:t>
            </a:r>
            <a:r>
              <a:rPr lang="ru-RU" sz="2400" dirty="0">
                <a:latin typeface="Times New Roman" pitchFamily="18" charset="0"/>
                <a:cs typeface="Times New Roman" pitchFamily="18" charset="0"/>
              </a:rPr>
              <a:t>эмоционального опыта; </a:t>
            </a:r>
            <a:endParaRPr lang="ru-RU" sz="2400" dirty="0" smtClean="0">
              <a:latin typeface="Times New Roman" pitchFamily="18" charset="0"/>
              <a:cs typeface="Times New Roman" pitchFamily="18" charset="0"/>
            </a:endParaRPr>
          </a:p>
          <a:p>
            <a:r>
              <a:rPr lang="ru-RU" sz="2400" dirty="0" smtClean="0">
                <a:latin typeface="Times New Roman" pitchFamily="18" charset="0"/>
                <a:cs typeface="Times New Roman" pitchFamily="18" charset="0"/>
              </a:rPr>
              <a:t>-преодоление </a:t>
            </a:r>
            <a:r>
              <a:rPr lang="ru-RU" sz="2400" dirty="0">
                <a:latin typeface="Times New Roman" pitchFamily="18" charset="0"/>
                <a:cs typeface="Times New Roman" pitchFamily="18" charset="0"/>
              </a:rPr>
              <a:t>внутренних противоречий; </a:t>
            </a:r>
            <a:endParaRPr lang="ru-RU" sz="2400" dirty="0" smtClean="0">
              <a:latin typeface="Times New Roman" pitchFamily="18" charset="0"/>
              <a:cs typeface="Times New Roman" pitchFamily="18" charset="0"/>
            </a:endParaRPr>
          </a:p>
          <a:p>
            <a:r>
              <a:rPr lang="ru-RU" sz="2400" dirty="0" smtClean="0">
                <a:latin typeface="Times New Roman" pitchFamily="18" charset="0"/>
                <a:cs typeface="Times New Roman" pitchFamily="18" charset="0"/>
              </a:rPr>
              <a:t>-получение </a:t>
            </a:r>
            <a:r>
              <a:rPr lang="ru-RU" sz="2400" dirty="0">
                <a:latin typeface="Times New Roman" pitchFamily="18" charset="0"/>
                <a:cs typeface="Times New Roman" pitchFamily="18" charset="0"/>
              </a:rPr>
              <a:t>образца поведения в различных ситуациях.</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36039418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403648" y="260648"/>
            <a:ext cx="7056784" cy="461665"/>
          </a:xfrm>
          <a:prstGeom prst="rect">
            <a:avLst/>
          </a:prstGeom>
          <a:noFill/>
        </p:spPr>
        <p:txBody>
          <a:bodyPr wrap="square" rtlCol="0">
            <a:spAutoFit/>
          </a:bodyPr>
          <a:lstStyle/>
          <a:p>
            <a:pPr algn="ctr"/>
            <a:r>
              <a:rPr lang="ru-RU" sz="2400" b="1" dirty="0">
                <a:latin typeface="Times New Roman" pitchFamily="18" charset="0"/>
                <a:cs typeface="Times New Roman" pitchFamily="18" charset="0"/>
              </a:rPr>
              <a:t>Основные приемы работы со </a:t>
            </a:r>
            <a:r>
              <a:rPr lang="ru-RU" sz="2400" b="1" dirty="0" smtClean="0">
                <a:latin typeface="Times New Roman" pitchFamily="18" charset="0"/>
                <a:cs typeface="Times New Roman" pitchFamily="18" charset="0"/>
              </a:rPr>
              <a:t>сказкой</a:t>
            </a:r>
            <a:endParaRPr lang="ru-RU" sz="2400" b="1" dirty="0">
              <a:latin typeface="Times New Roman" pitchFamily="18" charset="0"/>
              <a:cs typeface="Times New Roman" pitchFamily="18" charset="0"/>
            </a:endParaRPr>
          </a:p>
        </p:txBody>
      </p:sp>
      <p:sp>
        <p:nvSpPr>
          <p:cNvPr id="3" name="TextBox 2"/>
          <p:cNvSpPr txBox="1"/>
          <p:nvPr/>
        </p:nvSpPr>
        <p:spPr>
          <a:xfrm>
            <a:off x="507452" y="908720"/>
            <a:ext cx="8385028" cy="4708981"/>
          </a:xfrm>
          <a:prstGeom prst="rect">
            <a:avLst/>
          </a:prstGeom>
          <a:noFill/>
        </p:spPr>
        <p:txBody>
          <a:bodyPr wrap="square" rtlCol="0">
            <a:spAutoFit/>
          </a:bodyPr>
          <a:lstStyle/>
          <a:p>
            <a:r>
              <a:rPr lang="ru-RU" sz="2000" b="1" dirty="0">
                <a:latin typeface="Times New Roman" pitchFamily="18" charset="0"/>
                <a:cs typeface="Times New Roman" pitchFamily="18" charset="0"/>
              </a:rPr>
              <a:t>Анализ сказок:</a:t>
            </a:r>
          </a:p>
          <a:p>
            <a:endParaRPr lang="ru-RU" sz="2000" dirty="0" smtClean="0">
              <a:latin typeface="Times New Roman" pitchFamily="18" charset="0"/>
              <a:cs typeface="Times New Roman" pitchFamily="18" charset="0"/>
            </a:endParaRPr>
          </a:p>
          <a:p>
            <a:r>
              <a:rPr lang="ru-RU" sz="2000" dirty="0" smtClean="0">
                <a:latin typeface="Times New Roman" pitchFamily="18" charset="0"/>
                <a:cs typeface="Times New Roman" pitchFamily="18" charset="0"/>
              </a:rPr>
              <a:t>Цель </a:t>
            </a:r>
            <a:r>
              <a:rPr lang="ru-RU" sz="2000" dirty="0">
                <a:latin typeface="Times New Roman" pitchFamily="18" charset="0"/>
                <a:cs typeface="Times New Roman" pitchFamily="18" charset="0"/>
              </a:rPr>
              <a:t>- осознание, интерпретация того, что стоит за каждой сказочной ситуацией, конструкцией сюжета, поведением героев. Например, для анализа выбирается известная сказка. При этом ребенку предлагают ответить на вопрос:</a:t>
            </a:r>
          </a:p>
          <a:p>
            <a:r>
              <a:rPr lang="ru-RU" sz="2000" dirty="0">
                <a:latin typeface="Times New Roman" pitchFamily="18" charset="0"/>
                <a:cs typeface="Times New Roman" pitchFamily="18" charset="0"/>
              </a:rPr>
              <a:t>- Как вы думаете, о чем эта сказка?</a:t>
            </a:r>
          </a:p>
          <a:p>
            <a:r>
              <a:rPr lang="ru-RU" sz="2000" dirty="0">
                <a:latin typeface="Times New Roman" pitchFamily="18" charset="0"/>
                <a:cs typeface="Times New Roman" pitchFamily="18" charset="0"/>
              </a:rPr>
              <a:t>- Кто из героев больше всего понравился и почему?</a:t>
            </a:r>
          </a:p>
          <a:p>
            <a:r>
              <a:rPr lang="ru-RU" sz="2000" dirty="0">
                <a:latin typeface="Times New Roman" pitchFamily="18" charset="0"/>
                <a:cs typeface="Times New Roman" pitchFamily="18" charset="0"/>
              </a:rPr>
              <a:t>- Почему герой сделал так, а не иначе?</a:t>
            </a:r>
          </a:p>
          <a:p>
            <a:r>
              <a:rPr lang="ru-RU" sz="2000" dirty="0">
                <a:latin typeface="Times New Roman" pitchFamily="18" charset="0"/>
                <a:cs typeface="Times New Roman" pitchFamily="18" charset="0"/>
              </a:rPr>
              <a:t>- Что было бы с героями, если бы они не сделали так, как описано в сказке?</a:t>
            </a:r>
          </a:p>
          <a:p>
            <a:r>
              <a:rPr lang="ru-RU" sz="2000" dirty="0">
                <a:latin typeface="Times New Roman" pitchFamily="18" charset="0"/>
                <a:cs typeface="Times New Roman" pitchFamily="18" charset="0"/>
              </a:rPr>
              <a:t>- Что было бы, если бы в сказке были положительные</a:t>
            </a:r>
          </a:p>
          <a:p>
            <a:r>
              <a:rPr lang="ru-RU" sz="2000" dirty="0">
                <a:latin typeface="Times New Roman" pitchFamily="18" charset="0"/>
                <a:cs typeface="Times New Roman" pitchFamily="18" charset="0"/>
              </a:rPr>
              <a:t>или отрицательные герои и т.д.?</a:t>
            </a:r>
          </a:p>
          <a:p>
            <a:r>
              <a:rPr lang="ru-RU" sz="2000" dirty="0">
                <a:latin typeface="Times New Roman" pitchFamily="18" charset="0"/>
                <a:cs typeface="Times New Roman" pitchFamily="18" charset="0"/>
              </a:rPr>
              <a:t>Такая форма работы применяется для детей в возрасте от 5 лет, подростков и взрослых.</a:t>
            </a:r>
          </a:p>
        </p:txBody>
      </p:sp>
    </p:spTree>
    <p:extLst>
      <p:ext uri="{BB962C8B-B14F-4D97-AF65-F5344CB8AC3E}">
        <p14:creationId xmlns:p14="http://schemas.microsoft.com/office/powerpoint/2010/main" val="12443886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323528" y="1412776"/>
            <a:ext cx="8640960" cy="3416320"/>
          </a:xfrm>
          <a:prstGeom prst="rect">
            <a:avLst/>
          </a:prstGeom>
          <a:noFill/>
        </p:spPr>
        <p:txBody>
          <a:bodyPr wrap="square" rtlCol="0">
            <a:spAutoFit/>
          </a:bodyPr>
          <a:lstStyle/>
          <a:p>
            <a:r>
              <a:rPr lang="ru-RU" sz="2400" b="1" dirty="0">
                <a:latin typeface="Times New Roman" pitchFamily="18" charset="0"/>
                <a:cs typeface="Times New Roman" pitchFamily="18" charset="0"/>
              </a:rPr>
              <a:t>Рассказывание </a:t>
            </a:r>
            <a:r>
              <a:rPr lang="ru-RU" sz="2400" b="1" dirty="0" smtClean="0">
                <a:latin typeface="Times New Roman" pitchFamily="18" charset="0"/>
                <a:cs typeface="Times New Roman" pitchFamily="18" charset="0"/>
              </a:rPr>
              <a:t>сказок</a:t>
            </a:r>
          </a:p>
          <a:p>
            <a:endParaRPr lang="ru-RU" sz="2400" b="1" dirty="0">
              <a:latin typeface="Times New Roman" pitchFamily="18" charset="0"/>
              <a:cs typeface="Times New Roman" pitchFamily="18" charset="0"/>
            </a:endParaRPr>
          </a:p>
          <a:p>
            <a:r>
              <a:rPr lang="ru-RU" sz="2400" dirty="0">
                <a:latin typeface="Times New Roman" pitchFamily="18" charset="0"/>
                <a:cs typeface="Times New Roman" pitchFamily="18" charset="0"/>
              </a:rPr>
              <a:t>Прием помогает проработать такие моменты, как развитие фантазии, воображения. Ребенку или группе детей предлагается рассказать сказку от первого или третьего лица. Можно предложить сказку от имени других действующих лиц, принимающих или не участвуют в сказке. Например, как сказку о Колобке рассказала бы Лисичка, Баба Яга или Василиса Премудрая.</a:t>
            </a:r>
          </a:p>
        </p:txBody>
      </p:sp>
    </p:spTree>
    <p:extLst>
      <p:ext uri="{BB962C8B-B14F-4D97-AF65-F5344CB8AC3E}">
        <p14:creationId xmlns:p14="http://schemas.microsoft.com/office/powerpoint/2010/main" val="18452395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3"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79512" y="260648"/>
            <a:ext cx="8280920" cy="4401205"/>
          </a:xfrm>
          <a:prstGeom prst="rect">
            <a:avLst/>
          </a:prstGeom>
          <a:noFill/>
        </p:spPr>
        <p:txBody>
          <a:bodyPr wrap="square" rtlCol="0">
            <a:spAutoFit/>
          </a:bodyPr>
          <a:lstStyle/>
          <a:p>
            <a:r>
              <a:rPr lang="ru-RU" sz="2000" b="1" dirty="0">
                <a:latin typeface="Times New Roman" pitchFamily="18" charset="0"/>
                <a:cs typeface="Times New Roman" pitchFamily="18" charset="0"/>
              </a:rPr>
              <a:t>Переписывание сказок</a:t>
            </a:r>
          </a:p>
          <a:p>
            <a:r>
              <a:rPr lang="ru-RU" sz="2000" dirty="0">
                <a:latin typeface="Times New Roman" pitchFamily="18" charset="0"/>
                <a:cs typeface="Times New Roman" pitchFamily="18" charset="0"/>
              </a:rPr>
              <a:t>Переписывание и дописывание авторских и народных сказок имеет смысл тогда, когда ребенку не нравится сюжет, определенное развитие событий, ситуаций, конец сказки и тому подобное. Переписывая сказку, дописывая свое окончание или вводя необходимых персонажей, ребенок сам выбирает наиболее подходящую его внутреннему состоянию развязку и находит тот вариант решения ситуации, который позволяет освободиться от внутреннего напряжения. В этом и заключается </a:t>
            </a:r>
            <a:r>
              <a:rPr lang="ru-RU" sz="2000" dirty="0" err="1">
                <a:latin typeface="Times New Roman" pitchFamily="18" charset="0"/>
                <a:cs typeface="Times New Roman" pitchFamily="18" charset="0"/>
              </a:rPr>
              <a:t>психокорекционный</a:t>
            </a:r>
            <a:r>
              <a:rPr lang="ru-RU" sz="2000" dirty="0">
                <a:latin typeface="Times New Roman" pitchFamily="18" charset="0"/>
                <a:cs typeface="Times New Roman" pitchFamily="18" charset="0"/>
              </a:rPr>
              <a:t> метод - в переписывании содержания сказки.</a:t>
            </a:r>
          </a:p>
          <a:p>
            <a:endParaRPr lang="ru-RU" sz="2000" b="1" dirty="0" smtClean="0">
              <a:latin typeface="Times New Roman" pitchFamily="18" charset="0"/>
              <a:cs typeface="Times New Roman" pitchFamily="18" charset="0"/>
            </a:endParaRPr>
          </a:p>
          <a:p>
            <a:r>
              <a:rPr lang="ru-RU" sz="2000" b="1" dirty="0" smtClean="0">
                <a:latin typeface="Times New Roman" pitchFamily="18" charset="0"/>
                <a:cs typeface="Times New Roman" pitchFamily="18" charset="0"/>
              </a:rPr>
              <a:t>Постановка </a:t>
            </a:r>
            <a:r>
              <a:rPr lang="ru-RU" sz="2000" b="1" dirty="0">
                <a:latin typeface="Times New Roman" pitchFamily="18" charset="0"/>
                <a:cs typeface="Times New Roman" pitchFamily="18" charset="0"/>
              </a:rPr>
              <a:t>сказок с помощью кукол</a:t>
            </a:r>
          </a:p>
          <a:p>
            <a:r>
              <a:rPr lang="ru-RU" sz="2000" dirty="0">
                <a:latin typeface="Times New Roman" pitchFamily="18" charset="0"/>
                <a:cs typeface="Times New Roman" pitchFamily="18" charset="0"/>
              </a:rPr>
              <a:t>Работая с куклой, ребенок видит, что каждое его действие сразу отражается на поведении куклы. Это помогает ему самостоятельно корректировать свое поведение.</a:t>
            </a:r>
          </a:p>
        </p:txBody>
      </p:sp>
    </p:spTree>
    <p:extLst>
      <p:ext uri="{BB962C8B-B14F-4D97-AF65-F5344CB8AC3E}">
        <p14:creationId xmlns:p14="http://schemas.microsoft.com/office/powerpoint/2010/main" val="8341943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7309" t="21782" r="29861" b="10494"/>
          <a:stretch/>
        </p:blipFill>
        <p:spPr bwMode="auto">
          <a:xfrm>
            <a:off x="611560" y="1067311"/>
            <a:ext cx="8175009" cy="52661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547664" y="188640"/>
            <a:ext cx="6552728" cy="400110"/>
          </a:xfrm>
          <a:prstGeom prst="rect">
            <a:avLst/>
          </a:prstGeom>
          <a:noFill/>
        </p:spPr>
        <p:txBody>
          <a:bodyPr wrap="square" rtlCol="0">
            <a:spAutoFit/>
          </a:bodyPr>
          <a:lstStyle/>
          <a:p>
            <a:pPr algn="ctr"/>
            <a:r>
              <a:rPr lang="ru-RU" sz="2000" b="1" dirty="0" smtClean="0"/>
              <a:t>В</a:t>
            </a:r>
            <a:r>
              <a:rPr lang="ru-RU" sz="2000" b="1" dirty="0" smtClean="0">
                <a:latin typeface="Times New Roman" pitchFamily="18" charset="0"/>
                <a:cs typeface="Times New Roman" pitchFamily="18" charset="0"/>
              </a:rPr>
              <a:t>иды сказок</a:t>
            </a:r>
            <a:endParaRPr lang="ru-RU" sz="2000" b="1" dirty="0">
              <a:latin typeface="Times New Roman" pitchFamily="18" charset="0"/>
              <a:cs typeface="Times New Roman" pitchFamily="18" charset="0"/>
            </a:endParaRPr>
          </a:p>
        </p:txBody>
      </p:sp>
    </p:spTree>
    <p:extLst>
      <p:ext uri="{BB962C8B-B14F-4D97-AF65-F5344CB8AC3E}">
        <p14:creationId xmlns:p14="http://schemas.microsoft.com/office/powerpoint/2010/main" val="17498022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691680" y="332656"/>
            <a:ext cx="6120680" cy="369332"/>
          </a:xfrm>
          <a:prstGeom prst="rect">
            <a:avLst/>
          </a:prstGeom>
          <a:noFill/>
        </p:spPr>
        <p:txBody>
          <a:bodyPr wrap="square" rtlCol="0">
            <a:spAutoFit/>
          </a:bodyPr>
          <a:lstStyle/>
          <a:p>
            <a:pPr algn="ctr"/>
            <a:r>
              <a:rPr lang="ru-RU" b="1" dirty="0" smtClean="0">
                <a:latin typeface="Times New Roman" pitchFamily="18" charset="0"/>
                <a:cs typeface="Times New Roman" pitchFamily="18" charset="0"/>
              </a:rPr>
              <a:t>Требования к сказкам</a:t>
            </a:r>
            <a:endParaRPr lang="ru-RU" b="1" dirty="0">
              <a:latin typeface="Times New Roman" pitchFamily="18" charset="0"/>
              <a:cs typeface="Times New Roman" pitchFamily="18" charset="0"/>
            </a:endParaRPr>
          </a:p>
        </p:txBody>
      </p:sp>
      <p:sp>
        <p:nvSpPr>
          <p:cNvPr id="3" name="TextBox 2"/>
          <p:cNvSpPr txBox="1"/>
          <p:nvPr/>
        </p:nvSpPr>
        <p:spPr>
          <a:xfrm>
            <a:off x="323528" y="908720"/>
            <a:ext cx="8640960" cy="4524315"/>
          </a:xfrm>
          <a:prstGeom prst="rect">
            <a:avLst/>
          </a:prstGeom>
          <a:noFill/>
        </p:spPr>
        <p:txBody>
          <a:bodyPr wrap="square" rtlCol="0">
            <a:spAutoFit/>
          </a:bodyPr>
          <a:lstStyle/>
          <a:p>
            <a:pPr marL="285750" indent="-285750">
              <a:buFont typeface="Wingdings" pitchFamily="2" charset="2"/>
              <a:buChar char="q"/>
            </a:pPr>
            <a:r>
              <a:rPr lang="ru-RU" dirty="0"/>
              <a:t>Герои были понятны и интересны детям. Отличный вариант, если действующим лицом является ровесник. Следует учитывать и возрастную специфику: для 2-3 лет предпочтительны герои-животные, в 4 года следует вводить элемент волшебства, в 5 лет волшебные сказки уже становятся основными. </a:t>
            </a:r>
            <a:endParaRPr lang="ru-RU" dirty="0" smtClean="0"/>
          </a:p>
          <a:p>
            <a:pPr marL="285750" indent="-285750">
              <a:buFont typeface="Wingdings" pitchFamily="2" charset="2"/>
              <a:buChar char="q"/>
            </a:pPr>
            <a:r>
              <a:rPr lang="ru-RU" dirty="0" smtClean="0"/>
              <a:t>Персонажи </a:t>
            </a:r>
            <a:r>
              <a:rPr lang="ru-RU" dirty="0"/>
              <a:t>должны четко подразделяться на положительных и отрицательных. В силу возраста детям пока трудно судить о том, что честный и добрый человек в определенных обстоятельствах не всегда поступает хорошо. Поэтому в отобранном материале все должно быть доступно и однозначно. </a:t>
            </a:r>
            <a:endParaRPr lang="ru-RU" dirty="0" smtClean="0"/>
          </a:p>
          <a:p>
            <a:pPr marL="285750" indent="-285750">
              <a:buFont typeface="Wingdings" pitchFamily="2" charset="2"/>
              <a:buChar char="q"/>
            </a:pPr>
            <a:r>
              <a:rPr lang="ru-RU" dirty="0" smtClean="0"/>
              <a:t>Сам </a:t>
            </a:r>
            <a:r>
              <a:rPr lang="ru-RU" dirty="0"/>
              <a:t>текст следует выбирать интересный ребенку, близкий ему по тематике и увлечениям. </a:t>
            </a:r>
            <a:endParaRPr lang="ru-RU" dirty="0" smtClean="0"/>
          </a:p>
          <a:p>
            <a:pPr marL="285750" indent="-285750">
              <a:buFont typeface="Wingdings" pitchFamily="2" charset="2"/>
              <a:buChar char="q"/>
            </a:pPr>
            <a:r>
              <a:rPr lang="ru-RU" dirty="0" smtClean="0"/>
              <a:t>Тематика </a:t>
            </a:r>
            <a:r>
              <a:rPr lang="ru-RU" dirty="0"/>
              <a:t>должна быть актуальной. Занятие проводится с определенной целью, для решения какой-то проблемы ребенка (агрессивность, застенчивость, фобии), материал надо подобрать таким образом, чтобы освещать эти аспекты. </a:t>
            </a:r>
            <a:endParaRPr lang="ru-RU" dirty="0" smtClean="0"/>
          </a:p>
          <a:p>
            <a:pPr marL="285750" indent="-285750">
              <a:buFont typeface="Wingdings" pitchFamily="2" charset="2"/>
              <a:buChar char="q"/>
            </a:pPr>
            <a:r>
              <a:rPr lang="ru-RU" dirty="0" smtClean="0"/>
              <a:t>Наличие </a:t>
            </a:r>
            <a:r>
              <a:rPr lang="ru-RU" dirty="0"/>
              <a:t>развязки. Проблема обязательно должна быть решена, поскольку только так ребенок получит конкретный алгоритм действий.</a:t>
            </a:r>
            <a:r>
              <a:rPr lang="ru-RU" dirty="0" smtClean="0"/>
              <a:t/>
            </a:r>
            <a:br>
              <a:rPr lang="ru-RU" dirty="0" smtClean="0"/>
            </a:br>
            <a:endParaRPr lang="ru-RU" dirty="0"/>
          </a:p>
        </p:txBody>
      </p:sp>
    </p:spTree>
    <p:extLst>
      <p:ext uri="{BB962C8B-B14F-4D97-AF65-F5344CB8AC3E}">
        <p14:creationId xmlns:p14="http://schemas.microsoft.com/office/powerpoint/2010/main" val="1433759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251520" y="260648"/>
            <a:ext cx="8640960" cy="5632311"/>
          </a:xfrm>
          <a:prstGeom prst="rect">
            <a:avLst/>
          </a:prstGeom>
          <a:noFill/>
        </p:spPr>
        <p:txBody>
          <a:bodyPr wrap="square" rtlCol="0">
            <a:spAutoFit/>
          </a:bodyPr>
          <a:lstStyle/>
          <a:p>
            <a:pPr algn="ctr"/>
            <a:r>
              <a:rPr lang="ru-RU" sz="2000" b="1" dirty="0" smtClean="0">
                <a:latin typeface="Times New Roman" pitchFamily="18" charset="0"/>
                <a:cs typeface="Times New Roman" pitchFamily="18" charset="0"/>
              </a:rPr>
              <a:t>Структура занятия</a:t>
            </a:r>
          </a:p>
          <a:p>
            <a:pPr marL="285750" indent="-285750">
              <a:buFont typeface="Arial" pitchFamily="34" charset="0"/>
              <a:buChar char="•"/>
            </a:pPr>
            <a:r>
              <a:rPr lang="ru-RU" sz="2000" dirty="0" smtClean="0">
                <a:latin typeface="Times New Roman" pitchFamily="18" charset="0"/>
                <a:cs typeface="Times New Roman" pitchFamily="18" charset="0"/>
              </a:rPr>
              <a:t>Ритуал </a:t>
            </a:r>
            <a:r>
              <a:rPr lang="ru-RU" sz="2000" dirty="0">
                <a:latin typeface="Times New Roman" pitchFamily="18" charset="0"/>
                <a:cs typeface="Times New Roman" pitchFamily="18" charset="0"/>
              </a:rPr>
              <a:t>погружения, помогающий создать необходимое настроение. Это может быть прослушивание веселой мелодии, любимой ребенком. </a:t>
            </a:r>
            <a:endParaRPr lang="ru-RU" sz="2000" dirty="0" smtClean="0">
              <a:latin typeface="Times New Roman" pitchFamily="18" charset="0"/>
              <a:cs typeface="Times New Roman" pitchFamily="18" charset="0"/>
            </a:endParaRPr>
          </a:p>
          <a:p>
            <a:pPr marL="285750" indent="-285750">
              <a:buFont typeface="Arial" pitchFamily="34" charset="0"/>
              <a:buChar char="•"/>
            </a:pPr>
            <a:r>
              <a:rPr lang="ru-RU" sz="2000" dirty="0" smtClean="0">
                <a:latin typeface="Times New Roman" pitchFamily="18" charset="0"/>
                <a:cs typeface="Times New Roman" pitchFamily="18" charset="0"/>
              </a:rPr>
              <a:t>Знакомство </a:t>
            </a:r>
            <a:r>
              <a:rPr lang="ru-RU" sz="2000" dirty="0">
                <a:latin typeface="Times New Roman" pitchFamily="18" charset="0"/>
                <a:cs typeface="Times New Roman" pitchFamily="18" charset="0"/>
              </a:rPr>
              <a:t>с текстом. Желательно, чтобы мама рассказала сказку, если такой возможности нет – допустимо выразительное чтение или прослушивание аудиозаписи с профессиональными дикторами. </a:t>
            </a:r>
            <a:endParaRPr lang="ru-RU" sz="2000" dirty="0" smtClean="0">
              <a:latin typeface="Times New Roman" pitchFamily="18" charset="0"/>
              <a:cs typeface="Times New Roman" pitchFamily="18" charset="0"/>
            </a:endParaRPr>
          </a:p>
          <a:p>
            <a:pPr marL="285750" indent="-285750">
              <a:buFont typeface="Arial" pitchFamily="34" charset="0"/>
              <a:buChar char="•"/>
            </a:pPr>
            <a:r>
              <a:rPr lang="ru-RU" sz="2000" dirty="0" smtClean="0">
                <a:latin typeface="Times New Roman" pitchFamily="18" charset="0"/>
                <a:cs typeface="Times New Roman" pitchFamily="18" charset="0"/>
              </a:rPr>
              <a:t>Обсуждение</a:t>
            </a:r>
            <a:r>
              <a:rPr lang="ru-RU" sz="2000" dirty="0">
                <a:latin typeface="Times New Roman" pitchFamily="18" charset="0"/>
                <a:cs typeface="Times New Roman" pitchFamily="18" charset="0"/>
              </a:rPr>
              <a:t>. Беседа об услышанном, позволяющая понять урок текста, оценить поступки персонажей, выявить причинно-следственную связь «поступок-последствие». </a:t>
            </a:r>
            <a:endParaRPr lang="ru-RU" sz="2000" dirty="0" smtClean="0">
              <a:latin typeface="Times New Roman" pitchFamily="18" charset="0"/>
              <a:cs typeface="Times New Roman" pitchFamily="18" charset="0"/>
            </a:endParaRPr>
          </a:p>
          <a:p>
            <a:pPr marL="285750" indent="-285750">
              <a:buFont typeface="Arial" pitchFamily="34" charset="0"/>
              <a:buChar char="•"/>
            </a:pPr>
            <a:r>
              <a:rPr lang="ru-RU" sz="2000" dirty="0" smtClean="0">
                <a:latin typeface="Times New Roman" pitchFamily="18" charset="0"/>
                <a:cs typeface="Times New Roman" pitchFamily="18" charset="0"/>
              </a:rPr>
              <a:t>Арт-терапевтический </a:t>
            </a:r>
            <a:r>
              <a:rPr lang="ru-RU" sz="2000" dirty="0">
                <a:latin typeface="Times New Roman" pitchFamily="18" charset="0"/>
                <a:cs typeface="Times New Roman" pitchFamily="18" charset="0"/>
              </a:rPr>
              <a:t>элемент. Рисование героев, создание сказочного мира в песочнице. Лучше всего использовать любимый ребенком вид </a:t>
            </a:r>
            <a:r>
              <a:rPr lang="ru-RU" sz="2000" dirty="0" smtClean="0">
                <a:latin typeface="Times New Roman" pitchFamily="18" charset="0"/>
                <a:cs typeface="Times New Roman" pitchFamily="18" charset="0"/>
              </a:rPr>
              <a:t>деятельности.</a:t>
            </a:r>
          </a:p>
          <a:p>
            <a:pPr marL="285750" indent="-285750">
              <a:buFont typeface="Arial" pitchFamily="34" charset="0"/>
              <a:buChar char="•"/>
            </a:pPr>
            <a:r>
              <a:rPr lang="ru-RU" sz="2000" dirty="0" smtClean="0">
                <a:latin typeface="Times New Roman" pitchFamily="18" charset="0"/>
                <a:cs typeface="Times New Roman" pitchFamily="18" charset="0"/>
              </a:rPr>
              <a:t>Ритуал </a:t>
            </a:r>
            <a:r>
              <a:rPr lang="ru-RU" sz="2000" dirty="0">
                <a:latin typeface="Times New Roman" pitchFamily="18" charset="0"/>
                <a:cs typeface="Times New Roman" pitchFamily="18" charset="0"/>
              </a:rPr>
              <a:t>выхода. Закрыть глаза, сосчитать вслух до трех и покинуть сказочный мир, оказаться в реальном. </a:t>
            </a:r>
            <a:endParaRPr lang="ru-RU" sz="2000" dirty="0" smtClean="0">
              <a:latin typeface="Times New Roman" pitchFamily="18" charset="0"/>
              <a:cs typeface="Times New Roman" pitchFamily="18" charset="0"/>
            </a:endParaRPr>
          </a:p>
          <a:p>
            <a:pPr marL="285750" indent="-285750">
              <a:buFont typeface="Arial" pitchFamily="34" charset="0"/>
              <a:buChar char="•"/>
            </a:pPr>
            <a:r>
              <a:rPr lang="ru-RU" sz="2000" dirty="0" smtClean="0">
                <a:latin typeface="Times New Roman" pitchFamily="18" charset="0"/>
                <a:cs typeface="Times New Roman" pitchFamily="18" charset="0"/>
              </a:rPr>
              <a:t>Подведение </a:t>
            </a:r>
            <a:r>
              <a:rPr lang="ru-RU" sz="2000" dirty="0">
                <a:latin typeface="Times New Roman" pitchFamily="18" charset="0"/>
                <a:cs typeface="Times New Roman" pitchFamily="18" charset="0"/>
              </a:rPr>
              <a:t>итогов. Краткое резюме того, что удалось узнать на занятии. На этом этапе очень важно избегать использования нравоучений со стороны взрослого, навязывание «правильной позиции».</a:t>
            </a:r>
            <a:r>
              <a:rPr lang="ru-RU" sz="2000" dirty="0" smtClean="0">
                <a:latin typeface="Times New Roman" pitchFamily="18" charset="0"/>
                <a:cs typeface="Times New Roman" pitchFamily="18" charset="0"/>
              </a:rPr>
              <a:t/>
            </a:r>
            <a:br>
              <a:rPr lang="ru-RU" sz="2000" dirty="0" smtClean="0">
                <a:latin typeface="Times New Roman" pitchFamily="18" charset="0"/>
                <a:cs typeface="Times New Roman" pitchFamily="18" charset="0"/>
              </a:rPr>
            </a:b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23155526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475656" y="260648"/>
            <a:ext cx="6048672" cy="461665"/>
          </a:xfrm>
          <a:prstGeom prst="rect">
            <a:avLst/>
          </a:prstGeom>
          <a:noFill/>
        </p:spPr>
        <p:txBody>
          <a:bodyPr wrap="square" rtlCol="0">
            <a:spAutoFit/>
          </a:bodyPr>
          <a:lstStyle/>
          <a:p>
            <a:pPr algn="ctr"/>
            <a:r>
              <a:rPr lang="ru-RU" sz="2400" b="1" dirty="0" smtClean="0">
                <a:solidFill>
                  <a:srgbClr val="7030A0"/>
                </a:solidFill>
                <a:latin typeface="Times New Roman" pitchFamily="18" charset="0"/>
                <a:cs typeface="Times New Roman" pitchFamily="18" charset="0"/>
              </a:rPr>
              <a:t>Решение конкретных проблем</a:t>
            </a:r>
            <a:endParaRPr lang="ru-RU" sz="2400" b="1" dirty="0">
              <a:solidFill>
                <a:srgbClr val="7030A0"/>
              </a:solidFill>
              <a:latin typeface="Times New Roman" pitchFamily="18" charset="0"/>
              <a:cs typeface="Times New Roman" pitchFamily="18" charset="0"/>
            </a:endParaRPr>
          </a:p>
        </p:txBody>
      </p:sp>
      <p:pic>
        <p:nvPicPr>
          <p:cNvPr id="921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7204" t="27192" r="29965" b="5271"/>
          <a:stretch/>
        </p:blipFill>
        <p:spPr bwMode="auto">
          <a:xfrm>
            <a:off x="266999" y="947014"/>
            <a:ext cx="8610002" cy="5203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07642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043608" y="2060848"/>
            <a:ext cx="6840760" cy="830997"/>
          </a:xfrm>
          <a:prstGeom prst="rect">
            <a:avLst/>
          </a:prstGeom>
          <a:noFill/>
        </p:spPr>
        <p:txBody>
          <a:bodyPr wrap="square" rtlCol="0">
            <a:spAutoFit/>
          </a:bodyPr>
          <a:lstStyle/>
          <a:p>
            <a:pPr algn="ctr"/>
            <a:r>
              <a:rPr lang="ru-RU" sz="4800" b="1" dirty="0" smtClean="0">
                <a:solidFill>
                  <a:srgbClr val="7030A0"/>
                </a:solidFill>
                <a:latin typeface="Times New Roman" pitchFamily="18" charset="0"/>
                <a:cs typeface="Times New Roman" pitchFamily="18" charset="0"/>
              </a:rPr>
              <a:t>Спасибо за внимание!</a:t>
            </a:r>
            <a:endParaRPr lang="ru-RU" sz="4800" b="1" dirty="0">
              <a:solidFill>
                <a:srgbClr val="7030A0"/>
              </a:solidFill>
              <a:latin typeface="Times New Roman" pitchFamily="18" charset="0"/>
              <a:cs typeface="Times New Roman" pitchFamily="18" charset="0"/>
            </a:endParaRPr>
          </a:p>
        </p:txBody>
      </p:sp>
    </p:spTree>
    <p:extLst>
      <p:ext uri="{BB962C8B-B14F-4D97-AF65-F5344CB8AC3E}">
        <p14:creationId xmlns:p14="http://schemas.microsoft.com/office/powerpoint/2010/main" val="981968154"/>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130</TotalTime>
  <Words>759</Words>
  <Application>Microsoft Office PowerPoint</Application>
  <PresentationFormat>Экран (4:3)</PresentationFormat>
  <Paragraphs>52</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1</dc:creator>
  <cp:lastModifiedBy>1</cp:lastModifiedBy>
  <cp:revision>8</cp:revision>
  <dcterms:created xsi:type="dcterms:W3CDTF">2021-01-12T06:33:59Z</dcterms:created>
  <dcterms:modified xsi:type="dcterms:W3CDTF">2021-01-12T08:44:54Z</dcterms:modified>
</cp:coreProperties>
</file>