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sldIdLst>
    <p:sldId id="280" r:id="rId2"/>
    <p:sldId id="335" r:id="rId3"/>
    <p:sldId id="300" r:id="rId4"/>
    <p:sldId id="301" r:id="rId5"/>
    <p:sldId id="302" r:id="rId6"/>
    <p:sldId id="303" r:id="rId7"/>
    <p:sldId id="304" r:id="rId8"/>
    <p:sldId id="305" r:id="rId9"/>
    <p:sldId id="306" r:id="rId10"/>
    <p:sldId id="308" r:id="rId11"/>
    <p:sldId id="309" r:id="rId12"/>
    <p:sldId id="310" r:id="rId13"/>
    <p:sldId id="311" r:id="rId14"/>
    <p:sldId id="312" r:id="rId15"/>
    <p:sldId id="333" r:id="rId16"/>
    <p:sldId id="320" r:id="rId17"/>
    <p:sldId id="322" r:id="rId18"/>
    <p:sldId id="323" r:id="rId19"/>
    <p:sldId id="324" r:id="rId20"/>
    <p:sldId id="325" r:id="rId21"/>
    <p:sldId id="326" r:id="rId22"/>
    <p:sldId id="328" r:id="rId23"/>
    <p:sldId id="332" r:id="rId24"/>
    <p:sldId id="336" r:id="rId25"/>
    <p:sldId id="329" r:id="rId26"/>
    <p:sldId id="330" r:id="rId27"/>
    <p:sldId id="337" r:id="rId28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F81B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1522" y="9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8CC7E8C5-5587-49D1-8AC6-3F8475063674}" type="datetimeFigureOut">
              <a:rPr lang="ru-RU"/>
              <a:pPr>
                <a:defRPr/>
              </a:pPr>
              <a:t>02.12.2025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57D39D75-58A8-4468-BF1E-9E7F6D8CB72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782767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7D39D75-58A8-4468-BF1E-9E7F6D8CB727}" type="slidenum">
              <a:rPr lang="ru-RU" smtClean="0"/>
              <a:pPr>
                <a:defRPr/>
              </a:pPr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33250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7D39D75-58A8-4468-BF1E-9E7F6D8CB727}" type="slidenum">
              <a:rPr lang="ru-RU" smtClean="0"/>
              <a:pPr>
                <a:defRPr/>
              </a:pPr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55653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7D39D75-58A8-4468-BF1E-9E7F6D8CB727}" type="slidenum">
              <a:rPr lang="ru-RU" smtClean="0"/>
              <a:pPr>
                <a:defRPr/>
              </a:pPr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1497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7D39D75-58A8-4468-BF1E-9E7F6D8CB727}" type="slidenum">
              <a:rPr lang="ru-RU" smtClean="0"/>
              <a:pPr>
                <a:defRPr/>
              </a:pPr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746390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7D39D75-58A8-4468-BF1E-9E7F6D8CB727}" type="slidenum">
              <a:rPr lang="ru-RU" smtClean="0"/>
              <a:pPr>
                <a:defRPr/>
              </a:pPr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868714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7D39D75-58A8-4468-BF1E-9E7F6D8CB727}" type="slidenum">
              <a:rPr lang="ru-RU" smtClean="0"/>
              <a:pPr>
                <a:defRPr/>
              </a:pPr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028386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7D39D75-58A8-4468-BF1E-9E7F6D8CB727}" type="slidenum">
              <a:rPr lang="ru-RU" smtClean="0"/>
              <a:pPr>
                <a:defRPr/>
              </a:pPr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839644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7D39D75-58A8-4468-BF1E-9E7F6D8CB727}" type="slidenum">
              <a:rPr lang="ru-RU" smtClean="0"/>
              <a:pPr>
                <a:defRPr/>
              </a:pPr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436126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7D39D75-58A8-4468-BF1E-9E7F6D8CB727}" type="slidenum">
              <a:rPr lang="ru-RU" smtClean="0"/>
              <a:pPr>
                <a:defRPr/>
              </a:pPr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034276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7D39D75-58A8-4468-BF1E-9E7F6D8CB727}" type="slidenum">
              <a:rPr lang="ru-RU" smtClean="0"/>
              <a:pPr>
                <a:defRPr/>
              </a:pPr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674437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7D39D75-58A8-4468-BF1E-9E7F6D8CB727}" type="slidenum">
              <a:rPr lang="ru-RU" smtClean="0"/>
              <a:pPr>
                <a:defRPr/>
              </a:pPr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281833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7D39D75-58A8-4468-BF1E-9E7F6D8CB727}" type="slidenum">
              <a:rPr lang="ru-RU" smtClean="0"/>
              <a:pPr>
                <a:defRPr/>
              </a:pPr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703923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7D39D75-58A8-4468-BF1E-9E7F6D8CB727}" type="slidenum">
              <a:rPr lang="ru-RU" smtClean="0"/>
              <a:pPr>
                <a:defRPr/>
              </a:pPr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596854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7D39D75-58A8-4468-BF1E-9E7F6D8CB727}" type="slidenum">
              <a:rPr lang="ru-RU" smtClean="0"/>
              <a:pPr>
                <a:defRPr/>
              </a:pPr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913117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7D39D75-58A8-4468-BF1E-9E7F6D8CB727}" type="slidenum">
              <a:rPr lang="ru-RU" smtClean="0"/>
              <a:pPr>
                <a:defRPr/>
              </a:pPr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817208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7D39D75-58A8-4468-BF1E-9E7F6D8CB727}" type="slidenum">
              <a:rPr lang="ru-RU" smtClean="0"/>
              <a:pPr>
                <a:defRPr/>
              </a:pPr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984271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7D39D75-58A8-4468-BF1E-9E7F6D8CB727}" type="slidenum">
              <a:rPr lang="ru-RU" smtClean="0"/>
              <a:pPr>
                <a:defRPr/>
              </a:pPr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874657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7D39D75-58A8-4468-BF1E-9E7F6D8CB727}" type="slidenum">
              <a:rPr lang="ru-RU" smtClean="0"/>
              <a:pPr>
                <a:defRPr/>
              </a:pPr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651403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7D39D75-58A8-4468-BF1E-9E7F6D8CB727}" type="slidenum">
              <a:rPr lang="ru-RU" smtClean="0"/>
              <a:pPr>
                <a:defRPr/>
              </a:pPr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5887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7D39D75-58A8-4468-BF1E-9E7F6D8CB727}" type="slidenum">
              <a:rPr lang="ru-RU" smtClean="0"/>
              <a:pPr>
                <a:defRPr/>
              </a:pPr>
              <a:t>21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983999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7D39D75-58A8-4468-BF1E-9E7F6D8CB727}" type="slidenum">
              <a:rPr lang="ru-RU" smtClean="0"/>
              <a:pPr>
                <a:defRPr/>
              </a:pPr>
              <a:t>22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131532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7D39D75-58A8-4468-BF1E-9E7F6D8CB727}" type="slidenum">
              <a:rPr lang="ru-RU" smtClean="0"/>
              <a:pPr>
                <a:defRPr/>
              </a:pPr>
              <a:t>23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258101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7D39D75-58A8-4468-BF1E-9E7F6D8CB727}" type="slidenum">
              <a:rPr lang="ru-RU" smtClean="0"/>
              <a:pPr>
                <a:defRPr/>
              </a:pPr>
              <a:t>24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906757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7D39D75-58A8-4468-BF1E-9E7F6D8CB727}" type="slidenum">
              <a:rPr lang="ru-RU" smtClean="0"/>
              <a:pPr>
                <a:defRPr/>
              </a:pPr>
              <a:t>25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064477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7D39D75-58A8-4468-BF1E-9E7F6D8CB727}" type="slidenum">
              <a:rPr lang="ru-RU" smtClean="0"/>
              <a:pPr>
                <a:defRPr/>
              </a:pPr>
              <a:t>26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67283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3C8D34-DDEC-4A5E-A295-C0C087C3ECCE}" type="datetime1">
              <a:rPr lang="ru-RU"/>
              <a:pPr>
                <a:defRPr/>
              </a:pPr>
              <a:t>02.12.2025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BEA9C1-C885-46B9-B697-3BDD144802F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9CE4DF-3F55-4C11-BAC0-8CAC40F5538E}" type="datetime1">
              <a:rPr lang="ru-RU"/>
              <a:pPr>
                <a:defRPr/>
              </a:pPr>
              <a:t>02.12.2025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AEA888-BA70-476D-B356-DA34FE7B937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E58382-F01A-4633-BE6A-509EEE5CEFB9}" type="datetime1">
              <a:rPr lang="ru-RU"/>
              <a:pPr>
                <a:defRPr/>
              </a:pPr>
              <a:t>02.12.2025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5AA27D-E221-4ECD-B869-273EEF27E94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495E60-3B50-43E3-A92D-3FD6BF48B759}" type="datetime1">
              <a:rPr lang="ru-RU"/>
              <a:pPr>
                <a:defRPr/>
              </a:pPr>
              <a:t>02.12.2025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3D677D-E3FB-4E4B-96F5-F11864BFD61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5C8D92-BB0D-410E-A075-76F9EF5E64A0}" type="datetime1">
              <a:rPr lang="ru-RU"/>
              <a:pPr>
                <a:defRPr/>
              </a:pPr>
              <a:t>02.12.2025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7C0EFC-3014-442F-98B3-2D0E8C35AF7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09FA32-A9B2-475C-8F6A-EABEFCF0AB90}" type="datetime1">
              <a:rPr lang="ru-RU"/>
              <a:pPr>
                <a:defRPr/>
              </a:pPr>
              <a:t>02.12.2025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A8351E-6298-4671-BDF7-27B0F8DDDD4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3697FD-C967-4BA7-B02B-4C0775CBD777}" type="datetime1">
              <a:rPr lang="ru-RU"/>
              <a:pPr>
                <a:defRPr/>
              </a:pPr>
              <a:t>02.12.2025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925587-C578-4C6F-A1B1-DB91D5EC1F7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C73EA3-90C4-4A90-BA40-90DFB1D5BBF3}" type="datetime1">
              <a:rPr lang="ru-RU"/>
              <a:pPr>
                <a:defRPr/>
              </a:pPr>
              <a:t>02.12.2025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C89C1C-25AB-4E54-A581-35B9E3AEAB9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783BA7-CC9D-4F13-B70B-6B059BA6F071}" type="datetime1">
              <a:rPr lang="ru-RU"/>
              <a:pPr>
                <a:defRPr/>
              </a:pPr>
              <a:t>02.12.2025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5E1EF6-AEBE-492D-AB0E-F512012C3A3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298EAD-64C7-422A-9CFE-F0B1AC3A94FE}" type="datetime1">
              <a:rPr lang="ru-RU"/>
              <a:pPr>
                <a:defRPr/>
              </a:pPr>
              <a:t>02.12.2025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C2E03C-9131-4D63-9389-33F1D3F3FC1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2FB167-61B4-4CEE-8763-056F3D6E5F34}" type="datetime1">
              <a:rPr lang="ru-RU"/>
              <a:pPr>
                <a:defRPr/>
              </a:pPr>
              <a:t>02.12.2025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6E6E89-9490-4095-8ACB-F33BA48DC14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EAE145AD-20FB-4A0F-967B-3072F764ED25}" type="datetime1">
              <a:rPr lang="ru-RU"/>
              <a:pPr>
                <a:defRPr/>
              </a:pPr>
              <a:t>02.12.2025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BC1C5355-25C3-4EA5-B7B8-690FA7D7B22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hf sldNum="0" hdr="0" ftr="0" dt="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g"/><Relationship Id="rId4" Type="http://schemas.openxmlformats.org/officeDocument/2006/relationships/image" Target="../media/image7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C:\Users\Дс 91 Храмова ЛВ\Desktop\слайды\с14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4807" y="-14288"/>
            <a:ext cx="9144000" cy="7331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 idx="4294967295"/>
          </p:nvPr>
        </p:nvSpPr>
        <p:spPr>
          <a:xfrm>
            <a:off x="468313" y="-14287"/>
            <a:ext cx="8205787" cy="923008"/>
          </a:xfrm>
        </p:spPr>
        <p:txBody>
          <a:bodyPr>
            <a:normAutofit/>
          </a:bodyPr>
          <a:lstStyle/>
          <a:p>
            <a:r>
              <a:rPr lang="ru-RU" sz="1800" b="1" dirty="0">
                <a:solidFill>
                  <a:srgbClr val="C00000"/>
                </a:solidFill>
                <a:cs typeface="Times New Roman" pitchFamily="18" charset="0"/>
              </a:rPr>
              <a:t>МБДОУ «Детский сад общеразвивающего вида № 16» Нижнекамского муниципального района Республики Татарстан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4294967295"/>
          </p:nvPr>
        </p:nvSpPr>
        <p:spPr>
          <a:xfrm>
            <a:off x="611188" y="1268760"/>
            <a:ext cx="7848600" cy="3816423"/>
          </a:xfrm>
        </p:spPr>
        <p:txBody>
          <a:bodyPr>
            <a:normAutofit fontScale="70000" lnSpcReduction="20000"/>
          </a:bodyPr>
          <a:lstStyle/>
          <a:p>
            <a:pPr marL="0" indent="0" algn="ctr">
              <a:lnSpc>
                <a:spcPct val="90000"/>
              </a:lnSpc>
              <a:spcBef>
                <a:spcPct val="0"/>
              </a:spcBef>
              <a:buFont typeface="Arial" charset="0"/>
              <a:buNone/>
            </a:pPr>
            <a:r>
              <a:rPr lang="ru-RU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0" indent="0" algn="ctr">
              <a:lnSpc>
                <a:spcPct val="107000"/>
              </a:lnSpc>
              <a:spcAft>
                <a:spcPts val="800"/>
              </a:spcAft>
              <a:buNone/>
            </a:pPr>
            <a:endParaRPr lang="ru-RU" sz="2400" b="1" cap="all" dirty="0">
              <a:solidFill>
                <a:srgbClr val="C00000"/>
              </a:solidFill>
              <a:effectLst/>
              <a:latin typeface="+mj-lt"/>
              <a:ea typeface="Calibri" panose="020F0502020204030204" pitchFamily="34" charset="0"/>
            </a:endParaRPr>
          </a:p>
          <a:p>
            <a:pPr marL="0" indent="0" algn="ctr">
              <a:lnSpc>
                <a:spcPct val="107000"/>
              </a:lnSpc>
              <a:spcAft>
                <a:spcPts val="800"/>
              </a:spcAft>
              <a:buNone/>
            </a:pPr>
            <a:endParaRPr lang="ru-RU" sz="2400" b="1" cap="all" dirty="0">
              <a:solidFill>
                <a:srgbClr val="C00000"/>
              </a:solidFill>
              <a:effectLst/>
              <a:latin typeface="+mj-lt"/>
              <a:ea typeface="Calibri" panose="020F0502020204030204" pitchFamily="34" charset="0"/>
            </a:endParaRPr>
          </a:p>
          <a:p>
            <a:pPr marL="0" indent="0"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3400" b="1" cap="all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Педагогические стратегии, </a:t>
            </a:r>
          </a:p>
          <a:p>
            <a:pPr marL="0" indent="0"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3400" b="1" cap="all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обеспечивающие индивидуализацию </a:t>
            </a:r>
          </a:p>
          <a:p>
            <a:pPr marL="0" indent="0"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3400" b="1" cap="all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дошкольного образования </a:t>
            </a:r>
            <a:endParaRPr lang="ru-RU" sz="3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90000"/>
              </a:lnSpc>
              <a:spcBef>
                <a:spcPct val="0"/>
              </a:spcBef>
              <a:buFont typeface="Arial" charset="0"/>
              <a:buNone/>
            </a:pPr>
            <a:endParaRPr lang="ru-RU" sz="3100" b="1" dirty="0">
              <a:solidFill>
                <a:srgbClr val="C00000"/>
              </a:solidFill>
              <a:latin typeface="+mj-lt"/>
              <a:cs typeface="Times New Roman" pitchFamily="18" charset="0"/>
            </a:endParaRPr>
          </a:p>
          <a:p>
            <a:pPr marL="0" indent="0" algn="r">
              <a:lnSpc>
                <a:spcPct val="90000"/>
              </a:lnSpc>
              <a:spcBef>
                <a:spcPct val="0"/>
              </a:spcBef>
              <a:buFont typeface="Arial" charset="0"/>
              <a:buNone/>
            </a:pPr>
            <a:endParaRPr lang="ru-RU" sz="3100" dirty="0">
              <a:latin typeface="+mj-lt"/>
              <a:cs typeface="Times New Roman" pitchFamily="18" charset="0"/>
            </a:endParaRPr>
          </a:p>
          <a:p>
            <a:pPr marL="0" indent="0" algn="r">
              <a:lnSpc>
                <a:spcPct val="90000"/>
              </a:lnSpc>
              <a:spcBef>
                <a:spcPct val="0"/>
              </a:spcBef>
              <a:buFont typeface="Arial" charset="0"/>
              <a:buNone/>
            </a:pPr>
            <a:endParaRPr lang="ru-RU" sz="2000" dirty="0">
              <a:latin typeface="+mj-lt"/>
              <a:cs typeface="Times New Roman" pitchFamily="18" charset="0"/>
            </a:endParaRPr>
          </a:p>
          <a:p>
            <a:pPr marL="0" indent="0" algn="r">
              <a:lnSpc>
                <a:spcPct val="90000"/>
              </a:lnSpc>
              <a:spcBef>
                <a:spcPct val="0"/>
              </a:spcBef>
              <a:buFont typeface="Arial" charset="0"/>
              <a:buNone/>
            </a:pPr>
            <a:endParaRPr lang="ru-RU" sz="2000" dirty="0">
              <a:latin typeface="+mj-lt"/>
              <a:cs typeface="Times New Roman" pitchFamily="18" charset="0"/>
            </a:endParaRPr>
          </a:p>
          <a:p>
            <a:pPr marL="0" indent="0" algn="r">
              <a:lnSpc>
                <a:spcPct val="90000"/>
              </a:lnSpc>
              <a:spcBef>
                <a:spcPct val="0"/>
              </a:spcBef>
              <a:buFont typeface="Arial" charset="0"/>
              <a:buNone/>
            </a:pPr>
            <a:endParaRPr lang="ru-RU" sz="2000" dirty="0">
              <a:latin typeface="+mj-lt"/>
              <a:cs typeface="Times New Roman" pitchFamily="18" charset="0"/>
            </a:endParaRPr>
          </a:p>
          <a:p>
            <a:pPr marL="0" indent="0" algn="r">
              <a:lnSpc>
                <a:spcPct val="90000"/>
              </a:lnSpc>
              <a:spcBef>
                <a:spcPct val="0"/>
              </a:spcBef>
              <a:buFont typeface="Arial" charset="0"/>
              <a:buNone/>
            </a:pPr>
            <a:endParaRPr lang="ru-RU" sz="2000" dirty="0">
              <a:latin typeface="+mj-lt"/>
              <a:cs typeface="Times New Roman" pitchFamily="18" charset="0"/>
            </a:endParaRPr>
          </a:p>
          <a:p>
            <a:pPr marL="0" indent="0" algn="r">
              <a:lnSpc>
                <a:spcPct val="90000"/>
              </a:lnSpc>
              <a:spcBef>
                <a:spcPct val="0"/>
              </a:spcBef>
              <a:buFont typeface="Arial" charset="0"/>
              <a:buNone/>
            </a:pPr>
            <a:r>
              <a:rPr lang="ru-RU" sz="2600" dirty="0">
                <a:latin typeface="+mj-lt"/>
                <a:cs typeface="Times New Roman" pitchFamily="18" charset="0"/>
              </a:rPr>
              <a:t>Старший воспитатель: Храмова Лариса Васильевна</a:t>
            </a:r>
            <a:endParaRPr lang="ru-RU" sz="2600" dirty="0">
              <a:latin typeface="+mj-lt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C:\Users\Дс 91 Храмова ЛВ\Desktop\слайды\с14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4807" y="-14288"/>
            <a:ext cx="9144000" cy="687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 idx="4294967295"/>
          </p:nvPr>
        </p:nvSpPr>
        <p:spPr>
          <a:xfrm>
            <a:off x="179512" y="116631"/>
            <a:ext cx="8712967" cy="1080122"/>
          </a:xfrm>
        </p:spPr>
        <p:txBody>
          <a:bodyPr>
            <a:normAutofit/>
          </a:bodyPr>
          <a:lstStyle/>
          <a:p>
            <a:pPr algn="ctr"/>
            <a:r>
              <a:rPr lang="ru-RU" sz="1800" b="1" cap="all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Принцип индивидуализации – </a:t>
            </a:r>
            <a:br>
              <a:rPr lang="ru-RU" sz="1800" b="1" cap="all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</a:br>
            <a:r>
              <a:rPr lang="ru-RU" sz="1800" b="1" cap="all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основа формирования  </a:t>
            </a:r>
            <a:r>
              <a:rPr lang="ru-RU" sz="1800" b="1" cap="all" dirty="0">
                <a:solidFill>
                  <a:srgbClr val="C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личностных компетентностей ребенка дошкольного возраста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4294967295"/>
          </p:nvPr>
        </p:nvSpPr>
        <p:spPr>
          <a:xfrm>
            <a:off x="539552" y="1268760"/>
            <a:ext cx="8064896" cy="4392487"/>
          </a:xfrm>
        </p:spPr>
        <p:txBody>
          <a:bodyPr>
            <a:normAutofit/>
          </a:bodyPr>
          <a:lstStyle/>
          <a:p>
            <a:pPr marL="0" indent="0" algn="just">
              <a:spcBef>
                <a:spcPts val="0"/>
              </a:spcBef>
              <a:buNone/>
            </a:pPr>
            <a:r>
              <a:rPr lang="ru-RU" sz="1800" dirty="0">
                <a:effectLst/>
                <a:ea typeface="Times New Roman" panose="02020603050405020304" pitchFamily="18" charset="0"/>
              </a:rPr>
              <a:t>1.Особенность современного дошкольного образования – разработка каждой ДОО собственных образовательных программ.</a:t>
            </a:r>
          </a:p>
          <a:p>
            <a:pPr marL="0" indent="0" algn="just">
              <a:spcBef>
                <a:spcPts val="0"/>
              </a:spcBef>
              <a:buNone/>
            </a:pPr>
            <a:endParaRPr lang="ru-RU" sz="1800" dirty="0">
              <a:effectLst/>
              <a:ea typeface="Times New Roman" panose="02020603050405020304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ru-RU" sz="1800" dirty="0">
                <a:ea typeface="Times New Roman" panose="02020603050405020304" pitchFamily="18" charset="0"/>
              </a:rPr>
              <a:t>2. Разработка программ опирается на принцип индивидуализации.</a:t>
            </a:r>
          </a:p>
          <a:p>
            <a:pPr marL="0" indent="0" algn="just">
              <a:spcBef>
                <a:spcPts val="0"/>
              </a:spcBef>
              <a:buNone/>
            </a:pPr>
            <a:endParaRPr lang="ru-RU" sz="1800" dirty="0">
              <a:ea typeface="Times New Roman" panose="02020603050405020304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ru-RU" sz="1800" dirty="0">
                <a:effectLst/>
                <a:ea typeface="Times New Roman" panose="02020603050405020304" pitchFamily="18" charset="0"/>
              </a:rPr>
              <a:t>3.Принцип индивидуализации гармонизирует процесс обучения, воспитания развития ребенка в соответствии с его возрастными особенностями, способностями и возможностями, интересами и потребностями.</a:t>
            </a:r>
          </a:p>
          <a:p>
            <a:pPr marL="0" indent="0" algn="just">
              <a:spcBef>
                <a:spcPts val="0"/>
              </a:spcBef>
              <a:buNone/>
            </a:pPr>
            <a:endParaRPr lang="ru-RU" sz="1800" dirty="0">
              <a:effectLst/>
              <a:ea typeface="Times New Roman" panose="02020603050405020304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ru-RU" sz="1800" dirty="0">
                <a:ea typeface="Times New Roman" panose="02020603050405020304" pitchFamily="18" charset="0"/>
              </a:rPr>
              <a:t>4.Освоение ООП в условиях индивидуализации позволяет сформировать у ребенка такие компетентности как:</a:t>
            </a:r>
            <a:r>
              <a:rPr lang="ru-RU" sz="1800" dirty="0">
                <a:effectLst/>
                <a:ea typeface="Times New Roman" panose="02020603050405020304" pitchFamily="18" charset="0"/>
              </a:rPr>
              <a:t> умение осуществлять выбор, решать проблемы, взаимодействовать с окружающими людьми, ставить и  достигать индивидуальные цели.</a:t>
            </a:r>
          </a:p>
          <a:p>
            <a:pPr marL="0" indent="0" algn="ctr">
              <a:spcBef>
                <a:spcPts val="0"/>
              </a:spcBef>
              <a:buNone/>
            </a:pPr>
            <a:endParaRPr lang="ru-RU" sz="1800" cap="all" dirty="0">
              <a:solidFill>
                <a:srgbClr val="C00000"/>
              </a:solidFill>
              <a:ea typeface="Times New Roman" panose="02020603050405020304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endParaRPr lang="ru-RU" sz="1800" dirty="0">
              <a:effectLst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just">
              <a:spcAft>
                <a:spcPts val="800"/>
              </a:spcAft>
              <a:buNone/>
            </a:pPr>
            <a:endParaRPr lang="ru-RU" sz="1800" dirty="0">
              <a:effectLst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0" indent="0" algn="ctr">
              <a:spcBef>
                <a:spcPts val="0"/>
              </a:spcBef>
              <a:buNone/>
            </a:pPr>
            <a:endParaRPr lang="ru-RU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9168790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C:\Users\Дс 91 Храмова ЛВ\Desktop\слайды\с14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4807" y="-14288"/>
            <a:ext cx="9144000" cy="687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 idx="4294967295"/>
          </p:nvPr>
        </p:nvSpPr>
        <p:spPr>
          <a:xfrm>
            <a:off x="14807" y="116631"/>
            <a:ext cx="9114386" cy="792089"/>
          </a:xfrm>
        </p:spPr>
        <p:txBody>
          <a:bodyPr>
            <a:normAutofit/>
          </a:bodyPr>
          <a:lstStyle/>
          <a:p>
            <a:pPr algn="ctr"/>
            <a:r>
              <a:rPr lang="ru-RU" sz="1800" b="1" cap="all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Условия, обеспечивающие индивидуализацию дошкольного образования 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4294967295"/>
          </p:nvPr>
        </p:nvSpPr>
        <p:spPr>
          <a:xfrm>
            <a:off x="323528" y="908720"/>
            <a:ext cx="8424936" cy="5688632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2300" b="1" u="sng" cap="all" dirty="0">
                <a:solidFill>
                  <a:srgbClr val="C00000"/>
                </a:solidFill>
                <a:effectLst/>
                <a:ea typeface="Times New Roman" panose="02020603050405020304" pitchFamily="18" charset="0"/>
              </a:rPr>
              <a:t>Условие 1.изучение индивидуальных особенностей каждого ребенка группы </a:t>
            </a:r>
          </a:p>
          <a:p>
            <a:pPr marL="0" indent="0" algn="ctr">
              <a:lnSpc>
                <a:spcPct val="120000"/>
              </a:lnSpc>
              <a:spcBef>
                <a:spcPts val="0"/>
              </a:spcBef>
              <a:buNone/>
            </a:pPr>
            <a:endParaRPr lang="ru-RU" sz="2300" cap="all" dirty="0">
              <a:effectLst/>
              <a:ea typeface="Times New Roman" panose="02020603050405020304" pitchFamily="18" charset="0"/>
            </a:endParaRP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2300" dirty="0">
                <a:solidFill>
                  <a:srgbClr val="181818"/>
                </a:solidFill>
                <a:effectLst/>
                <a:ea typeface="Times New Roman" panose="02020603050405020304" pitchFamily="18" charset="0"/>
              </a:rPr>
              <a:t>       Педагогам необходимо </a:t>
            </a:r>
            <a:r>
              <a:rPr lang="ru-RU" sz="2300" b="1" i="1" dirty="0">
                <a:solidFill>
                  <a:srgbClr val="181818"/>
                </a:solidFill>
                <a:effectLst/>
                <a:ea typeface="Times New Roman" panose="02020603050405020304" pitchFamily="18" charset="0"/>
              </a:rPr>
              <a:t>изучать индивидуальные особенности </a:t>
            </a:r>
            <a:r>
              <a:rPr lang="ru-RU" sz="2300" dirty="0">
                <a:solidFill>
                  <a:srgbClr val="181818"/>
                </a:solidFill>
                <a:effectLst/>
                <a:ea typeface="Times New Roman" panose="02020603050405020304" pitchFamily="18" charset="0"/>
              </a:rPr>
              <a:t>каждого ребенка:</a:t>
            </a:r>
          </a:p>
          <a:p>
            <a:pPr>
              <a:lnSpc>
                <a:spcPct val="120000"/>
              </a:lnSpc>
            </a:pPr>
            <a:r>
              <a:rPr lang="ru-RU" sz="2300" dirty="0">
                <a:solidFill>
                  <a:srgbClr val="181818"/>
                </a:solidFill>
                <a:effectLst/>
                <a:ea typeface="Times New Roman" panose="02020603050405020304" pitchFamily="18" charset="0"/>
              </a:rPr>
              <a:t>состояние здоровья, </a:t>
            </a:r>
          </a:p>
          <a:p>
            <a:pPr>
              <a:lnSpc>
                <a:spcPct val="120000"/>
              </a:lnSpc>
            </a:pPr>
            <a:r>
              <a:rPr lang="ru-RU" sz="2300" dirty="0">
                <a:solidFill>
                  <a:srgbClr val="181818"/>
                </a:solidFill>
                <a:effectLst/>
                <a:ea typeface="Times New Roman" panose="02020603050405020304" pitchFamily="18" charset="0"/>
              </a:rPr>
              <a:t>уровень физического развития;</a:t>
            </a:r>
          </a:p>
          <a:p>
            <a:pPr>
              <a:lnSpc>
                <a:spcPct val="120000"/>
              </a:lnSpc>
            </a:pPr>
            <a:r>
              <a:rPr lang="ru-RU" sz="2300" dirty="0">
                <a:solidFill>
                  <a:srgbClr val="181818"/>
                </a:solidFill>
                <a:ea typeface="Times New Roman" panose="02020603050405020304" pitchFamily="18" charset="0"/>
              </a:rPr>
              <a:t>уровень</a:t>
            </a:r>
            <a:r>
              <a:rPr lang="ru-RU" sz="2300" dirty="0">
                <a:solidFill>
                  <a:srgbClr val="181818"/>
                </a:solidFill>
                <a:effectLst/>
                <a:ea typeface="Times New Roman" panose="02020603050405020304" pitchFamily="18" charset="0"/>
              </a:rPr>
              <a:t> эмоционального развития;</a:t>
            </a:r>
          </a:p>
          <a:p>
            <a:pPr>
              <a:lnSpc>
                <a:spcPct val="120000"/>
              </a:lnSpc>
            </a:pPr>
            <a:r>
              <a:rPr lang="ru-RU" sz="2300" dirty="0">
                <a:solidFill>
                  <a:srgbClr val="181818"/>
                </a:solidFill>
                <a:effectLst/>
                <a:ea typeface="Times New Roman" panose="02020603050405020304" pitchFamily="18" charset="0"/>
              </a:rPr>
              <a:t>уровень когнитивного развития;</a:t>
            </a:r>
          </a:p>
          <a:p>
            <a:pPr>
              <a:lnSpc>
                <a:spcPct val="120000"/>
              </a:lnSpc>
            </a:pPr>
            <a:r>
              <a:rPr lang="ru-RU" sz="2300" dirty="0">
                <a:solidFill>
                  <a:srgbClr val="181818"/>
                </a:solidFill>
              </a:rPr>
              <a:t>уровень освоения программы.</a:t>
            </a:r>
            <a:endParaRPr lang="ru-RU" sz="2300" dirty="0"/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2300" dirty="0">
                <a:solidFill>
                  <a:srgbClr val="181818"/>
                </a:solidFill>
                <a:effectLst/>
                <a:ea typeface="Times New Roman" panose="02020603050405020304" pitchFamily="18" charset="0"/>
              </a:rPr>
              <a:t> </a:t>
            </a: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2300" dirty="0">
                <a:solidFill>
                  <a:srgbClr val="181818"/>
                </a:solidFill>
                <a:effectLst/>
                <a:ea typeface="Times New Roman" panose="02020603050405020304" pitchFamily="18" charset="0"/>
              </a:rPr>
              <a:t>         Изучение </a:t>
            </a:r>
            <a:r>
              <a:rPr lang="ru-RU" sz="2300" dirty="0">
                <a:solidFill>
                  <a:srgbClr val="181818"/>
                </a:solidFill>
                <a:ea typeface="Times New Roman" panose="02020603050405020304" pitchFamily="18" charset="0"/>
              </a:rPr>
              <a:t>индивидуальных особенностей ребенка - основа для разработки </a:t>
            </a:r>
            <a:r>
              <a:rPr lang="ru-RU" sz="2300" b="1" i="1" dirty="0">
                <a:solidFill>
                  <a:srgbClr val="181818"/>
                </a:solidFill>
                <a:ea typeface="Times New Roman" panose="02020603050405020304" pitchFamily="18" charset="0"/>
              </a:rPr>
              <a:t>педагогической стратегии </a:t>
            </a:r>
            <a:r>
              <a:rPr lang="ru-RU" sz="2300" dirty="0">
                <a:solidFill>
                  <a:srgbClr val="181818"/>
                </a:solidFill>
                <a:ea typeface="Times New Roman" panose="02020603050405020304" pitchFamily="18" charset="0"/>
              </a:rPr>
              <a:t>образования, воспитания и развития каждого воспитанника группы, которая реализуется через </a:t>
            </a:r>
            <a:r>
              <a:rPr lang="ru-RU" sz="2300" b="1" i="1" dirty="0">
                <a:solidFill>
                  <a:srgbClr val="181818"/>
                </a:solidFill>
                <a:ea typeface="Times New Roman" panose="02020603050405020304" pitchFamily="18" charset="0"/>
              </a:rPr>
              <a:t>деятельностный подход</a:t>
            </a:r>
            <a:r>
              <a:rPr lang="ru-RU" sz="2300" dirty="0">
                <a:solidFill>
                  <a:srgbClr val="181818"/>
                </a:solidFill>
                <a:ea typeface="Times New Roman" panose="02020603050405020304" pitchFamily="18" charset="0"/>
              </a:rPr>
              <a:t>.</a:t>
            </a:r>
            <a:endParaRPr lang="ru-RU" sz="2300" dirty="0">
              <a:solidFill>
                <a:srgbClr val="181818"/>
              </a:solidFill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endParaRPr lang="ru-RU" sz="1800" dirty="0">
              <a:solidFill>
                <a:srgbClr val="181818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endParaRPr lang="ru-RU" sz="1800" dirty="0">
              <a:solidFill>
                <a:srgbClr val="181818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endParaRPr lang="ru-RU" sz="1800" dirty="0">
              <a:solidFill>
                <a:srgbClr val="181818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1800" dirty="0">
                <a:solidFill>
                  <a:srgbClr val="181818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            </a:t>
            </a:r>
            <a:endParaRPr lang="ru-RU" sz="1800" dirty="0">
              <a:solidFill>
                <a:srgbClr val="181818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 marL="0" indent="0" algn="ctr">
              <a:spcBef>
                <a:spcPts val="0"/>
              </a:spcBef>
              <a:buNone/>
            </a:pPr>
            <a:endParaRPr lang="ru-RU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6538946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C:\Users\Дс 91 Храмова ЛВ\Desktop\слайды\с14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4807" y="-14288"/>
            <a:ext cx="9144000" cy="687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 idx="4294967295"/>
          </p:nvPr>
        </p:nvSpPr>
        <p:spPr>
          <a:xfrm>
            <a:off x="14807" y="116631"/>
            <a:ext cx="9114386" cy="792089"/>
          </a:xfrm>
        </p:spPr>
        <p:txBody>
          <a:bodyPr>
            <a:normAutofit/>
          </a:bodyPr>
          <a:lstStyle/>
          <a:p>
            <a:pPr algn="ctr"/>
            <a:r>
              <a:rPr lang="ru-RU" sz="1800" b="1" cap="all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Условия, обеспечивающие индивидуализацию дошкольного образования 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4294967295"/>
          </p:nvPr>
        </p:nvSpPr>
        <p:spPr>
          <a:xfrm>
            <a:off x="323528" y="836712"/>
            <a:ext cx="8424936" cy="5400600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10000"/>
              </a:lnSpc>
              <a:spcBef>
                <a:spcPts val="0"/>
              </a:spcBef>
              <a:buNone/>
            </a:pPr>
            <a:r>
              <a:rPr lang="ru-RU" sz="1800" b="1" u="sng" cap="all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Условие 2.Реализация деятельностного подхода в организации жизнедеятельности ребенка</a:t>
            </a:r>
          </a:p>
          <a:p>
            <a:pPr marL="0" indent="0" algn="ctr">
              <a:lnSpc>
                <a:spcPct val="110000"/>
              </a:lnSpc>
              <a:spcBef>
                <a:spcPts val="0"/>
              </a:spcBef>
              <a:buNone/>
            </a:pP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         Работа воспитателя: </a:t>
            </a:r>
            <a:r>
              <a:rPr lang="ru-RU" sz="1800" dirty="0">
                <a:solidFill>
                  <a:srgbClr val="181818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планирование и </a:t>
            </a:r>
            <a:r>
              <a:rPr lang="ru-RU" sz="1800" b="1" i="1" u="sng" dirty="0">
                <a:solidFill>
                  <a:srgbClr val="181818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включение каждого ребенка в  такие виды</a:t>
            </a:r>
            <a:r>
              <a:rPr lang="ru-RU" sz="1800" b="1" i="1" dirty="0">
                <a:solidFill>
                  <a:srgbClr val="181818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ru-RU" sz="1800" b="1" i="1" u="sng" dirty="0">
                <a:solidFill>
                  <a:srgbClr val="181818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детской</a:t>
            </a:r>
            <a:r>
              <a:rPr lang="ru-RU" sz="1800" b="1" i="1" dirty="0">
                <a:solidFill>
                  <a:srgbClr val="181818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ru-RU" sz="1800" b="1" i="1" u="sng" dirty="0">
                <a:solidFill>
                  <a:srgbClr val="181818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деятельности</a:t>
            </a:r>
            <a:r>
              <a:rPr lang="ru-RU" sz="1800" dirty="0">
                <a:solidFill>
                  <a:srgbClr val="181818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, которые гарантируют им  возможность быть </a:t>
            </a:r>
            <a:r>
              <a:rPr lang="ru-RU" sz="1800" b="1" i="1" u="sng" dirty="0">
                <a:solidFill>
                  <a:srgbClr val="181818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успешными.</a:t>
            </a:r>
          </a:p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endParaRPr lang="ru-RU" sz="1800" b="1" cap="all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600" b="1" cap="all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Компоненты реализации педагогом деятельностного подхода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>
              <a:spcBef>
                <a:spcPts val="0"/>
              </a:spcBef>
              <a:buNone/>
            </a:pPr>
            <a:endParaRPr lang="ru-RU" sz="2000" dirty="0">
              <a:latin typeface="+mj-lt"/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BF04E023-2ABC-4E53-A85E-15DC8E36A810}"/>
              </a:ext>
            </a:extLst>
          </p:cNvPr>
          <p:cNvSpPr/>
          <p:nvPr/>
        </p:nvSpPr>
        <p:spPr>
          <a:xfrm>
            <a:off x="2479950" y="3240573"/>
            <a:ext cx="3888432" cy="87451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Создание развивающей среды, </a:t>
            </a:r>
          </a:p>
          <a:p>
            <a:pPr algn="ctr"/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стимулирующей активность детей</a:t>
            </a:r>
            <a:endParaRPr lang="ru-RU" dirty="0"/>
          </a:p>
          <a:p>
            <a:pPr algn="ctr"/>
            <a:endParaRPr lang="ru-RU" dirty="0"/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50434FF4-4B3D-4F32-9546-DCB3F1C0F837}"/>
              </a:ext>
            </a:extLst>
          </p:cNvPr>
          <p:cNvSpPr/>
          <p:nvPr/>
        </p:nvSpPr>
        <p:spPr>
          <a:xfrm>
            <a:off x="395536" y="4298519"/>
            <a:ext cx="3752895" cy="101810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Определение в</a:t>
            </a: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ремени в режиме дня для игр и самостоятельных занятий детей </a:t>
            </a:r>
            <a:endParaRPr lang="ru-RU" dirty="0"/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C2C9123A-0D66-458A-B740-297E8BFE26DE}"/>
              </a:ext>
            </a:extLst>
          </p:cNvPr>
          <p:cNvSpPr/>
          <p:nvPr/>
        </p:nvSpPr>
        <p:spPr>
          <a:xfrm>
            <a:off x="4572000" y="4298519"/>
            <a:ext cx="4176464" cy="101140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Готовность взрослого оказать ребенку помощь и поддержку </a:t>
            </a:r>
          </a:p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 необходимых ситуациях</a:t>
            </a:r>
          </a:p>
        </p:txBody>
      </p:sp>
    </p:spTree>
    <p:extLst>
      <p:ext uri="{BB962C8B-B14F-4D97-AF65-F5344CB8AC3E}">
        <p14:creationId xmlns:p14="http://schemas.microsoft.com/office/powerpoint/2010/main" val="16937450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C:\Users\Дс 91 Храмова ЛВ\Desktop\слайды\с14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4807" y="-14288"/>
            <a:ext cx="9144000" cy="687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 idx="4294967295"/>
          </p:nvPr>
        </p:nvSpPr>
        <p:spPr>
          <a:xfrm>
            <a:off x="14807" y="116631"/>
            <a:ext cx="9114386" cy="576065"/>
          </a:xfrm>
        </p:spPr>
        <p:txBody>
          <a:bodyPr>
            <a:normAutofit/>
          </a:bodyPr>
          <a:lstStyle/>
          <a:p>
            <a:pPr algn="ctr"/>
            <a:r>
              <a:rPr lang="ru-RU" sz="1800" b="1" cap="all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Условия, обеспечивающие индивидуализацию дошкольного образования 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4294967295"/>
          </p:nvPr>
        </p:nvSpPr>
        <p:spPr>
          <a:xfrm>
            <a:off x="323528" y="692696"/>
            <a:ext cx="8496944" cy="4968552"/>
          </a:xfrm>
        </p:spPr>
        <p:txBody>
          <a:bodyPr>
            <a:normAutofit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ru-RU" sz="1800" b="1" u="sng" cap="all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Условие 2.Использование деятельностного подхода в организации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1800" b="1" u="sng" cap="all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жизнедеятельности ребенка</a:t>
            </a:r>
          </a:p>
          <a:p>
            <a:pPr marL="0" indent="0" algn="ctr">
              <a:spcBef>
                <a:spcPts val="0"/>
              </a:spcBef>
              <a:buNone/>
            </a:pPr>
            <a:endParaRPr lang="ru-RU" sz="1800" b="1" cap="all" dirty="0">
              <a:solidFill>
                <a:srgbClr val="C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   </a:t>
            </a:r>
            <a:r>
              <a:rPr lang="ru-RU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В условиях индивидуализации </a:t>
            </a:r>
            <a:r>
              <a:rPr lang="ru-RU" sz="1800" b="1" u="sng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сам ребенок становится активным в выборе содержания своего образования</a:t>
            </a:r>
            <a:r>
              <a:rPr lang="ru-RU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, а именно, той деятельности, которая ему интересна, привлекательна. При этом дети  проявляют: 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800"/>
              </a:spcAft>
            </a:pPr>
            <a:r>
              <a:rPr lang="ru-RU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инициативность и самостоятельность, 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800"/>
              </a:spcAft>
            </a:pPr>
            <a:r>
              <a:rPr lang="ru-RU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уверенность в себе,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800"/>
              </a:spcAft>
            </a:pPr>
            <a:r>
              <a:rPr lang="ru-RU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креативность, 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800"/>
              </a:spcAft>
            </a:pPr>
            <a:r>
              <a:rPr lang="ru-RU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способность к волевым усилиям,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800"/>
              </a:spcAft>
            </a:pPr>
            <a:r>
              <a:rPr lang="ru-RU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навыки конструктивного взаимодействия со сверстниками и взрослыми.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spcAft>
                <a:spcPts val="800"/>
              </a:spcAft>
              <a:buNone/>
            </a:pPr>
            <a:endParaRPr lang="ru-RU" sz="18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0" indent="0" algn="ctr">
              <a:spcBef>
                <a:spcPts val="0"/>
              </a:spcBef>
              <a:buNone/>
            </a:pPr>
            <a:endParaRPr lang="ru-RU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271732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C:\Users\Дс 91 Храмова ЛВ\Desktop\слайды\с14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4807" y="-14288"/>
            <a:ext cx="9144000" cy="687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 idx="4294967295"/>
          </p:nvPr>
        </p:nvSpPr>
        <p:spPr>
          <a:xfrm>
            <a:off x="14807" y="116631"/>
            <a:ext cx="9114386" cy="576065"/>
          </a:xfrm>
        </p:spPr>
        <p:txBody>
          <a:bodyPr>
            <a:normAutofit/>
          </a:bodyPr>
          <a:lstStyle/>
          <a:p>
            <a:pPr algn="ctr"/>
            <a:r>
              <a:rPr lang="ru-RU" sz="1800" b="1" cap="all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Условия, обеспечивающие индивидуализацию дошкольного образования 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4294967295"/>
          </p:nvPr>
        </p:nvSpPr>
        <p:spPr>
          <a:xfrm>
            <a:off x="323528" y="692696"/>
            <a:ext cx="8424936" cy="4968552"/>
          </a:xfrm>
        </p:spPr>
        <p:txBody>
          <a:bodyPr>
            <a:normAutofit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ru-RU" sz="1800" b="1" u="sng" cap="all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Условие 2.Использование  деятельностного подхода в организации жизнедеятельности ребенка</a:t>
            </a:r>
            <a:endParaRPr lang="ru-RU" sz="1800" u="sng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49580" algn="just"/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just">
              <a:spcBef>
                <a:spcPts val="0"/>
              </a:spcBef>
              <a:spcAft>
                <a:spcPts val="800"/>
              </a:spcAft>
              <a:buNone/>
            </a:pPr>
            <a:r>
              <a:rPr lang="ru-RU" sz="18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  </a:t>
            </a:r>
            <a:r>
              <a:rPr lang="ru-RU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Для обеспечения </a:t>
            </a:r>
            <a:r>
              <a:rPr lang="ru-RU" sz="18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ситуации успешности </a:t>
            </a:r>
            <a:r>
              <a:rPr lang="ru-RU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педагог помогает ребенку:</a:t>
            </a:r>
          </a:p>
          <a:p>
            <a:pPr algn="just">
              <a:spcBef>
                <a:spcPts val="0"/>
              </a:spcBef>
              <a:spcAft>
                <a:spcPts val="800"/>
              </a:spcAft>
              <a:buFontTx/>
              <a:buChar char="-"/>
            </a:pPr>
            <a:r>
              <a:rPr lang="ru-RU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в целеполагании, </a:t>
            </a:r>
          </a:p>
          <a:p>
            <a:pPr algn="just">
              <a:spcBef>
                <a:spcPts val="0"/>
              </a:spcBef>
              <a:spcAft>
                <a:spcPts val="800"/>
              </a:spcAft>
              <a:buFontTx/>
              <a:buChar char="-"/>
            </a:pPr>
            <a:r>
              <a:rPr lang="ru-RU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учит ставить пред собой реальную цель и самостоятельно  искать пути ее достижения, </a:t>
            </a:r>
          </a:p>
          <a:p>
            <a:pPr algn="just">
              <a:spcBef>
                <a:spcPts val="0"/>
              </a:spcBef>
              <a:spcAft>
                <a:spcPts val="800"/>
              </a:spcAft>
              <a:buFontTx/>
              <a:buChar char="-"/>
            </a:pPr>
            <a:r>
              <a:rPr lang="ru-RU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проговаривать, как это будет делать; </a:t>
            </a:r>
          </a:p>
          <a:p>
            <a:pPr algn="just">
              <a:spcBef>
                <a:spcPts val="0"/>
              </a:spcBef>
              <a:spcAft>
                <a:spcPts val="800"/>
              </a:spcAft>
              <a:buFontTx/>
              <a:buChar char="-"/>
            </a:pPr>
            <a:r>
              <a:rPr lang="ru-RU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учит доводить начатое дело до конца, </a:t>
            </a:r>
          </a:p>
          <a:p>
            <a:pPr algn="just">
              <a:spcBef>
                <a:spcPts val="0"/>
              </a:spcBef>
              <a:spcAft>
                <a:spcPts val="800"/>
              </a:spcAft>
              <a:buFontTx/>
              <a:buChar char="-"/>
            </a:pPr>
            <a:r>
              <a:rPr lang="ru-RU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создает установку на получение качественного результата. 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spcBef>
                <a:spcPts val="0"/>
              </a:spcBef>
            </a:pPr>
            <a:endParaRPr lang="ru-RU" sz="1800" dirty="0">
              <a:solidFill>
                <a:srgbClr val="181818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 marL="0" indent="0" algn="ctr">
              <a:spcBef>
                <a:spcPts val="0"/>
              </a:spcBef>
              <a:buNone/>
            </a:pPr>
            <a:endParaRPr lang="ru-RU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6898442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C:\Users\Дс 91 Храмова ЛВ\Desktop\слайды\с14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4807" y="-14288"/>
            <a:ext cx="9144000" cy="687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 idx="4294967295"/>
          </p:nvPr>
        </p:nvSpPr>
        <p:spPr>
          <a:xfrm>
            <a:off x="14807" y="116631"/>
            <a:ext cx="9114386" cy="576065"/>
          </a:xfrm>
        </p:spPr>
        <p:txBody>
          <a:bodyPr>
            <a:normAutofit/>
          </a:bodyPr>
          <a:lstStyle/>
          <a:p>
            <a:pPr algn="ctr"/>
            <a:r>
              <a:rPr lang="ru-RU" sz="1800" b="1" cap="all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Условия, обеспечивающие индивидуализацию дошкольного образования 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4294967295"/>
          </p:nvPr>
        </p:nvSpPr>
        <p:spPr>
          <a:xfrm>
            <a:off x="323528" y="692696"/>
            <a:ext cx="8424936" cy="4968552"/>
          </a:xfrm>
        </p:spPr>
        <p:txBody>
          <a:bodyPr>
            <a:normAutofit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ru-RU" sz="1800" b="1" u="sng" cap="all" dirty="0" err="1">
                <a:solidFill>
                  <a:srgbClr val="C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уСловие</a:t>
            </a:r>
            <a:r>
              <a:rPr lang="ru-RU" sz="1800" b="1" u="sng" cap="all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2.Использование деятельностного подхода в организации жизнедеятельности ребенка</a:t>
            </a:r>
            <a:endParaRPr lang="ru-RU" sz="1800" u="sng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indent="0" algn="just">
              <a:spcBef>
                <a:spcPts val="0"/>
              </a:spcBef>
              <a:buNone/>
            </a:pPr>
            <a:endParaRPr lang="ru-RU" sz="1800" b="1" dirty="0">
              <a:solidFill>
                <a:srgbClr val="181818"/>
              </a:solidFill>
              <a:effectLst/>
              <a:ea typeface="Times New Roman" panose="02020603050405020304" pitchFamily="18" charset="0"/>
            </a:endParaRPr>
          </a:p>
          <a:p>
            <a:pPr indent="0" algn="just">
              <a:spcBef>
                <a:spcPts val="0"/>
              </a:spcBef>
              <a:buNone/>
            </a:pPr>
            <a:r>
              <a:rPr lang="ru-RU" sz="1800" b="1" dirty="0">
                <a:solidFill>
                  <a:srgbClr val="181818"/>
                </a:solidFill>
                <a:effectLst/>
                <a:ea typeface="Times New Roman" panose="02020603050405020304" pitchFamily="18" charset="0"/>
              </a:rPr>
              <a:t>Важно:</a:t>
            </a:r>
            <a:endParaRPr lang="ru-RU" sz="1800" b="1" dirty="0">
              <a:effectLst/>
              <a:ea typeface="Times New Roman" panose="02020603050405020304" pitchFamily="18" charset="0"/>
            </a:endParaRPr>
          </a:p>
          <a:p>
            <a:pPr algn="just">
              <a:spcBef>
                <a:spcPts val="0"/>
              </a:spcBef>
              <a:buFontTx/>
              <a:buChar char="-"/>
            </a:pPr>
            <a:r>
              <a:rPr lang="ru-RU" sz="1800" dirty="0">
                <a:solidFill>
                  <a:srgbClr val="181818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чтобы все материалы и оборудование, которые находятся в группе, ее интерьер способствовали развитию </a:t>
            </a:r>
            <a:r>
              <a:rPr lang="ru-RU" sz="1800" b="1" i="1" dirty="0">
                <a:solidFill>
                  <a:srgbClr val="181818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каждого из детей</a:t>
            </a:r>
            <a:r>
              <a:rPr lang="ru-RU" sz="1800" dirty="0">
                <a:solidFill>
                  <a:srgbClr val="181818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, и чтобы предлагаемые виды деятельности </a:t>
            </a:r>
            <a:r>
              <a:rPr lang="ru-RU" sz="1800" b="1" i="1" dirty="0">
                <a:solidFill>
                  <a:srgbClr val="181818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учитывали диапазоны уровней развития разных детей</a:t>
            </a:r>
            <a:r>
              <a:rPr lang="ru-RU" sz="1800" dirty="0">
                <a:solidFill>
                  <a:srgbClr val="181818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;</a:t>
            </a:r>
          </a:p>
          <a:p>
            <a:pPr marL="0" indent="0" algn="just">
              <a:spcBef>
                <a:spcPts val="0"/>
              </a:spcBef>
              <a:buNone/>
            </a:pP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Bef>
                <a:spcPts val="0"/>
              </a:spcBef>
              <a:buFontTx/>
              <a:buChar char="-"/>
            </a:pPr>
            <a:r>
              <a:rPr lang="ru-RU" sz="1800" dirty="0">
                <a:solidFill>
                  <a:srgbClr val="181818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чтобы задания подавались в форме некоего вызовы, и вместе с тем, чтобы каждый ребенок мог в результате пережить чувство успеха.</a:t>
            </a:r>
          </a:p>
          <a:p>
            <a:pPr marL="0" indent="0" algn="just">
              <a:spcBef>
                <a:spcPts val="0"/>
              </a:spcBef>
              <a:buNone/>
            </a:pPr>
            <a:endParaRPr lang="ru-RU" sz="1800" dirty="0">
              <a:solidFill>
                <a:srgbClr val="181818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 algn="ctr">
              <a:spcBef>
                <a:spcPts val="0"/>
              </a:spcBef>
              <a:buNone/>
            </a:pP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        </a:t>
            </a:r>
            <a:r>
              <a:rPr lang="ru-RU" sz="18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Ситуация, когда каждый ребенок в группе занят своим делом – 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18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это и есть индивидуализация, возникающая естественным образом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</a:t>
            </a:r>
            <a:endParaRPr lang="ru-RU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3312804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C:\Users\Дс 91 Храмова ЛВ\Desktop\слайды\с14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4807" y="-14288"/>
            <a:ext cx="9144000" cy="687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 idx="4294967295"/>
          </p:nvPr>
        </p:nvSpPr>
        <p:spPr>
          <a:xfrm>
            <a:off x="14807" y="116631"/>
            <a:ext cx="9114386" cy="576065"/>
          </a:xfrm>
        </p:spPr>
        <p:txBody>
          <a:bodyPr>
            <a:normAutofit/>
          </a:bodyPr>
          <a:lstStyle/>
          <a:p>
            <a:pPr algn="ctr"/>
            <a:r>
              <a:rPr lang="ru-RU" sz="1800" b="1" cap="all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Условия, обеспечивающие индивидуализацию дошкольного образования 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4294967295"/>
          </p:nvPr>
        </p:nvSpPr>
        <p:spPr>
          <a:xfrm>
            <a:off x="323528" y="823615"/>
            <a:ext cx="8424936" cy="4837633"/>
          </a:xfrm>
        </p:spPr>
        <p:txBody>
          <a:bodyPr>
            <a:normAutofit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ru-RU" sz="1800" b="1" u="sng" cap="all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Условие 3. Организация гибкого расписания жизнедеятельности 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1800" b="1" u="sng" cap="all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детского коллектива через разные  способы 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sz="1800" b="1" u="sng" cap="all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организации различных видов детской деятельности</a:t>
            </a:r>
            <a:r>
              <a:rPr lang="ru-RU" sz="1800" b="1" cap="all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</a:p>
          <a:p>
            <a:pPr marL="0" indent="0" algn="ctr">
              <a:spcBef>
                <a:spcPts val="0"/>
              </a:spcBef>
              <a:buNone/>
            </a:pPr>
            <a:endParaRPr lang="ru-RU" sz="1800" cap="all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 algn="ctr">
              <a:spcBef>
                <a:spcPts val="0"/>
              </a:spcBef>
              <a:buNone/>
            </a:pPr>
            <a:endParaRPr lang="ru-RU" sz="1800" cap="all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ru-RU" sz="1800" dirty="0">
                <a:solidFill>
                  <a:srgbClr val="181818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     Сочетание двух основных типов детской активности: собственная</a:t>
            </a:r>
            <a:r>
              <a:rPr lang="ru-RU" sz="1800" b="1" dirty="0">
                <a:solidFill>
                  <a:srgbClr val="181818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активность ребенка</a:t>
            </a:r>
            <a:r>
              <a:rPr lang="ru-RU" sz="1800" dirty="0">
                <a:solidFill>
                  <a:srgbClr val="181818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и активность, направляемая взрослым</a:t>
            </a:r>
            <a:r>
              <a:rPr lang="ru-RU" sz="1800" dirty="0">
                <a:solidFill>
                  <a:srgbClr val="181818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-</a:t>
            </a:r>
            <a:r>
              <a:rPr lang="ru-RU" sz="1800" dirty="0">
                <a:solidFill>
                  <a:srgbClr val="181818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ru-RU" sz="1800" b="1" dirty="0">
                <a:solidFill>
                  <a:srgbClr val="181818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совместная деятельность взрослого и ребенка. 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ru-RU" sz="1800" dirty="0">
                <a:solidFill>
                  <a:srgbClr val="181818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   Воспитатель: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Bef>
                <a:spcPts val="0"/>
              </a:spcBef>
            </a:pPr>
            <a:r>
              <a:rPr lang="ru-RU" sz="1800" dirty="0">
                <a:solidFill>
                  <a:srgbClr val="181818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включают в распорядок дня различные виды деятельности</a:t>
            </a:r>
            <a:r>
              <a:rPr lang="ru-RU" sz="1800" dirty="0">
                <a:solidFill>
                  <a:srgbClr val="181818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в форме </a:t>
            </a:r>
            <a:r>
              <a:rPr lang="ru-RU" sz="1800" b="1" i="1" dirty="0">
                <a:solidFill>
                  <a:srgbClr val="181818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совместной деятельности</a:t>
            </a:r>
            <a:r>
              <a:rPr lang="ru-RU" sz="1800" dirty="0">
                <a:solidFill>
                  <a:srgbClr val="181818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в малых группах,  </a:t>
            </a:r>
            <a:r>
              <a:rPr lang="ru-RU" sz="1800" b="1" i="1" dirty="0">
                <a:solidFill>
                  <a:srgbClr val="181818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индивидуальной деятельности</a:t>
            </a:r>
            <a:r>
              <a:rPr lang="ru-RU" sz="1800" dirty="0">
                <a:solidFill>
                  <a:srgbClr val="181818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ru-RU" sz="1800" b="1" i="1" dirty="0">
                <a:solidFill>
                  <a:srgbClr val="181818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под руководством воспитателя, </a:t>
            </a:r>
            <a:r>
              <a:rPr lang="ru-RU" sz="1800" dirty="0">
                <a:solidFill>
                  <a:srgbClr val="181818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ru-RU" sz="1800" b="1" i="1" dirty="0">
                <a:solidFill>
                  <a:srgbClr val="181818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самостоятельной</a:t>
            </a:r>
            <a:r>
              <a:rPr lang="ru-RU" sz="1800" dirty="0">
                <a:solidFill>
                  <a:srgbClr val="181818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деятельности ребенка;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Bef>
                <a:spcPts val="0"/>
              </a:spcBef>
            </a:pPr>
            <a:r>
              <a:rPr lang="ru-RU" sz="1800" dirty="0">
                <a:solidFill>
                  <a:srgbClr val="181818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отводит время на занятия по выбору самих детей, чтобы дети учились осознанно делать выбор и реализовывать свои интересы и способности. </a:t>
            </a:r>
            <a:endParaRPr lang="ru-RU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1156897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C:\Users\Дс 91 Храмова ЛВ\Desktop\слайды\с14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4807" y="-14288"/>
            <a:ext cx="9144000" cy="687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 idx="4294967295"/>
          </p:nvPr>
        </p:nvSpPr>
        <p:spPr>
          <a:xfrm>
            <a:off x="14807" y="116631"/>
            <a:ext cx="9114386" cy="576065"/>
          </a:xfrm>
        </p:spPr>
        <p:txBody>
          <a:bodyPr>
            <a:normAutofit/>
          </a:bodyPr>
          <a:lstStyle/>
          <a:p>
            <a:pPr algn="ctr"/>
            <a:r>
              <a:rPr lang="ru-RU" sz="1800" b="1" cap="all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Условия, обеспечивающие индивидуализацию дошкольного образования 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4294967295"/>
          </p:nvPr>
        </p:nvSpPr>
        <p:spPr>
          <a:xfrm>
            <a:off x="323528" y="823614"/>
            <a:ext cx="8424936" cy="4837633"/>
          </a:xfrm>
        </p:spPr>
        <p:txBody>
          <a:bodyPr>
            <a:normAutofit/>
          </a:bodyPr>
          <a:lstStyle/>
          <a:p>
            <a:pPr indent="0" algn="ctr">
              <a:spcAft>
                <a:spcPts val="800"/>
              </a:spcAft>
              <a:buNone/>
            </a:pPr>
            <a:r>
              <a:rPr lang="ru-RU" sz="1800" cap="all" dirty="0">
                <a:solidFill>
                  <a:srgbClr val="181818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ru-RU" sz="1800" b="1" u="sng" cap="all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условие </a:t>
            </a:r>
            <a:r>
              <a:rPr lang="ru-RU" sz="1800" b="1" u="sng" cap="all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4. Смена позиции педагога по отношению к ребенку</a:t>
            </a:r>
            <a:endParaRPr lang="ru-RU" sz="1800" u="sng" cap="all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	</a:t>
            </a:r>
            <a:r>
              <a:rPr lang="ru-RU" sz="1800" b="1" i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Какова же роль педагога при реализации принципа индивидуализации?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          </a:t>
            </a:r>
            <a:r>
              <a:rPr lang="ru-RU" sz="18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ПЕДАГОГ: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Проектирует и создает условия, систематически преобразуя РППС на обеспечение индивидуальной траектории ребенка;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Определяет свою роль в ней относительно каждого воспитанника: консультант, наблюдатель,  помощник, соучастник;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tabLst>
                <a:tab pos="3543300" algn="l"/>
              </a:tabLst>
            </a:pPr>
            <a:r>
              <a:rPr lang="ru-RU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Помогает достичь ребенку</a:t>
            </a:r>
            <a:r>
              <a:rPr lang="ru-RU" sz="18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 </a:t>
            </a:r>
            <a:r>
              <a:rPr lang="ru-RU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успех, радость достижения, ориентирует  на продвижение вперед,</a:t>
            </a:r>
            <a:r>
              <a:rPr lang="ru-RU" sz="1800" dirty="0">
                <a:solidFill>
                  <a:srgbClr val="181818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планируя виды деятельности с учетом индивидуального развития каждого ребенка.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ru-RU" sz="2300" b="1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0970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C:\Users\Дс 91 Храмова ЛВ\Desktop\слайды\с14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4807" y="-14288"/>
            <a:ext cx="9144000" cy="687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 idx="4294967295"/>
          </p:nvPr>
        </p:nvSpPr>
        <p:spPr>
          <a:xfrm>
            <a:off x="14807" y="116631"/>
            <a:ext cx="9114386" cy="576065"/>
          </a:xfrm>
        </p:spPr>
        <p:txBody>
          <a:bodyPr>
            <a:normAutofit/>
          </a:bodyPr>
          <a:lstStyle/>
          <a:p>
            <a:pPr algn="ctr"/>
            <a:r>
              <a:rPr lang="ru-RU" sz="1800" b="1" cap="all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Условия, обеспечивающие индивидуализацию дошкольного образования 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4294967295"/>
          </p:nvPr>
        </p:nvSpPr>
        <p:spPr>
          <a:xfrm>
            <a:off x="323528" y="823615"/>
            <a:ext cx="8424936" cy="4837633"/>
          </a:xfrm>
        </p:spPr>
        <p:txBody>
          <a:bodyPr>
            <a:noAutofit/>
          </a:bodyPr>
          <a:lstStyle/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b="1" u="sng" cap="all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Условие 5. Реализация развивающего взаимодействия</a:t>
            </a:r>
            <a:r>
              <a:rPr lang="ru-RU" sz="1800" b="1" u="sng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  </a:t>
            </a:r>
          </a:p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  <a:tabLst>
                <a:tab pos="630555" algn="l"/>
              </a:tabLst>
            </a:pP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       Индивидуализация развития ребенка - это   </a:t>
            </a:r>
            <a:r>
              <a:rPr lang="ru-RU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технология развивающего взаимодействия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(Асмолов А.Г.)</a:t>
            </a:r>
            <a:r>
              <a:rPr lang="ru-RU" sz="18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  <a:tabLst>
                <a:tab pos="630555" algn="l"/>
              </a:tabLst>
            </a:pP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      </a:t>
            </a:r>
            <a:r>
              <a:rPr lang="ru-RU" sz="18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</a:t>
            </a:r>
            <a:r>
              <a:rPr lang="ru-RU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ризнаки развивающего взаимодействия</a:t>
            </a: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</a:t>
            </a:r>
          </a:p>
          <a:p>
            <a:pPr marR="86360" algn="just">
              <a:spcBef>
                <a:spcPts val="0"/>
              </a:spcBef>
              <a:spcAft>
                <a:spcPts val="0"/>
              </a:spcAft>
            </a:pP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развивающее взаимодействие  возможно 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 основе общения</a:t>
            </a: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Общение со взрослым является 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главным</a:t>
            </a: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фактором психического развития ребенка </a:t>
            </a: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 протяжении первых семи лет его жизни; 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86360" algn="just">
              <a:spcBef>
                <a:spcPts val="0"/>
              </a:spcBef>
              <a:spcAft>
                <a:spcPts val="0"/>
              </a:spcAft>
              <a:tabLst>
                <a:tab pos="630555" algn="l"/>
              </a:tabLst>
            </a:pP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общение решающим образом 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определяет направление и темп психического развития ребенка</a:t>
            </a:r>
            <a:r>
              <a:rPr lang="ru-RU" sz="1800" b="1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1254125" algn="just">
              <a:spcBef>
                <a:spcPts val="0"/>
              </a:spcBef>
              <a:spcAft>
                <a:spcPts val="0"/>
              </a:spcAft>
              <a:tabLst>
                <a:tab pos="630555" algn="l"/>
                <a:tab pos="4800600" algn="l"/>
                <a:tab pos="5143500" algn="l"/>
                <a:tab pos="5940425" algn="l"/>
              </a:tabLst>
            </a:pP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общение 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может ускорять ход развития ребенка</a:t>
            </a:r>
            <a:r>
              <a:rPr lang="ru-RU" sz="1800" b="1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Bef>
                <a:spcPts val="0"/>
              </a:spcBef>
              <a:spcAft>
                <a:spcPts val="0"/>
              </a:spcAft>
              <a:tabLst>
                <a:tab pos="114300" algn="l"/>
                <a:tab pos="4114800" algn="l"/>
                <a:tab pos="5143500" algn="l"/>
                <a:tab pos="5829300" algn="l"/>
              </a:tabLst>
            </a:pP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особенности общения взрослого с детьми почти полностью </a:t>
            </a:r>
            <a:r>
              <a:rPr lang="ru-RU" sz="1800" b="1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определяют интерес ребенка к окружающему миру, отношение к другим людям и самому себе.</a:t>
            </a:r>
            <a:endParaRPr lang="ru-RU" sz="1800" b="1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39603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C:\Users\Дс 91 Храмова ЛВ\Desktop\слайды\с14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4807" y="-14288"/>
            <a:ext cx="9144000" cy="687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 idx="4294967295"/>
          </p:nvPr>
        </p:nvSpPr>
        <p:spPr>
          <a:xfrm>
            <a:off x="14807" y="116631"/>
            <a:ext cx="9114386" cy="576065"/>
          </a:xfrm>
        </p:spPr>
        <p:txBody>
          <a:bodyPr>
            <a:normAutofit/>
          </a:bodyPr>
          <a:lstStyle/>
          <a:p>
            <a:pPr algn="ctr"/>
            <a:r>
              <a:rPr lang="ru-RU" sz="1800" b="1" cap="all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Условия, обеспечивающие индивидуализацию дошкольного образования 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4294967295"/>
          </p:nvPr>
        </p:nvSpPr>
        <p:spPr>
          <a:xfrm>
            <a:off x="755576" y="823615"/>
            <a:ext cx="7560840" cy="4837633"/>
          </a:xfrm>
        </p:spPr>
        <p:txBody>
          <a:bodyPr>
            <a:noAutofit/>
          </a:bodyPr>
          <a:lstStyle/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b="1" u="sng" cap="all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Условие 5. Реализация развивающего взаимодействия</a:t>
            </a:r>
            <a:r>
              <a:rPr lang="ru-RU" sz="1800" b="1" u="sng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  </a:t>
            </a:r>
          </a:p>
          <a:p>
            <a:pPr marL="0" indent="0" algn="ctr">
              <a:spcAft>
                <a:spcPts val="800"/>
              </a:spcAft>
              <a:buNone/>
            </a:pPr>
            <a:endParaRPr lang="ru-RU" sz="1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>
              <a:spcAft>
                <a:spcPts val="800"/>
              </a:spcAft>
              <a:buNone/>
            </a:pPr>
            <a:r>
              <a:rPr lang="ru-RU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Психологические основы развивающего взаимодействия 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spcAft>
                <a:spcPts val="800"/>
              </a:spcAft>
              <a:buNone/>
            </a:pP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1.Дети все разные (имеют разный уровень актуального развития, воспитанности, обученности).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spcAft>
                <a:spcPts val="800"/>
              </a:spcAft>
              <a:buNone/>
            </a:pP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2. Дети лучше развиваются,  опираясь на свои сильные стороны.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spcAft>
                <a:spcPts val="800"/>
              </a:spcAft>
              <a:buNone/>
            </a:pP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3. Дети лучше развиваются в условиях уважения и интереса к ним со стороны педагогов, родителей.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spcAft>
                <a:spcPts val="800"/>
              </a:spcAft>
              <a:buNone/>
            </a:pP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4. Каждый ребенок развивается в своем темпе.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503747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C:\Users\Дс 91 Храмова ЛВ\Desktop\слайды\с14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4807" y="-14288"/>
            <a:ext cx="9144000" cy="687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 idx="4294967295"/>
          </p:nvPr>
        </p:nvSpPr>
        <p:spPr>
          <a:xfrm>
            <a:off x="14807" y="116631"/>
            <a:ext cx="9114386" cy="576065"/>
          </a:xfrm>
        </p:spPr>
        <p:txBody>
          <a:bodyPr>
            <a:normAutofit/>
          </a:bodyPr>
          <a:lstStyle/>
          <a:p>
            <a:pPr algn="ctr"/>
            <a:r>
              <a:rPr lang="ru-RU" sz="1800" b="1" cap="all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Условия, обеспечивающие индивидуализацию дошкольного образования 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4294967295"/>
          </p:nvPr>
        </p:nvSpPr>
        <p:spPr>
          <a:xfrm>
            <a:off x="395536" y="692697"/>
            <a:ext cx="8424936" cy="4968552"/>
          </a:xfrm>
        </p:spPr>
        <p:txBody>
          <a:bodyPr>
            <a:noAutofit/>
          </a:bodyPr>
          <a:lstStyle/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b="1" u="sng" cap="all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Условие 5. Реализация развивающего взаимодействия</a:t>
            </a:r>
            <a:r>
              <a:rPr lang="ru-RU" sz="1800" b="1" u="sng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 </a:t>
            </a:r>
          </a:p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b="1" u="sng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marL="0" marR="301625" indent="0" algn="ctr">
              <a:spcAft>
                <a:spcPts val="800"/>
              </a:spcAft>
              <a:buNone/>
            </a:pPr>
            <a:r>
              <a:rPr lang="ru-RU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Педагогическое поведение развивающего взаимодействия  с ребенком</a:t>
            </a:r>
            <a:endParaRPr lang="ru-RU" sz="18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301625" indent="0" algn="just">
              <a:spcAft>
                <a:spcPts val="800"/>
              </a:spcAft>
              <a:buNone/>
            </a:pPr>
            <a:r>
              <a:rPr lang="ru-RU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-Педагог должен понять истину: чем младше ребенок, тем больше он нуждается в индивидуальном внимании взрослого;</a:t>
            </a:r>
            <a:endParaRPr lang="ru-RU" sz="18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391795" indent="0" algn="just">
              <a:buNone/>
            </a:pPr>
            <a:r>
              <a:rPr lang="ru-RU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-Педагог должен стремиться поддерживать рост положительного в ребенке, не ронять его достоинства во всех ситуациях общения;</a:t>
            </a:r>
          </a:p>
          <a:p>
            <a:pPr marL="0" marR="391795" indent="0" algn="just">
              <a:buNone/>
            </a:pPr>
            <a:endParaRPr lang="ru-RU" sz="18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391795" indent="0" algn="just">
              <a:buNone/>
            </a:pPr>
            <a:r>
              <a:rPr lang="ru-RU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-Педагог постепенно отходит от монолога и включается в активное слушание ребенка, в осознание его индивидуальности, доверяет ребенку и поддерживает его;</a:t>
            </a:r>
          </a:p>
          <a:p>
            <a:pPr marL="0" marR="391795" indent="0" algn="just">
              <a:buNone/>
            </a:pPr>
            <a:endParaRPr lang="ru-RU" sz="18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391795" indent="0" algn="just">
              <a:buNone/>
            </a:pPr>
            <a:r>
              <a:rPr lang="ru-RU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-Педагог выступает инициатором общения с ребенком, предоставляя ему выбор и возможность действовать самостоятельно;</a:t>
            </a:r>
            <a:endParaRPr lang="ru-RU" sz="18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391795" indent="0" algn="just">
              <a:buNone/>
            </a:pPr>
            <a:endParaRPr lang="ru-RU" sz="18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114300" marR="301625" indent="0" algn="just">
              <a:spcAft>
                <a:spcPts val="1000"/>
              </a:spcAft>
              <a:buNone/>
            </a:pPr>
            <a:endParaRPr lang="ru-RU" sz="18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Aft>
                <a:spcPts val="800"/>
              </a:spcAft>
              <a:tabLst>
                <a:tab pos="3543300" algn="l"/>
              </a:tabLst>
            </a:pPr>
            <a:r>
              <a:rPr lang="ru-RU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 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spcAft>
                <a:spcPts val="800"/>
              </a:spcAft>
              <a:buNone/>
            </a:pP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8871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C:\Users\Дс 91 Храмова ЛВ\Desktop\слайды\с14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4807" y="-14288"/>
            <a:ext cx="9144000" cy="687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 idx="4294967295"/>
          </p:nvPr>
        </p:nvSpPr>
        <p:spPr>
          <a:xfrm>
            <a:off x="14807" y="116631"/>
            <a:ext cx="9114386" cy="576065"/>
          </a:xfrm>
        </p:spPr>
        <p:txBody>
          <a:bodyPr>
            <a:normAutofit/>
          </a:bodyPr>
          <a:lstStyle/>
          <a:p>
            <a:pPr algn="ctr"/>
            <a:r>
              <a:rPr lang="ru-RU" sz="1800" b="1" cap="all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Условия, обеспечивающие индивидуализацию дошкольного образования 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4294967295"/>
          </p:nvPr>
        </p:nvSpPr>
        <p:spPr>
          <a:xfrm>
            <a:off x="395536" y="823615"/>
            <a:ext cx="8640960" cy="4837633"/>
          </a:xfrm>
        </p:spPr>
        <p:txBody>
          <a:bodyPr>
            <a:noAutofit/>
          </a:bodyPr>
          <a:lstStyle/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b="1" cap="all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Условие 5. Реализация развивающего взаимодействия</a:t>
            </a:r>
            <a:r>
              <a:rPr lang="ru-RU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  </a:t>
            </a:r>
          </a:p>
          <a:p>
            <a:pPr marL="0" marR="301625" indent="0" algn="ctr">
              <a:spcAft>
                <a:spcPts val="800"/>
              </a:spcAft>
              <a:buNone/>
            </a:pPr>
            <a:r>
              <a:rPr lang="ru-RU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Педагогическое поведение развивающего взаимодействия  с ребенком</a:t>
            </a:r>
            <a:endParaRPr lang="ru-RU" sz="18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391795" indent="0" algn="just">
              <a:buNone/>
            </a:pPr>
            <a:r>
              <a:rPr lang="ru-RU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-Педагог переходит с позиции «каким ребенок должен быть» на позицию изучения каждого ребенка - «какой же ты?»;</a:t>
            </a:r>
          </a:p>
          <a:p>
            <a:pPr marL="0" marR="391795" indent="0" algn="just">
              <a:buNone/>
            </a:pPr>
            <a:endParaRPr lang="ru-RU" sz="18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391795" indent="0" algn="just">
              <a:buNone/>
            </a:pPr>
            <a:r>
              <a:rPr lang="ru-RU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-Педагог понимает, что цель – не вооружение ребенка ЗУН, а содействие развитию его личности, индивидуальности, обеспечение чувства психологической защищенности, доверия к миру и психического здоровья;</a:t>
            </a:r>
          </a:p>
          <a:p>
            <a:pPr marL="0" marR="391795" indent="0" algn="just">
              <a:buNone/>
            </a:pPr>
            <a:endParaRPr lang="ru-RU" sz="18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0" marR="391795" indent="0" algn="just">
              <a:buNone/>
            </a:pPr>
            <a:r>
              <a:rPr lang="ru-RU" sz="18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Педагог должен уметь анализировать свои действия, </a:t>
            </a:r>
            <a:r>
              <a:rPr lang="ru-RU" sz="18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децентрироваться</a:t>
            </a:r>
            <a:r>
              <a:rPr lang="ru-RU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(уметь поставить себя на место ребенка и посмотреть на ситуацию его глазами), избегать прямых директив, повышая значимость ребенка  в группе  детского сада, ценить детей, а не оценивать. </a:t>
            </a:r>
            <a:endParaRPr lang="ru-RU" sz="18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spcAft>
                <a:spcPts val="800"/>
              </a:spcAft>
              <a:buNone/>
              <a:tabLst>
                <a:tab pos="3543300" algn="l"/>
              </a:tabLst>
            </a:pPr>
            <a:r>
              <a:rPr lang="ru-RU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 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spcAft>
                <a:spcPts val="800"/>
              </a:spcAft>
              <a:buNone/>
            </a:pP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327838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C:\Users\Дс 91 Храмова ЛВ\Desktop\слайды\с14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4807" y="-14288"/>
            <a:ext cx="9144000" cy="687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 idx="4294967295"/>
          </p:nvPr>
        </p:nvSpPr>
        <p:spPr>
          <a:xfrm>
            <a:off x="14807" y="116631"/>
            <a:ext cx="9114386" cy="576065"/>
          </a:xfrm>
        </p:spPr>
        <p:txBody>
          <a:bodyPr>
            <a:normAutofit/>
          </a:bodyPr>
          <a:lstStyle/>
          <a:p>
            <a:pPr algn="ctr"/>
            <a:r>
              <a:rPr lang="ru-RU" sz="1800" b="1" cap="all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Условия, обеспечивающие индивидуализацию дошкольного образования 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4294967295"/>
          </p:nvPr>
        </p:nvSpPr>
        <p:spPr>
          <a:xfrm>
            <a:off x="395536" y="823615"/>
            <a:ext cx="8280920" cy="4837633"/>
          </a:xfrm>
        </p:spPr>
        <p:txBody>
          <a:bodyPr>
            <a:noAutofit/>
          </a:bodyPr>
          <a:lstStyle/>
          <a:p>
            <a:pPr marL="0" indent="0" algn="ctr">
              <a:spcBef>
                <a:spcPts val="0"/>
              </a:spcBef>
              <a:spcAft>
                <a:spcPts val="800"/>
              </a:spcAft>
              <a:buNone/>
            </a:pPr>
            <a:r>
              <a:rPr lang="ru-RU" sz="1800" b="1" u="sng" cap="all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Условие 6. Разработка индивидуального образовательного маршрута ребенка</a:t>
            </a:r>
            <a:endParaRPr lang="ru-RU" sz="1800" u="sng" cap="all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spcBef>
                <a:spcPts val="0"/>
              </a:spcBef>
              <a:spcAft>
                <a:spcPts val="800"/>
              </a:spcAft>
              <a:buNone/>
            </a:pPr>
            <a:r>
              <a:rPr lang="ru-RU" sz="1800" b="1" cap="all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    </a:t>
            </a:r>
            <a:endParaRPr lang="ru-RU" sz="1800" dirty="0">
              <a:solidFill>
                <a:srgbClr val="181818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 marL="0" indent="0" algn="ctr">
              <a:spcBef>
                <a:spcPts val="0"/>
              </a:spcBef>
              <a:spcAft>
                <a:spcPts val="800"/>
              </a:spcAft>
              <a:buNone/>
            </a:pPr>
            <a:r>
              <a:rPr lang="ru-RU" sz="1800" b="1" i="1" dirty="0">
                <a:solidFill>
                  <a:srgbClr val="181818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Индивидуальный план поддержки развития каждого ребенка</a:t>
            </a:r>
            <a:endParaRPr lang="ru-RU" sz="1800" b="1" i="1" dirty="0">
              <a:solidFill>
                <a:srgbClr val="181818"/>
              </a:solidFill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 marL="0" indent="0" algn="just">
              <a:spcBef>
                <a:spcPts val="0"/>
              </a:spcBef>
              <a:spcAft>
                <a:spcPts val="800"/>
              </a:spcAft>
              <a:buNone/>
            </a:pPr>
            <a:r>
              <a:rPr lang="ru-RU" sz="1800" dirty="0">
                <a:solidFill>
                  <a:srgbClr val="181818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1 Этап- сбор информации о ребенке. На этом этапе основным методом является наблюдение и регистрация получаемых данных.</a:t>
            </a:r>
          </a:p>
          <a:p>
            <a:pPr marL="0" indent="0">
              <a:spcBef>
                <a:spcPts val="0"/>
              </a:spcBef>
              <a:buNone/>
            </a:pP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1800" dirty="0">
                <a:solidFill>
                  <a:srgbClr val="181818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2 Этап- анализ полученной информации</a:t>
            </a:r>
          </a:p>
          <a:p>
            <a:pPr marL="0" indent="0">
              <a:spcBef>
                <a:spcPts val="0"/>
              </a:spcBef>
              <a:buNone/>
            </a:pP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1800" dirty="0">
                <a:solidFill>
                  <a:srgbClr val="181818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3 Этап- определение целей и задач развития ребенка</a:t>
            </a:r>
          </a:p>
          <a:p>
            <a:pPr marL="0" indent="0">
              <a:spcBef>
                <a:spcPts val="0"/>
              </a:spcBef>
              <a:buNone/>
            </a:pP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 algn="just">
              <a:spcBef>
                <a:spcPts val="0"/>
              </a:spcBef>
              <a:spcAft>
                <a:spcPts val="800"/>
              </a:spcAft>
              <a:buNone/>
              <a:tabLst>
                <a:tab pos="3543300" algn="l"/>
              </a:tabLst>
            </a:pPr>
            <a:r>
              <a:rPr lang="ru-RU" sz="1800" dirty="0">
                <a:solidFill>
                  <a:srgbClr val="181818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4 Этап- построение индивидуальной программы действий ребенка, педагогов и родителей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spcBef>
                <a:spcPts val="0"/>
              </a:spcBef>
              <a:spcAft>
                <a:spcPts val="800"/>
              </a:spcAft>
              <a:buNone/>
            </a:pPr>
            <a:r>
              <a:rPr lang="ru-RU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      </a:t>
            </a:r>
          </a:p>
          <a:p>
            <a:pPr marL="0" indent="0" algn="just">
              <a:spcAft>
                <a:spcPts val="800"/>
              </a:spcAft>
              <a:buNone/>
            </a:pP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23625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C:\Users\Дс 91 Храмова ЛВ\Desktop\слайды\с14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4807" y="-14288"/>
            <a:ext cx="9144000" cy="687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 idx="4294967295"/>
          </p:nvPr>
        </p:nvSpPr>
        <p:spPr>
          <a:xfrm>
            <a:off x="14807" y="116632"/>
            <a:ext cx="9114386" cy="706984"/>
          </a:xfrm>
        </p:spPr>
        <p:txBody>
          <a:bodyPr>
            <a:normAutofit/>
          </a:bodyPr>
          <a:lstStyle/>
          <a:p>
            <a:pPr algn="ctr"/>
            <a:r>
              <a:rPr lang="ru-RU" sz="1800" b="1" cap="all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Условия, </a:t>
            </a:r>
            <a:br>
              <a:rPr lang="ru-RU" sz="1800" b="1" cap="all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</a:br>
            <a:r>
              <a:rPr lang="ru-RU" sz="1800" b="1" cap="all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обеспечивающие индивидуализацию дошкольного образования </a:t>
            </a: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4294967295"/>
          </p:nvPr>
        </p:nvSpPr>
        <p:spPr>
          <a:xfrm>
            <a:off x="395536" y="823615"/>
            <a:ext cx="8280920" cy="4837633"/>
          </a:xfrm>
        </p:spPr>
        <p:txBody>
          <a:bodyPr>
            <a:noAutofit/>
          </a:bodyPr>
          <a:lstStyle/>
          <a:p>
            <a:pPr marL="0" indent="0" algn="ctr">
              <a:spcBef>
                <a:spcPts val="0"/>
              </a:spcBef>
              <a:spcAft>
                <a:spcPts val="800"/>
              </a:spcAft>
              <a:buNone/>
            </a:pPr>
            <a:endParaRPr lang="ru-RU" sz="1800" b="1" u="sng" cap="all" dirty="0">
              <a:solidFill>
                <a:srgbClr val="C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spcBef>
                <a:spcPts val="0"/>
              </a:spcBef>
              <a:spcAft>
                <a:spcPts val="800"/>
              </a:spcAft>
              <a:buNone/>
            </a:pPr>
            <a:endParaRPr lang="ru-RU" sz="1800" b="1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spcBef>
                <a:spcPts val="0"/>
              </a:spcBef>
              <a:spcAft>
                <a:spcPts val="800"/>
              </a:spcAft>
              <a:buNone/>
            </a:pPr>
            <a:endParaRPr lang="ru-RU" sz="18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ru-RU" sz="1800" b="1" cap="all" dirty="0">
              <a:solidFill>
                <a:srgbClr val="00206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ru-RU" sz="1800" b="1" cap="all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ru-RU" sz="1800" b="1" cap="all" dirty="0">
              <a:solidFill>
                <a:srgbClr val="00206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 marL="0" indent="0" algn="just">
              <a:spcAft>
                <a:spcPts val="800"/>
              </a:spcAft>
              <a:buNone/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65395CBA-CB38-4725-BEC5-0C1EFA616256}"/>
              </a:ext>
            </a:extLst>
          </p:cNvPr>
          <p:cNvSpPr/>
          <p:nvPr/>
        </p:nvSpPr>
        <p:spPr>
          <a:xfrm>
            <a:off x="395536" y="954536"/>
            <a:ext cx="4248472" cy="79208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indent="0" algn="ctr">
              <a:spcBef>
                <a:spcPts val="0"/>
              </a:spcBef>
              <a:spcAft>
                <a:spcPts val="800"/>
              </a:spcAft>
              <a:buNone/>
            </a:pPr>
            <a:r>
              <a:rPr lang="ru-RU" sz="1800" b="1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1.</a:t>
            </a:r>
            <a:r>
              <a:rPr lang="ru-RU" sz="1800" b="1" cap="all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учет индивидуальных особенностей каждого ребенка группы</a:t>
            </a:r>
            <a:endParaRPr lang="ru-RU" sz="1800" b="1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12646DC2-CFF1-41A6-AD56-64CEE437AB1A}"/>
              </a:ext>
            </a:extLst>
          </p:cNvPr>
          <p:cNvSpPr/>
          <p:nvPr/>
        </p:nvSpPr>
        <p:spPr>
          <a:xfrm>
            <a:off x="395536" y="1988840"/>
            <a:ext cx="4248472" cy="177343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indent="0" algn="ctr">
              <a:spcBef>
                <a:spcPts val="0"/>
              </a:spcBef>
              <a:buNone/>
            </a:pPr>
            <a:r>
              <a:rPr lang="ru-RU" sz="1800" b="1" cap="all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3. Организация гибкого расписания жизнедеятельности  детского коллектива через различные способы  организации различных видов детской деятельности </a:t>
            </a: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4E729695-392C-4949-A7B8-80CBD5625035}"/>
              </a:ext>
            </a:extLst>
          </p:cNvPr>
          <p:cNvSpPr/>
          <p:nvPr/>
        </p:nvSpPr>
        <p:spPr>
          <a:xfrm>
            <a:off x="397766" y="4004492"/>
            <a:ext cx="4246241" cy="79208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indent="0" algn="ctr">
              <a:spcBef>
                <a:spcPts val="0"/>
              </a:spcBef>
              <a:buNone/>
            </a:pPr>
            <a:r>
              <a:rPr lang="ru-RU" sz="1800" b="1" cap="all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5. Реализация развивающего взаимодействия</a:t>
            </a:r>
            <a:r>
              <a:rPr lang="ru-RU" sz="1800" b="1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  </a:t>
            </a: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1D4FEF1C-C7F8-4ACD-A48D-A4A3CB891B4E}"/>
              </a:ext>
            </a:extLst>
          </p:cNvPr>
          <p:cNvSpPr/>
          <p:nvPr/>
        </p:nvSpPr>
        <p:spPr>
          <a:xfrm>
            <a:off x="5001818" y="3242431"/>
            <a:ext cx="3744416" cy="151060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indent="0" algn="ctr">
              <a:spcAft>
                <a:spcPts val="800"/>
              </a:spcAft>
              <a:buNone/>
            </a:pPr>
            <a:r>
              <a:rPr lang="ru-RU" sz="1800" b="1" cap="all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6. Разработка индивидуального образовательного маршрута ребенка</a:t>
            </a:r>
            <a:endParaRPr lang="ru-RU" sz="1800" cap="all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D1456D6E-FAAB-431E-AA48-F56BBC38C065}"/>
              </a:ext>
            </a:extLst>
          </p:cNvPr>
          <p:cNvSpPr/>
          <p:nvPr/>
        </p:nvSpPr>
        <p:spPr>
          <a:xfrm>
            <a:off x="4966929" y="2204864"/>
            <a:ext cx="3744416" cy="79208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indent="0" algn="ctr">
              <a:spcBef>
                <a:spcPts val="0"/>
              </a:spcBef>
              <a:buNone/>
            </a:pPr>
            <a:r>
              <a:rPr lang="ru-RU" sz="1800" cap="all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ru-RU" sz="1800" b="1" cap="all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4. Смена позиции педагога по отношению к ребенку</a:t>
            </a:r>
            <a:endParaRPr lang="ru-RU" sz="1800" cap="all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305F20F6-421A-4630-9827-6496471ADC5F}"/>
              </a:ext>
            </a:extLst>
          </p:cNvPr>
          <p:cNvSpPr/>
          <p:nvPr/>
        </p:nvSpPr>
        <p:spPr>
          <a:xfrm>
            <a:off x="4932040" y="949925"/>
            <a:ext cx="3744416" cy="1009459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indent="0" algn="ctr">
              <a:spcAft>
                <a:spcPts val="800"/>
              </a:spcAft>
              <a:buNone/>
            </a:pPr>
            <a:r>
              <a:rPr lang="ru-RU" sz="1800" b="1" cap="all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2.Реализация деятельностного подхода в организации жизнедеятельности ребенка</a:t>
            </a:r>
          </a:p>
        </p:txBody>
      </p:sp>
    </p:spTree>
    <p:extLst>
      <p:ext uri="{BB962C8B-B14F-4D97-AF65-F5344CB8AC3E}">
        <p14:creationId xmlns:p14="http://schemas.microsoft.com/office/powerpoint/2010/main" val="201076167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C:\Users\Дс 91 Храмова ЛВ\Desktop\слайды\с14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807" y="0"/>
            <a:ext cx="9144000" cy="7245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 idx="4294967295"/>
          </p:nvPr>
        </p:nvSpPr>
        <p:spPr>
          <a:xfrm>
            <a:off x="-252536" y="116631"/>
            <a:ext cx="10009112" cy="1080121"/>
          </a:xfrm>
        </p:spPr>
        <p:txBody>
          <a:bodyPr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1800" b="1" cap="all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технологии, </a:t>
            </a:r>
            <a:r>
              <a:rPr lang="ru-RU" sz="1800" b="1" cap="all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br>
              <a:rPr lang="ru-RU" sz="1800" b="1" cap="all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800" b="1" cap="all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обеспечивающие индивидуализацию дошкольного образования 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4294967295"/>
          </p:nvPr>
        </p:nvSpPr>
        <p:spPr>
          <a:xfrm>
            <a:off x="539552" y="1484784"/>
            <a:ext cx="8208912" cy="4176464"/>
          </a:xfrm>
        </p:spPr>
        <p:txBody>
          <a:bodyPr>
            <a:noAutofit/>
          </a:bodyPr>
          <a:lstStyle/>
          <a:p>
            <a:pPr marL="0" marR="387350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    </a:t>
            </a:r>
            <a:r>
              <a:rPr lang="ru-RU" sz="1800" dirty="0">
                <a:solidFill>
                  <a:srgbClr val="333333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С целью индивидуализации педагогического процесса используются </a:t>
            </a:r>
            <a:r>
              <a:rPr lang="ru-RU" sz="1800" b="1" i="1" dirty="0">
                <a:solidFill>
                  <a:srgbClr val="333333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компоненты детской субкультуры</a:t>
            </a:r>
            <a:r>
              <a:rPr lang="ru-RU" sz="1800" dirty="0">
                <a:solidFill>
                  <a:srgbClr val="333333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.</a:t>
            </a:r>
            <a:r>
              <a:rPr lang="ru-RU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endParaRPr lang="ru-RU" sz="18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387350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   Одним из эффективных методов развития детской индивидуальности является прием </a:t>
            </a:r>
            <a:r>
              <a:rPr lang="ru-RU" sz="1800" b="1" u="sng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общего сбора группы</a:t>
            </a:r>
            <a:r>
              <a:rPr lang="ru-RU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или проведения </a:t>
            </a:r>
            <a:r>
              <a:rPr lang="ru-RU" sz="1800" b="1" u="sng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рефлексивного круга - </a:t>
            </a:r>
            <a:r>
              <a:rPr lang="ru-RU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утреннего (вечернего), который помогает спланировать деятельность детского коллектива в целом и каждого ребенка в отдельности на предстоящий день,</a:t>
            </a:r>
            <a:r>
              <a:rPr lang="ru-RU" sz="18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а так же подвести итоги дня, т.е. проанализировать результаты деятельности.</a:t>
            </a:r>
            <a:r>
              <a:rPr lang="ru-RU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ru-RU" sz="1800" b="1" i="1" u="none" strike="noStrike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 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       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691304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C:\Users\Дс 91 Храмова ЛВ\Desktop\слайды\с14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51" y="-10142"/>
            <a:ext cx="9144000" cy="7245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 idx="4294967295"/>
          </p:nvPr>
        </p:nvSpPr>
        <p:spPr>
          <a:xfrm>
            <a:off x="-252536" y="116631"/>
            <a:ext cx="10009112" cy="864097"/>
          </a:xfrm>
        </p:spPr>
        <p:txBody>
          <a:bodyPr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1800" b="1" cap="all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технологии, </a:t>
            </a:r>
            <a:r>
              <a:rPr lang="ru-RU" sz="1800" b="1" cap="all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cap="all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обеспечивающие </a:t>
            </a:r>
            <a:br>
              <a:rPr lang="ru-RU" sz="1800" b="1" cap="all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b="1" cap="all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индивидуализацию дошкольного образования 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4294967295"/>
          </p:nvPr>
        </p:nvSpPr>
        <p:spPr>
          <a:xfrm>
            <a:off x="251519" y="980728"/>
            <a:ext cx="4608513" cy="4680519"/>
          </a:xfrm>
        </p:spPr>
        <p:txBody>
          <a:bodyPr>
            <a:noAutofit/>
          </a:bodyPr>
          <a:lstStyle/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    </a:t>
            </a:r>
            <a:r>
              <a:rPr lang="ru-RU" sz="1800" dirty="0">
                <a:solidFill>
                  <a:srgbClr val="333333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ru-RU" sz="18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Экран </a:t>
            </a:r>
            <a:r>
              <a:rPr lang="ru-RU" sz="1800" b="1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«В</a:t>
            </a:r>
            <a:r>
              <a:rPr lang="ru-RU" sz="18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ыбор деятельности»</a:t>
            </a:r>
          </a:p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  <a:tabLst>
                <a:tab pos="600075" algn="l"/>
              </a:tabLst>
            </a:pPr>
            <a:r>
              <a:rPr lang="ru-RU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        Позволяет</a:t>
            </a:r>
            <a:r>
              <a:rPr lang="ru-RU" sz="18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ru-RU" sz="1800" b="1" u="sng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наглядно</a:t>
            </a:r>
            <a:r>
              <a:rPr lang="ru-RU" sz="18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ru-RU" sz="1800" b="1" u="sng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зафиксировать</a:t>
            </a:r>
            <a:r>
              <a:rPr lang="ru-RU" sz="18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ru-RU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детские выборы.</a:t>
            </a:r>
            <a:r>
              <a:rPr lang="ru-RU" sz="18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ru-RU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Он представляет собой полотно с фотографиями детей и набором пиктограмм или картинок, обозначающих тот или иной центр активности. Вместе с воспитателем дети выбирают картинку с обозначением центра активности, где дошкольникам было бы интересно находиться и заниматься какой-либо деятельностью в течение дня. Таким образом, ребенок учится к планированию своей деятельности, собственному целеполаганию, а картинки помогают ребенку выполнять задуманное в качестве </a:t>
            </a:r>
            <a:r>
              <a:rPr lang="ru-RU" sz="1800" dirty="0" err="1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напоминалочек</a:t>
            </a:r>
            <a:r>
              <a:rPr lang="ru-RU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.    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 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7D07DF4-D532-458C-8F78-060A42D645B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1268760"/>
            <a:ext cx="3240360" cy="4320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756087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C:\Users\Дс 91 Храмова ЛВ\Desktop\слайды\с14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51" y="-10142"/>
            <a:ext cx="9144000" cy="7245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 idx="4294967295"/>
          </p:nvPr>
        </p:nvSpPr>
        <p:spPr>
          <a:xfrm>
            <a:off x="-252536" y="116631"/>
            <a:ext cx="10009112" cy="792089"/>
          </a:xfrm>
        </p:spPr>
        <p:txBody>
          <a:bodyPr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1800" b="1" cap="all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технологии, </a:t>
            </a:r>
            <a:r>
              <a:rPr lang="ru-RU" sz="1800" b="1" cap="all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cap="all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обеспечивающие </a:t>
            </a:r>
            <a:br>
              <a:rPr lang="ru-RU" sz="1800" b="1" cap="all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b="1" cap="all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индивидуализацию дошкольного образования 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4294967295"/>
          </p:nvPr>
        </p:nvSpPr>
        <p:spPr>
          <a:xfrm>
            <a:off x="395536" y="1124744"/>
            <a:ext cx="5400600" cy="4536503"/>
          </a:xfrm>
        </p:spPr>
        <p:txBody>
          <a:bodyPr>
            <a:noAutofit/>
          </a:bodyPr>
          <a:lstStyle/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  <a:tabLst>
                <a:tab pos="600075" algn="l"/>
              </a:tabLst>
            </a:pPr>
            <a:r>
              <a:rPr lang="ru-RU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   </a:t>
            </a:r>
            <a:r>
              <a:rPr lang="ru-RU" sz="1800" dirty="0">
                <a:solidFill>
                  <a:srgbClr val="333333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ru-RU" sz="1800" b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Экран «Достижения детей»: </a:t>
            </a:r>
          </a:p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  <a:tabLst>
                <a:tab pos="600075" algn="l"/>
              </a:tabLst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ru-RU" sz="1800" dirty="0">
                <a:solidFill>
                  <a:srgbClr val="333333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фиксирует  достижения каждого ребенка в течение дня;</a:t>
            </a:r>
          </a:p>
          <a:p>
            <a:pPr algn="just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ru-RU" sz="1800" dirty="0">
                <a:solidFill>
                  <a:srgbClr val="181818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ru-RU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помогает  формировать у ребенка адекватную самооценку: показывает ребенку рост его достижений, вызывает у него чувство радости и гордости от успешных самостоятельных действий.</a:t>
            </a:r>
          </a:p>
          <a:p>
            <a:pPr algn="just">
              <a:spcBef>
                <a:spcPts val="0"/>
              </a:spcBef>
              <a:spcAft>
                <a:spcPts val="0"/>
              </a:spcAft>
              <a:buFontTx/>
              <a:buChar char="-"/>
            </a:pPr>
            <a:endParaRPr lang="ru-RU" sz="1800" dirty="0">
              <a:solidFill>
                <a:srgbClr val="00000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     </a:t>
            </a:r>
            <a:r>
              <a:rPr lang="ru-RU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Важно в конце каждого дня:</a:t>
            </a:r>
          </a:p>
          <a:p>
            <a:pPr algn="just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ru-RU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с каждым ребенком обсудить, что из запланированного им сегодня у него получилось; </a:t>
            </a:r>
          </a:p>
          <a:p>
            <a:pPr algn="just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ru-RU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обязательно информировать родителей об успехах ребенка.</a:t>
            </a:r>
            <a:r>
              <a:rPr lang="ru-RU" sz="1800" dirty="0">
                <a:solidFill>
                  <a:srgbClr val="333333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 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C7E7003-97FB-4B0E-8189-93699D15638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918" b="-1983"/>
          <a:stretch/>
        </p:blipFill>
        <p:spPr>
          <a:xfrm>
            <a:off x="6012160" y="1124136"/>
            <a:ext cx="2484092" cy="489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803154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C:\Users\Дс 91 Храмова ЛВ\Desktop\слайды\с14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7245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 idx="4294967295"/>
          </p:nvPr>
        </p:nvSpPr>
        <p:spPr>
          <a:xfrm>
            <a:off x="-252536" y="116631"/>
            <a:ext cx="10009112" cy="774845"/>
          </a:xfrm>
        </p:spPr>
        <p:txBody>
          <a:bodyPr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1800" b="1" cap="all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технологии, </a:t>
            </a:r>
            <a:r>
              <a:rPr lang="ru-RU" sz="1800" b="1" cap="all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cap="all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обеспечивающие </a:t>
            </a:r>
            <a:br>
              <a:rPr lang="ru-RU" sz="1800" b="1" cap="all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b="1" cap="all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индивидуализацию дошкольного образования 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4294967295"/>
          </p:nvPr>
        </p:nvSpPr>
        <p:spPr>
          <a:xfrm>
            <a:off x="85089" y="1503544"/>
            <a:ext cx="4536504" cy="3850911"/>
          </a:xfrm>
        </p:spPr>
        <p:txBody>
          <a:bodyPr>
            <a:noAutofit/>
          </a:bodyPr>
          <a:lstStyle/>
          <a:p>
            <a:pPr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i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ru-RU" sz="1800" b="1" i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Мини-сцена:</a:t>
            </a:r>
            <a:endParaRPr lang="ru-RU" sz="1800" dirty="0"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-стимулирует развитие детской мотивации и детской успешности. </a:t>
            </a:r>
          </a:p>
          <a:p>
            <a:pPr indent="0" algn="just">
              <a:spcBef>
                <a:spcPts val="0"/>
              </a:spcBef>
              <a:spcAft>
                <a:spcPts val="0"/>
              </a:spcAft>
              <a:buNone/>
            </a:pPr>
            <a:endParaRPr lang="ru-RU" sz="1800" dirty="0"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         Мини-сцена обладает определенной мобильностью, может переносится детьми в любое пространство групповой ячейки: ребенок может наедине порепетировать, а может с кем-то из сверстников организовать маленький концерт.  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7000"/>
              </a:lnSpc>
              <a:spcAft>
                <a:spcPts val="800"/>
              </a:spcAft>
              <a:buNone/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884707E-A9B1-4410-96E1-04D50077B10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41115" r="266" b="23112"/>
          <a:stretch/>
        </p:blipFill>
        <p:spPr>
          <a:xfrm>
            <a:off x="4747861" y="1916832"/>
            <a:ext cx="4078827" cy="1950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496044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C:\Users\Дс 91 Храмова ЛВ\Desktop\слайды\с14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51" y="-10142"/>
            <a:ext cx="9144000" cy="7245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 idx="4294967295"/>
          </p:nvPr>
        </p:nvSpPr>
        <p:spPr>
          <a:xfrm>
            <a:off x="-252536" y="116631"/>
            <a:ext cx="10009112" cy="774845"/>
          </a:xfrm>
        </p:spPr>
        <p:txBody>
          <a:bodyPr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1800" b="1" cap="all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технологии, </a:t>
            </a:r>
            <a:r>
              <a:rPr lang="ru-RU" sz="1800" b="1" cap="all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cap="all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обеспечивающие </a:t>
            </a:r>
            <a:br>
              <a:rPr lang="ru-RU" sz="1800" b="1" cap="all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b="1" cap="all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индивидуализацию дошкольного образования 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4294967295"/>
          </p:nvPr>
        </p:nvSpPr>
        <p:spPr>
          <a:xfrm>
            <a:off x="-108520" y="836712"/>
            <a:ext cx="9001000" cy="4824535"/>
          </a:xfrm>
        </p:spPr>
        <p:txBody>
          <a:bodyPr>
            <a:noAutofit/>
          </a:bodyPr>
          <a:lstStyle/>
          <a:p>
            <a:pPr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b="1" i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Экран «Звезда недели»  </a:t>
            </a:r>
            <a:r>
              <a:rPr lang="ru-RU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(«Доска почета»). </a:t>
            </a:r>
          </a:p>
          <a:p>
            <a:pPr indent="0" algn="ctr">
              <a:spcBef>
                <a:spcPts val="0"/>
              </a:spcBef>
              <a:spcAft>
                <a:spcPts val="0"/>
              </a:spcAft>
              <a:buNone/>
            </a:pPr>
            <a:endParaRPr lang="ru-RU" sz="1800" dirty="0"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          Каждую неделю один из детей группы становится «Звездой недели». Эта кандидатура определяется на общем круге группы заранее в пятницу и на экране размещается фотография «звезды». </a:t>
            </a:r>
          </a:p>
          <a:p>
            <a:pPr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       От признанной  «звезды» потребуются определенные усилия в течение всей будущей недели:  </a:t>
            </a:r>
            <a:r>
              <a:rPr lang="ru-RU" sz="18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ребенку предоставляется возможность быть в центре внимания, ощутить на себе интерес всех детей и педагогов, пройти испытание «вниманием» окружающих к своей персоне. </a:t>
            </a:r>
          </a:p>
          <a:p>
            <a:pPr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       В течение этой недели «Звезда» активнее других участвует в жизни группы, является помощником воспитателя, получает множество комплиментов, дети говорят о ее хороших поступках, оказывают всяческие знаки внимания.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 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C138C4B-FB2B-4F25-B80B-0CC388AEEAD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57912" y="4468148"/>
            <a:ext cx="3116922" cy="230425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C5702D5F-065E-4B1D-B4B9-4B91B1C4F959}"/>
              </a:ext>
            </a:extLst>
          </p:cNvPr>
          <p:cNvSpPr txBox="1"/>
          <p:nvPr/>
        </p:nvSpPr>
        <p:spPr>
          <a:xfrm>
            <a:off x="2195736" y="4861028"/>
            <a:ext cx="3218239" cy="8002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4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Источник: </a:t>
            </a:r>
            <a:r>
              <a:rPr lang="ru-RU" sz="1400" b="0" i="0" u="none" strike="noStrike" baseline="0" dirty="0">
                <a:solidFill>
                  <a:srgbClr val="0000FF"/>
                </a:solidFill>
                <a:latin typeface="Times New Roman" panose="02020603050405020304" pitchFamily="18" charset="0"/>
              </a:rPr>
              <a:t>http://www.maam.ru/detskijsad/stengazeta-intervyu-so-zvezdoi-nedeli.html </a:t>
            </a:r>
            <a:r>
              <a:rPr lang="ru-RU" sz="1800" b="0" i="0" u="none" strike="noStrike" baseline="0" dirty="0">
                <a:solidFill>
                  <a:srgbClr val="0000FF"/>
                </a:solidFill>
                <a:latin typeface="Times New Roman" panose="02020603050405020304" pitchFamily="18" charset="0"/>
              </a:rPr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26343758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C:\Users\Дс 91 Храмова ЛВ\Desktop\слайды\с14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51" y="-10142"/>
            <a:ext cx="9144000" cy="7245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 idx="4294967295"/>
          </p:nvPr>
        </p:nvSpPr>
        <p:spPr>
          <a:xfrm>
            <a:off x="-252536" y="116631"/>
            <a:ext cx="10009112" cy="864097"/>
          </a:xfrm>
        </p:spPr>
        <p:txBody>
          <a:bodyPr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1800" b="1" cap="all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технологии, </a:t>
            </a:r>
            <a:r>
              <a:rPr lang="ru-RU" sz="1800" b="1" cap="all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cap="all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обеспечивающие </a:t>
            </a:r>
            <a:br>
              <a:rPr lang="ru-RU" sz="1800" b="1" cap="all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b="1" cap="all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индивидуализацию дошкольного образования 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4294967295"/>
          </p:nvPr>
        </p:nvSpPr>
        <p:spPr>
          <a:xfrm>
            <a:off x="0" y="1268760"/>
            <a:ext cx="5220072" cy="4392487"/>
          </a:xfrm>
        </p:spPr>
        <p:txBody>
          <a:bodyPr>
            <a:noAutofit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ru-RU" sz="1800" b="1" i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Уголок именинника</a:t>
            </a:r>
          </a:p>
          <a:p>
            <a:pPr marL="0" indent="0" algn="ctr">
              <a:spcBef>
                <a:spcPts val="0"/>
              </a:spcBef>
              <a:buNone/>
            </a:pPr>
            <a:endParaRPr lang="ru-RU" sz="1800" b="1" i="1" dirty="0">
              <a:solidFill>
                <a:srgbClr val="000000"/>
              </a:solidFill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 marL="0" indent="0" algn="ctr">
              <a:spcBef>
                <a:spcPts val="0"/>
              </a:spcBef>
              <a:buNone/>
            </a:pPr>
            <a:r>
              <a:rPr lang="ru-RU" sz="1800" b="1" i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Стул именинника</a:t>
            </a:r>
          </a:p>
          <a:p>
            <a:pPr marL="0" indent="0" algn="ctr">
              <a:spcBef>
                <a:spcPts val="0"/>
              </a:spcBef>
              <a:buNone/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0" algn="just">
              <a:spcBef>
                <a:spcPts val="0"/>
              </a:spcBef>
              <a:spcAft>
                <a:spcPts val="800"/>
              </a:spcAft>
              <a:buNone/>
            </a:pPr>
            <a:r>
              <a:rPr lang="ru-RU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      </a:t>
            </a:r>
            <a:r>
              <a:rPr lang="ru-RU" sz="1800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О</a:t>
            </a:r>
            <a:r>
              <a:rPr lang="ru-RU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дин из приемов, который поможет любому ребенку обязательно раз в год быть звездой в детском коллективе</a:t>
            </a:r>
            <a:r>
              <a:rPr lang="ru-RU" sz="1800" b="1" i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. </a:t>
            </a:r>
            <a:r>
              <a:rPr lang="ru-RU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</a:p>
          <a:p>
            <a:pPr indent="0" algn="just">
              <a:spcBef>
                <a:spcPts val="0"/>
              </a:spcBef>
              <a:spcAft>
                <a:spcPts val="800"/>
              </a:spcAft>
              <a:buNone/>
            </a:pPr>
            <a:r>
              <a:rPr lang="ru-RU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       В день рождения ребенку предоставляется почетное право целый день пользоваться троном – нарядным стулом. Этот трон может быть установлен уже с утра на утреннем круге: именинник садится на нарядный стул, и его сверстники дарят ему подарки, говорят слова-поздравления. Сзади стула можно оформить карман для подарков и сюрпризов.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 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1EEFC09-7A23-4710-96CD-DE39823E3B3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1412776"/>
            <a:ext cx="2565735" cy="35237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945248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C:\Users\Дс 91 Храмова ЛВ\Desktop\слайды\с14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51" y="-10142"/>
            <a:ext cx="9144000" cy="7245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 idx="4294967295"/>
          </p:nvPr>
        </p:nvSpPr>
        <p:spPr>
          <a:xfrm>
            <a:off x="-252536" y="116630"/>
            <a:ext cx="10009112" cy="936105"/>
          </a:xfrm>
        </p:spPr>
        <p:txBody>
          <a:bodyPr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1800" b="1" cap="all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технологии, </a:t>
            </a:r>
            <a:r>
              <a:rPr lang="ru-RU" sz="1800" b="1" cap="all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cap="all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обеспечивающие </a:t>
            </a:r>
            <a:br>
              <a:rPr lang="ru-RU" sz="1800" b="1" cap="all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b="1" cap="all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индивидуализацию дошкольного образования 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4294967295"/>
          </p:nvPr>
        </p:nvSpPr>
        <p:spPr>
          <a:xfrm>
            <a:off x="323528" y="1196752"/>
            <a:ext cx="4392488" cy="4464495"/>
          </a:xfrm>
        </p:spPr>
        <p:txBody>
          <a:bodyPr>
            <a:noAutofit/>
          </a:bodyPr>
          <a:lstStyle/>
          <a:p>
            <a:pPr marL="0" indent="0" algn="just">
              <a:spcBef>
                <a:spcPts val="0"/>
              </a:spcBef>
              <a:buNone/>
            </a:pPr>
            <a:r>
              <a:rPr lang="ru-RU" sz="1800" b="1" dirty="0">
                <a:solidFill>
                  <a:srgbClr val="181818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    Коллекционирование</a:t>
            </a:r>
            <a:r>
              <a:rPr lang="ru-RU" sz="1800" b="1" dirty="0">
                <a:solidFill>
                  <a:srgbClr val="181818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ru-RU" sz="1800" dirty="0">
                <a:solidFill>
                  <a:srgbClr val="181818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– доступный детям вид деятельности, учитывающий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1800" dirty="0">
                <a:solidFill>
                  <a:srgbClr val="181818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их индивидуальные интересы и удовлетворяющий потребности в "собирательстве сокровищ". В процессе коллекционирования ребенок учится систематизировать и изучать собираемые предметы. Педагог помогает с поиском новых экспонатов, информации в книгах и энциклопедиях, организацией посещения музея. Представляя детям чью-либо коллекцию, рассказывая о ней, он вызывает у сверстников интерес к созданию собственной. </a:t>
            </a:r>
          </a:p>
          <a:p>
            <a:pPr marL="0" indent="0" algn="just">
              <a:spcBef>
                <a:spcPts val="0"/>
              </a:spcBef>
              <a:buNone/>
            </a:pPr>
            <a:endParaRPr lang="ru-RU" sz="1800" dirty="0">
              <a:solidFill>
                <a:srgbClr val="181818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indent="0" algn="just">
              <a:spcBef>
                <a:spcPts val="0"/>
              </a:spcBef>
              <a:buNone/>
            </a:pPr>
            <a:endParaRPr lang="ru-RU" sz="1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>
              <a:spcBef>
                <a:spcPts val="0"/>
              </a:spcBef>
              <a:buNone/>
            </a:pPr>
            <a:endParaRPr lang="ru-RU" sz="1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just">
              <a:spcBef>
                <a:spcPts val="0"/>
              </a:spcBef>
              <a:buNone/>
            </a:pP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C763730D-0317-4699-A988-CC748E0DA0C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1162856"/>
            <a:ext cx="2998663" cy="2247887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9B73AAD5-655B-49E0-88DD-65A1043D35D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2203" y="3646264"/>
            <a:ext cx="3406389" cy="2048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926479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C:\Users\Дс 91 Храмова ЛВ\Desktop\слайды\с14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51" y="-10142"/>
            <a:ext cx="9144000" cy="7245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 idx="4294967295"/>
          </p:nvPr>
        </p:nvSpPr>
        <p:spPr>
          <a:xfrm>
            <a:off x="-252536" y="116631"/>
            <a:ext cx="10009112" cy="1008113"/>
          </a:xfrm>
        </p:spPr>
        <p:txBody>
          <a:bodyPr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1800" b="1" cap="all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технологии, </a:t>
            </a:r>
            <a:r>
              <a:rPr lang="ru-RU" sz="1800" b="1" cap="all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cap="all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обеспечивающие </a:t>
            </a:r>
            <a:br>
              <a:rPr lang="ru-RU" sz="1800" b="1" cap="all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b="1" cap="all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индивидуализацию дошкольного образования 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4294967295"/>
          </p:nvPr>
        </p:nvSpPr>
        <p:spPr>
          <a:xfrm>
            <a:off x="323528" y="891476"/>
            <a:ext cx="8424936" cy="4769771"/>
          </a:xfrm>
        </p:spPr>
        <p:txBody>
          <a:bodyPr>
            <a:noAutofit/>
          </a:bodyPr>
          <a:lstStyle/>
          <a:p>
            <a:pPr algn="just">
              <a:spcBef>
                <a:spcPts val="0"/>
              </a:spcBef>
              <a:buFontTx/>
              <a:buChar char="-"/>
            </a:pPr>
            <a:endParaRPr lang="ru-RU" sz="1800" b="1" dirty="0">
              <a:solidFill>
                <a:srgbClr val="181818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endParaRPr lang="ru-RU" sz="1800" dirty="0">
              <a:solidFill>
                <a:srgbClr val="181818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ru-RU" sz="1800" b="1" i="1" dirty="0">
                <a:solidFill>
                  <a:srgbClr val="181818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         Выставки детского творчества в группах, в холлах, на территории ДОУ</a:t>
            </a:r>
            <a:endParaRPr lang="ru-RU" sz="1800" b="1" i="1" dirty="0">
              <a:solidFill>
                <a:srgbClr val="181818"/>
              </a:solidFill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endParaRPr lang="ru-RU" sz="1800" b="1" i="1" dirty="0">
              <a:solidFill>
                <a:srgbClr val="181818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ru-RU" sz="1800" dirty="0">
                <a:solidFill>
                  <a:srgbClr val="181818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         Территория ДОУ – отличное место для детской субкультуры. Дети создают собственные выставки, которые украшают детский сад.</a:t>
            </a:r>
          </a:p>
          <a:p>
            <a:pPr marL="0" indent="0" algn="just">
              <a:spcBef>
                <a:spcPts val="0"/>
              </a:spcBef>
              <a:buNone/>
            </a:pPr>
            <a:endParaRPr lang="ru-RU" sz="1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>
              <a:spcBef>
                <a:spcPts val="0"/>
              </a:spcBef>
              <a:buNone/>
            </a:pPr>
            <a:endParaRPr lang="ru-RU" sz="1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just">
              <a:spcBef>
                <a:spcPts val="0"/>
              </a:spcBef>
              <a:buNone/>
            </a:pP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AE297D8-D6D8-4A46-85A4-04AC51092A8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481"/>
          <a:stretch/>
        </p:blipFill>
        <p:spPr>
          <a:xfrm>
            <a:off x="2572251" y="3140968"/>
            <a:ext cx="4359538" cy="2665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084127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C:\Users\Дс 91 Храмова ЛВ\Desktop\слайды\с14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51" y="-10142"/>
            <a:ext cx="9144000" cy="7245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 idx="4294967295"/>
          </p:nvPr>
        </p:nvSpPr>
        <p:spPr>
          <a:xfrm>
            <a:off x="-252536" y="259532"/>
            <a:ext cx="10009112" cy="648073"/>
          </a:xfrm>
        </p:spPr>
        <p:txBody>
          <a:bodyPr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1800" b="1" cap="all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технологии, </a:t>
            </a:r>
            <a:r>
              <a:rPr lang="ru-RU" sz="1800" b="1" cap="all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cap="all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обеспечивающие </a:t>
            </a:r>
            <a:br>
              <a:rPr lang="ru-RU" sz="1800" b="1" cap="all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b="1" cap="all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индивидуализацию дошкольного образования 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4294967295"/>
          </p:nvPr>
        </p:nvSpPr>
        <p:spPr>
          <a:xfrm>
            <a:off x="323528" y="1340768"/>
            <a:ext cx="8424936" cy="4320479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1800" b="1" i="1" dirty="0">
                <a:solidFill>
                  <a:srgbClr val="333333"/>
                </a:solidFill>
                <a:ea typeface="Times New Roman" panose="02020603050405020304" pitchFamily="18" charset="0"/>
              </a:rPr>
              <a:t> </a:t>
            </a:r>
          </a:p>
          <a:p>
            <a:pPr marL="0" indent="0" algn="just">
              <a:buNone/>
            </a:pPr>
            <a:endParaRPr lang="ru-RU" sz="1800" b="1" i="1" dirty="0">
              <a:solidFill>
                <a:srgbClr val="333333"/>
              </a:solidFill>
              <a:ea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1800" dirty="0">
                <a:solidFill>
                  <a:srgbClr val="333333"/>
                </a:solidFill>
                <a:ea typeface="Times New Roman" panose="02020603050405020304" pitchFamily="18" charset="0"/>
              </a:rPr>
              <a:t>- Панорама добры дел – достижения ребенка в течение месяца</a:t>
            </a:r>
          </a:p>
          <a:p>
            <a:pPr marL="0" indent="0" algn="just">
              <a:buNone/>
            </a:pPr>
            <a:r>
              <a:rPr lang="ru-RU" sz="1800" dirty="0">
                <a:solidFill>
                  <a:srgbClr val="333333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- Портфолио дошкольника</a:t>
            </a:r>
          </a:p>
          <a:p>
            <a:pPr marL="0" indent="0" algn="just">
              <a:buNone/>
            </a:pPr>
            <a:r>
              <a:rPr lang="ru-RU" sz="1800" dirty="0">
                <a:solidFill>
                  <a:srgbClr val="333333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- Экран «Мое настроение»</a:t>
            </a:r>
          </a:p>
          <a:p>
            <a:pPr marL="0" indent="0" algn="just">
              <a:buNone/>
            </a:pPr>
            <a:r>
              <a:rPr lang="ru-RU" sz="1800" dirty="0">
                <a:solidFill>
                  <a:srgbClr val="333333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- Экран «Я молодец, я научился!»</a:t>
            </a:r>
          </a:p>
          <a:p>
            <a:pPr marL="0" indent="0" algn="just">
              <a:buNone/>
            </a:pPr>
            <a:r>
              <a:rPr lang="ru-RU" sz="1800" dirty="0">
                <a:solidFill>
                  <a:srgbClr val="333333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- Уголок «Наши достижения» – демонстрирует достижения воспитанников в разных конкурсах, соревнованиях, олимпиада</a:t>
            </a:r>
            <a:r>
              <a:rPr lang="ru-RU" sz="1800" dirty="0">
                <a:solidFill>
                  <a:srgbClr val="333333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х, в волонтёрском движении, образовательных проектах.</a:t>
            </a:r>
            <a:endParaRPr lang="ru-RU" sz="18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938414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C:\Users\Дс 91 Храмова ЛВ\Desktop\слайды\с14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51" y="-10142"/>
            <a:ext cx="9144000" cy="7245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 idx="4294967295"/>
          </p:nvPr>
        </p:nvSpPr>
        <p:spPr>
          <a:xfrm>
            <a:off x="-252536" y="259532"/>
            <a:ext cx="10009112" cy="648073"/>
          </a:xfrm>
        </p:spPr>
        <p:txBody>
          <a:bodyPr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1800" b="1" cap="all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технологии, </a:t>
            </a:r>
            <a:r>
              <a:rPr lang="ru-RU" sz="1800" b="1" cap="all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cap="all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обеспечивающие </a:t>
            </a:r>
            <a:br>
              <a:rPr lang="ru-RU" sz="1800" b="1" cap="all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b="1" cap="all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индивидуализацию дошкольного образования 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4294967295"/>
          </p:nvPr>
        </p:nvSpPr>
        <p:spPr>
          <a:xfrm>
            <a:off x="323528" y="1196752"/>
            <a:ext cx="8424936" cy="4464495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1800" dirty="0">
                <a:solidFill>
                  <a:srgbClr val="333333"/>
                </a:solidFill>
                <a:ea typeface="Times New Roman" panose="02020603050405020304" pitchFamily="18" charset="0"/>
              </a:rPr>
              <a:t>           Таким образом:</a:t>
            </a:r>
          </a:p>
          <a:p>
            <a:pPr marL="0" indent="0" algn="just">
              <a:buNone/>
            </a:pPr>
            <a:r>
              <a:rPr lang="ru-RU" sz="1800" dirty="0">
                <a:solidFill>
                  <a:srgbClr val="333333"/>
                </a:solidFill>
                <a:effectLst/>
                <a:ea typeface="Times New Roman" panose="02020603050405020304" pitchFamily="18" charset="0"/>
              </a:rPr>
              <a:t> - группа должна быть насыщена постоянными и временными компонентами детской субкультуры, помогающими дошкольникам глубже познать и раскрыть свои возможности и возможности сверстников, освоить социальные роли и</a:t>
            </a:r>
            <a:r>
              <a:rPr lang="ru-RU" sz="1800" dirty="0">
                <a:solidFill>
                  <a:srgbClr val="333333"/>
                </a:solidFill>
                <a:effectLst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ru-RU" sz="1800" dirty="0">
                <a:solidFill>
                  <a:srgbClr val="333333"/>
                </a:solidFill>
                <a:effectLst/>
                <a:ea typeface="Times New Roman" panose="02020603050405020304" pitchFamily="18" charset="0"/>
              </a:rPr>
              <a:t>взаимоотношения, партнерство, уяснить ценности окружающего мира и адаптироваться в социальном мире</a:t>
            </a:r>
            <a:r>
              <a:rPr lang="ru-RU" sz="1800" dirty="0">
                <a:solidFill>
                  <a:srgbClr val="333333"/>
                </a:solidFill>
                <a:ea typeface="Times New Roman" panose="02020603050405020304" pitchFamily="18" charset="0"/>
              </a:rPr>
              <a:t>;</a:t>
            </a:r>
            <a:endParaRPr lang="ru-RU" sz="1800" dirty="0">
              <a:solidFill>
                <a:srgbClr val="181818"/>
              </a:solidFill>
              <a:effectLst/>
              <a:ea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1800" dirty="0">
                <a:solidFill>
                  <a:srgbClr val="181818"/>
                </a:solidFill>
                <a:effectLst/>
                <a:ea typeface="Times New Roman" panose="02020603050405020304" pitchFamily="18" charset="0"/>
              </a:rPr>
              <a:t>- организованная таким образом личностно-ориентированная среда в помещениях и на территории ДОУ стимулирует общение, любознательность, способствует развитию у детей таких жизненно необходимых социальных навыков, как инициативность, самостоятельность, творчество.</a:t>
            </a:r>
            <a:r>
              <a:rPr lang="ru-RU" sz="1800" dirty="0">
                <a:solidFill>
                  <a:srgbClr val="333333"/>
                </a:solidFill>
                <a:effectLst/>
                <a:ea typeface="Times New Roman" panose="02020603050405020304" pitchFamily="18" charset="0"/>
                <a:cs typeface="Calibri" panose="020F0502020204030204" pitchFamily="34" charset="0"/>
              </a:rPr>
              <a:t> </a:t>
            </a:r>
            <a:endParaRPr lang="ru-RU" sz="18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endParaRPr lang="ru-RU" sz="1800" b="1" dirty="0">
              <a:effectLst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algn="ctr">
              <a:spcBef>
                <a:spcPts val="0"/>
              </a:spcBef>
              <a:buNone/>
            </a:pPr>
            <a:r>
              <a:rPr lang="ru-RU" sz="1800" b="1" dirty="0">
                <a:effectLst/>
                <a:ea typeface="Calibri" panose="020F0502020204030204" pitchFamily="34" charset="0"/>
                <a:cs typeface="Calibri" panose="020F0502020204030204" pitchFamily="34" charset="0"/>
              </a:rPr>
              <a:t>Важно:  должна быть творческая  активность самого ребенка  в формировании данных компонентов среды!!!</a:t>
            </a:r>
            <a:endParaRPr lang="ru-RU" sz="18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687558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C:\Users\Дс 91 Храмова ЛВ\Desktop\слайды\с14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51" y="-10142"/>
            <a:ext cx="9144000" cy="7245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 idx="4294967295"/>
          </p:nvPr>
        </p:nvSpPr>
        <p:spPr>
          <a:xfrm>
            <a:off x="-252536" y="116631"/>
            <a:ext cx="10009112" cy="936105"/>
          </a:xfrm>
        </p:spPr>
        <p:txBody>
          <a:bodyPr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1800" b="1" cap="all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технологии, </a:t>
            </a:r>
            <a:r>
              <a:rPr lang="ru-RU" sz="1800" b="1" cap="all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1" cap="all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обеспечивающие </a:t>
            </a:r>
            <a:br>
              <a:rPr lang="ru-RU" sz="1800" b="1" cap="all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1800" b="1" cap="all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индивидуализацию дошкольного образования 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4294967295"/>
          </p:nvPr>
        </p:nvSpPr>
        <p:spPr>
          <a:xfrm>
            <a:off x="323528" y="1340768"/>
            <a:ext cx="8424936" cy="4320479"/>
          </a:xfrm>
        </p:spPr>
        <p:txBody>
          <a:bodyPr>
            <a:noAutofit/>
          </a:bodyPr>
          <a:lstStyle/>
          <a:p>
            <a:pPr marL="0" marR="301625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b="1" i="1" dirty="0">
                <a:solidFill>
                  <a:srgbClr val="333333"/>
                </a:solidFill>
                <a:ea typeface="Times New Roman" panose="02020603050405020304" pitchFamily="18" charset="0"/>
              </a:rPr>
              <a:t>      </a:t>
            </a:r>
            <a:r>
              <a:rPr lang="ru-RU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Для обеспечения индивидуализации необходимо, чтобы ребенок: </a:t>
            </a:r>
          </a:p>
          <a:p>
            <a:pPr marL="0" marR="301625" indent="0" algn="ctr">
              <a:spcBef>
                <a:spcPts val="0"/>
              </a:spcBef>
              <a:spcAft>
                <a:spcPts val="0"/>
              </a:spcAft>
              <a:buNone/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имел возможность выбора (содержания, вида деятельность, материалов, места и способов действий, партнерств и т.д.);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получал опыт осознания того, что его свобода от других состоит в его способности выбирать из своих многочисленных «хочу» те, за которые он готов нести личную ответственность;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получал поддержку в ходе поисков, проб, ошибок, в процессе которых «хочу» преобразовываются в «Могу»;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получал опыт кооперации с другими людьми.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endParaRPr lang="ru-RU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797830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7424BD-18CA-7DDD-E3E2-1C28475B7A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C:\Users\Дс 91 Храмова ЛВ\Desktop\слайды\с14.png">
            <a:extLst>
              <a:ext uri="{FF2B5EF4-FFF2-40B4-BE49-F238E27FC236}">
                <a16:creationId xmlns:a16="http://schemas.microsoft.com/office/drawing/2014/main" id="{E1990512-7ADD-0345-4E9F-CEF69E7614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4807" y="-14288"/>
            <a:ext cx="9144000" cy="7331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57AA092-B7A8-1FD6-F6D0-89ABA6AF6E79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468313" y="-14287"/>
            <a:ext cx="8205787" cy="923008"/>
          </a:xfrm>
        </p:spPr>
        <p:txBody>
          <a:bodyPr>
            <a:normAutofit/>
          </a:bodyPr>
          <a:lstStyle/>
          <a:p>
            <a:r>
              <a:rPr lang="ru-RU" sz="1800" b="1" dirty="0">
                <a:solidFill>
                  <a:srgbClr val="C00000"/>
                </a:solidFill>
                <a:cs typeface="Times New Roman" pitchFamily="18" charset="0"/>
              </a:rPr>
              <a:t>МБДОУ «Детский сад общеразвивающего вида № 16» Нижнекамского муниципального района Республики Татарстан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44DF33AA-83FC-02E8-00A1-F3790141D9E4}"/>
              </a:ext>
            </a:extLst>
          </p:cNvPr>
          <p:cNvSpPr>
            <a:spLocks noGrp="1"/>
          </p:cNvSpPr>
          <p:nvPr>
            <p:ph type="subTitle" idx="4294967295"/>
          </p:nvPr>
        </p:nvSpPr>
        <p:spPr>
          <a:xfrm>
            <a:off x="611188" y="1268760"/>
            <a:ext cx="7848600" cy="3816423"/>
          </a:xfrm>
        </p:spPr>
        <p:txBody>
          <a:bodyPr>
            <a:normAutofit fontScale="70000" lnSpcReduction="20000"/>
          </a:bodyPr>
          <a:lstStyle/>
          <a:p>
            <a:pPr marL="0" indent="0" algn="ctr">
              <a:lnSpc>
                <a:spcPct val="90000"/>
              </a:lnSpc>
              <a:spcBef>
                <a:spcPct val="0"/>
              </a:spcBef>
              <a:buFont typeface="Arial" charset="0"/>
              <a:buNone/>
            </a:pPr>
            <a:r>
              <a:rPr lang="ru-RU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0" indent="0" algn="ctr">
              <a:lnSpc>
                <a:spcPct val="107000"/>
              </a:lnSpc>
              <a:spcAft>
                <a:spcPts val="800"/>
              </a:spcAft>
              <a:buNone/>
            </a:pPr>
            <a:endParaRPr lang="ru-RU" sz="2400" b="1" cap="all" dirty="0">
              <a:solidFill>
                <a:srgbClr val="C00000"/>
              </a:solidFill>
              <a:effectLst/>
              <a:latin typeface="+mj-lt"/>
              <a:ea typeface="Calibri" panose="020F0502020204030204" pitchFamily="34" charset="0"/>
            </a:endParaRPr>
          </a:p>
          <a:p>
            <a:pPr marL="0" indent="0" algn="ctr">
              <a:lnSpc>
                <a:spcPct val="107000"/>
              </a:lnSpc>
              <a:spcAft>
                <a:spcPts val="800"/>
              </a:spcAft>
              <a:buNone/>
            </a:pPr>
            <a:endParaRPr lang="ru-RU" sz="2400" b="1" cap="all" dirty="0">
              <a:solidFill>
                <a:srgbClr val="C00000"/>
              </a:solidFill>
              <a:effectLst/>
              <a:latin typeface="+mj-lt"/>
              <a:ea typeface="Calibri" panose="020F0502020204030204" pitchFamily="34" charset="0"/>
            </a:endParaRPr>
          </a:p>
          <a:p>
            <a:pPr marL="0" indent="0"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3400" b="1" cap="all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Педагогические стратегии, </a:t>
            </a:r>
          </a:p>
          <a:p>
            <a:pPr marL="0" indent="0"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3400" b="1" cap="all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обеспечивающие индивидуализацию </a:t>
            </a:r>
          </a:p>
          <a:p>
            <a:pPr marL="0" indent="0"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3400" b="1" cap="all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дошкольного образования </a:t>
            </a:r>
            <a:endParaRPr lang="ru-RU" sz="3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90000"/>
              </a:lnSpc>
              <a:spcBef>
                <a:spcPct val="0"/>
              </a:spcBef>
              <a:buFont typeface="Arial" charset="0"/>
              <a:buNone/>
            </a:pPr>
            <a:endParaRPr lang="ru-RU" sz="3100" b="1" dirty="0">
              <a:solidFill>
                <a:srgbClr val="C00000"/>
              </a:solidFill>
              <a:latin typeface="+mj-lt"/>
              <a:cs typeface="Times New Roman" pitchFamily="18" charset="0"/>
            </a:endParaRPr>
          </a:p>
          <a:p>
            <a:pPr marL="0" indent="0" algn="r">
              <a:lnSpc>
                <a:spcPct val="90000"/>
              </a:lnSpc>
              <a:spcBef>
                <a:spcPct val="0"/>
              </a:spcBef>
              <a:buFont typeface="Arial" charset="0"/>
              <a:buNone/>
            </a:pPr>
            <a:endParaRPr lang="ru-RU" sz="3100" dirty="0">
              <a:latin typeface="+mj-lt"/>
              <a:cs typeface="Times New Roman" pitchFamily="18" charset="0"/>
            </a:endParaRPr>
          </a:p>
          <a:p>
            <a:pPr marL="0" indent="0" algn="r">
              <a:lnSpc>
                <a:spcPct val="90000"/>
              </a:lnSpc>
              <a:spcBef>
                <a:spcPct val="0"/>
              </a:spcBef>
              <a:buFont typeface="Arial" charset="0"/>
              <a:buNone/>
            </a:pPr>
            <a:endParaRPr lang="ru-RU" sz="2000" dirty="0">
              <a:latin typeface="+mj-lt"/>
              <a:cs typeface="Times New Roman" pitchFamily="18" charset="0"/>
            </a:endParaRPr>
          </a:p>
          <a:p>
            <a:pPr marL="0" indent="0" algn="r">
              <a:lnSpc>
                <a:spcPct val="90000"/>
              </a:lnSpc>
              <a:spcBef>
                <a:spcPct val="0"/>
              </a:spcBef>
              <a:buFont typeface="Arial" charset="0"/>
              <a:buNone/>
            </a:pPr>
            <a:endParaRPr lang="ru-RU" sz="2000" dirty="0">
              <a:latin typeface="+mj-lt"/>
              <a:cs typeface="Times New Roman" pitchFamily="18" charset="0"/>
            </a:endParaRPr>
          </a:p>
          <a:p>
            <a:pPr marL="0" indent="0" algn="r">
              <a:lnSpc>
                <a:spcPct val="90000"/>
              </a:lnSpc>
              <a:spcBef>
                <a:spcPct val="0"/>
              </a:spcBef>
              <a:buFont typeface="Arial" charset="0"/>
              <a:buNone/>
            </a:pPr>
            <a:endParaRPr lang="ru-RU" sz="2000" dirty="0">
              <a:latin typeface="+mj-lt"/>
              <a:cs typeface="Times New Roman" pitchFamily="18" charset="0"/>
            </a:endParaRPr>
          </a:p>
          <a:p>
            <a:pPr marL="0" indent="0" algn="r">
              <a:lnSpc>
                <a:spcPct val="90000"/>
              </a:lnSpc>
              <a:spcBef>
                <a:spcPct val="0"/>
              </a:spcBef>
              <a:buFont typeface="Arial" charset="0"/>
              <a:buNone/>
            </a:pPr>
            <a:endParaRPr lang="ru-RU" sz="2000" dirty="0">
              <a:latin typeface="+mj-lt"/>
              <a:cs typeface="Times New Roman" pitchFamily="18" charset="0"/>
            </a:endParaRPr>
          </a:p>
          <a:p>
            <a:pPr marL="0" indent="0" algn="r">
              <a:lnSpc>
                <a:spcPct val="90000"/>
              </a:lnSpc>
              <a:spcBef>
                <a:spcPct val="0"/>
              </a:spcBef>
              <a:buFont typeface="Arial" charset="0"/>
              <a:buNone/>
            </a:pPr>
            <a:r>
              <a:rPr lang="ru-RU" sz="2600" dirty="0">
                <a:latin typeface="+mj-lt"/>
                <a:cs typeface="Times New Roman" pitchFamily="18" charset="0"/>
              </a:rPr>
              <a:t>Старший воспитатель: Храмова Лариса Васильевна</a:t>
            </a:r>
            <a:endParaRPr lang="ru-RU" sz="26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1076422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897</TotalTime>
  <Words>2120</Words>
  <Application>Microsoft Office PowerPoint</Application>
  <PresentationFormat>Экран (4:3)</PresentationFormat>
  <Paragraphs>279</Paragraphs>
  <Slides>27</Slides>
  <Notes>25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31" baseType="lpstr">
      <vt:lpstr>Arial</vt:lpstr>
      <vt:lpstr>Calibri</vt:lpstr>
      <vt:lpstr>Times New Roman</vt:lpstr>
      <vt:lpstr>Тема Office</vt:lpstr>
      <vt:lpstr>МБДОУ «Детский сад общеразвивающего вида № 16» Нижнекамского муниципального района Республики Татарстан</vt:lpstr>
      <vt:lpstr>Принцип индивидуализации –  основа формирования  личностных компетентностей ребенка дошкольного возраста</vt:lpstr>
      <vt:lpstr>Условия, обеспечивающие индивидуализацию дошкольного образования </vt:lpstr>
      <vt:lpstr>Условия, обеспечивающие индивидуализацию дошкольного образования </vt:lpstr>
      <vt:lpstr>Условия, обеспечивающие индивидуализацию дошкольного образования </vt:lpstr>
      <vt:lpstr>Условия, обеспечивающие индивидуализацию дошкольного образования </vt:lpstr>
      <vt:lpstr>Условия, обеспечивающие индивидуализацию дошкольного образования </vt:lpstr>
      <vt:lpstr>Условия, обеспечивающие индивидуализацию дошкольного образования </vt:lpstr>
      <vt:lpstr>Условия, обеспечивающие индивидуализацию дошкольного образования </vt:lpstr>
      <vt:lpstr>Условия, обеспечивающие индивидуализацию дошкольного образования </vt:lpstr>
      <vt:lpstr>Условия, обеспечивающие индивидуализацию дошкольного образования </vt:lpstr>
      <vt:lpstr>Условия, обеспечивающие индивидуализацию дошкольного образования </vt:lpstr>
      <vt:lpstr>Условия, обеспечивающие индивидуализацию дошкольного образования </vt:lpstr>
      <vt:lpstr>Условия, обеспечивающие индивидуализацию дошкольного образования </vt:lpstr>
      <vt:lpstr>Условия,  обеспечивающие индивидуализацию дошкольного образования </vt:lpstr>
      <vt:lpstr>технологии,   обеспечивающие индивидуализацию дошкольного образования </vt:lpstr>
      <vt:lpstr>технологии,  обеспечивающие  индивидуализацию дошкольного образования </vt:lpstr>
      <vt:lpstr>технологии,  обеспечивающие  индивидуализацию дошкольного образования </vt:lpstr>
      <vt:lpstr>технологии,  обеспечивающие  индивидуализацию дошкольного образования </vt:lpstr>
      <vt:lpstr>технологии,  обеспечивающие  индивидуализацию дошкольного образования </vt:lpstr>
      <vt:lpstr>технологии,  обеспечивающие  индивидуализацию дошкольного образования </vt:lpstr>
      <vt:lpstr>технологии,  обеспечивающие  индивидуализацию дошкольного образования </vt:lpstr>
      <vt:lpstr>технологии,  обеспечивающие  индивидуализацию дошкольного образования </vt:lpstr>
      <vt:lpstr>технологии,  обеспечивающие  индивидуализацию дошкольного образования </vt:lpstr>
      <vt:lpstr>технологии,  обеспечивающие  индивидуализацию дошкольного образования </vt:lpstr>
      <vt:lpstr>технологии,  обеспечивающие  индивидуализацию дошкольного образования </vt:lpstr>
      <vt:lpstr>МБДОУ «Детский сад общеразвивающего вида № 16» Нижнекамского муниципального района Республики Татарстан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МАДОУ «Центр развития ребенка –детский сад № 91»  НМР РТ </dc:title>
  <dc:creator>Дс 91 Храмова ЛВ</dc:creator>
  <cp:lastModifiedBy>Лариса</cp:lastModifiedBy>
  <cp:revision>28</cp:revision>
  <dcterms:created xsi:type="dcterms:W3CDTF">2017-08-30T09:55:30Z</dcterms:created>
  <dcterms:modified xsi:type="dcterms:W3CDTF">2025-12-02T18:01:19Z</dcterms:modified>
</cp:coreProperties>
</file>