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4" r:id="rId2"/>
    <p:sldId id="271" r:id="rId3"/>
    <p:sldId id="272" r:id="rId4"/>
    <p:sldId id="292" r:id="rId5"/>
    <p:sldId id="293" r:id="rId6"/>
    <p:sldId id="294" r:id="rId7"/>
    <p:sldId id="297" r:id="rId8"/>
    <p:sldId id="298" r:id="rId9"/>
    <p:sldId id="299" r:id="rId10"/>
    <p:sldId id="300" r:id="rId11"/>
    <p:sldId id="301" r:id="rId12"/>
    <p:sldId id="274" r:id="rId13"/>
    <p:sldId id="275" r:id="rId14"/>
    <p:sldId id="280" r:id="rId15"/>
    <p:sldId id="281" r:id="rId16"/>
    <p:sldId id="282" r:id="rId17"/>
    <p:sldId id="304" r:id="rId18"/>
    <p:sldId id="288" r:id="rId19"/>
    <p:sldId id="302" r:id="rId20"/>
    <p:sldId id="303" r:id="rId21"/>
    <p:sldId id="289" r:id="rId22"/>
    <p:sldId id="290" r:id="rId23"/>
    <p:sldId id="291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6C8F2FE-4E3B-4694-BC01-D4A0ABEF451C}" type="doc">
      <dgm:prSet loTypeId="urn:microsoft.com/office/officeart/2005/8/layout/list1" loCatId="list" qsTypeId="urn:microsoft.com/office/officeart/2005/8/quickstyle/3d1" qsCatId="3D" csTypeId="urn:microsoft.com/office/officeart/2005/8/colors/accent2_3" csCatId="accent2" phldr="1"/>
      <dgm:spPr/>
      <dgm:t>
        <a:bodyPr/>
        <a:lstStyle/>
        <a:p>
          <a:endParaRPr lang="ru-RU"/>
        </a:p>
      </dgm:t>
    </dgm:pt>
    <dgm:pt modelId="{C4035785-FD4E-493B-9A9F-566031D0FD6E}">
      <dgm:prSet phldrT="[Текст]" custT="1"/>
      <dgm:spPr/>
      <dgm:t>
        <a:bodyPr/>
        <a:lstStyle/>
        <a:p>
          <a:r>
            <a:rPr lang="ru-RU" sz="4000" dirty="0" smtClean="0">
              <a:latin typeface="Times New Roman" pitchFamily="18" charset="0"/>
              <a:cs typeface="Times New Roman" pitchFamily="18" charset="0"/>
            </a:rPr>
            <a:t>Цель</a:t>
          </a:r>
          <a:endParaRPr lang="ru-RU" sz="4000" dirty="0">
            <a:latin typeface="Times New Roman" pitchFamily="18" charset="0"/>
            <a:cs typeface="Times New Roman" pitchFamily="18" charset="0"/>
          </a:endParaRPr>
        </a:p>
      </dgm:t>
    </dgm:pt>
    <dgm:pt modelId="{F252CB2D-17B9-4A81-9C67-B8E79CDD28E2}" type="parTrans" cxnId="{A3AF2640-3A8B-44CF-BDC1-DF4AD91ECD3D}">
      <dgm:prSet/>
      <dgm:spPr/>
      <dgm:t>
        <a:bodyPr/>
        <a:lstStyle/>
        <a:p>
          <a:endParaRPr lang="ru-RU"/>
        </a:p>
      </dgm:t>
    </dgm:pt>
    <dgm:pt modelId="{D988F14B-2C2D-48A5-B4E8-DBAF74D0903A}" type="sibTrans" cxnId="{A3AF2640-3A8B-44CF-BDC1-DF4AD91ECD3D}">
      <dgm:prSet/>
      <dgm:spPr/>
      <dgm:t>
        <a:bodyPr/>
        <a:lstStyle/>
        <a:p>
          <a:endParaRPr lang="ru-RU"/>
        </a:p>
      </dgm:t>
    </dgm:pt>
    <dgm:pt modelId="{6FAC8223-1C61-4E9C-8552-16AA2E17D126}">
      <dgm:prSet phldrT="[Текст]" custT="1"/>
      <dgm:spPr/>
      <dgm:t>
        <a:bodyPr/>
        <a:lstStyle/>
        <a:p>
          <a:r>
            <a:rPr lang="ru-RU" sz="4000" dirty="0" smtClean="0">
              <a:latin typeface="Times New Roman" pitchFamily="18" charset="0"/>
              <a:cs typeface="Times New Roman" pitchFamily="18" charset="0"/>
            </a:rPr>
            <a:t>Задачи</a:t>
          </a:r>
          <a:endParaRPr lang="ru-RU" sz="4000" dirty="0">
            <a:latin typeface="Times New Roman" pitchFamily="18" charset="0"/>
            <a:cs typeface="Times New Roman" pitchFamily="18" charset="0"/>
          </a:endParaRPr>
        </a:p>
      </dgm:t>
    </dgm:pt>
    <dgm:pt modelId="{487DBD48-AB4A-4E0C-AA56-5A313538BE06}" type="parTrans" cxnId="{C6BF9434-4C2D-4A95-97C7-01E6F8B1B4EB}">
      <dgm:prSet/>
      <dgm:spPr/>
      <dgm:t>
        <a:bodyPr/>
        <a:lstStyle/>
        <a:p>
          <a:endParaRPr lang="ru-RU"/>
        </a:p>
      </dgm:t>
    </dgm:pt>
    <dgm:pt modelId="{90DDFAEF-E4FB-4E60-A83B-7548415C60F0}" type="sibTrans" cxnId="{C6BF9434-4C2D-4A95-97C7-01E6F8B1B4EB}">
      <dgm:prSet/>
      <dgm:spPr/>
      <dgm:t>
        <a:bodyPr/>
        <a:lstStyle/>
        <a:p>
          <a:endParaRPr lang="ru-RU"/>
        </a:p>
      </dgm:t>
    </dgm:pt>
    <dgm:pt modelId="{7E1FC766-AEFB-458B-88B2-FE5047FE7F95}">
      <dgm:prSet custT="1"/>
      <dgm:spPr/>
      <dgm:t>
        <a:bodyPr/>
        <a:lstStyle/>
        <a:p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формирование представления о важнейших нравственных качеств личности как  «добро», «зло», «совесть»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44408C22-414F-4A71-9028-E30E082F1D0E}" type="parTrans" cxnId="{A1486BE7-498E-4FCA-A203-FBC1AE446713}">
      <dgm:prSet/>
      <dgm:spPr/>
      <dgm:t>
        <a:bodyPr/>
        <a:lstStyle/>
        <a:p>
          <a:endParaRPr lang="ru-RU"/>
        </a:p>
      </dgm:t>
    </dgm:pt>
    <dgm:pt modelId="{6FDB9080-C63A-405A-9985-3CF0621F9601}" type="sibTrans" cxnId="{A1486BE7-498E-4FCA-A203-FBC1AE446713}">
      <dgm:prSet/>
      <dgm:spPr/>
      <dgm:t>
        <a:bodyPr/>
        <a:lstStyle/>
        <a:p>
          <a:endParaRPr lang="ru-RU"/>
        </a:p>
      </dgm:t>
    </dgm:pt>
    <dgm:pt modelId="{A503D3E7-C152-46FC-B064-57F3E6B00860}">
      <dgm:prSet custT="1"/>
      <dgm:spPr/>
      <dgm:t>
        <a:bodyPr/>
        <a:lstStyle/>
        <a:p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E6CFAE2E-72B0-4EC5-9C09-F2050B532596}" type="parTrans" cxnId="{FF17D1CF-5CB4-4BE9-889F-120DC3B65A57}">
      <dgm:prSet/>
      <dgm:spPr/>
      <dgm:t>
        <a:bodyPr/>
        <a:lstStyle/>
        <a:p>
          <a:endParaRPr lang="ru-RU"/>
        </a:p>
      </dgm:t>
    </dgm:pt>
    <dgm:pt modelId="{080631E1-E2AE-4D39-BAC4-41DB3FA14836}" type="sibTrans" cxnId="{FF17D1CF-5CB4-4BE9-889F-120DC3B65A57}">
      <dgm:prSet/>
      <dgm:spPr/>
      <dgm:t>
        <a:bodyPr/>
        <a:lstStyle/>
        <a:p>
          <a:endParaRPr lang="ru-RU"/>
        </a:p>
      </dgm:t>
    </dgm:pt>
    <dgm:pt modelId="{605008E0-EB34-4251-A22F-487AC0664726}">
      <dgm:prSet custT="1"/>
      <dgm:spPr/>
      <dgm:t>
        <a:bodyPr/>
        <a:lstStyle/>
        <a:p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познакомить с основными понятиями: добро, зло, совесть;    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F6C75A45-C533-44B4-9AFD-2CA071DE4C65}" type="parTrans" cxnId="{B4E0F145-1BB3-44CC-BAB7-057D282F2447}">
      <dgm:prSet/>
      <dgm:spPr/>
      <dgm:t>
        <a:bodyPr/>
        <a:lstStyle/>
        <a:p>
          <a:endParaRPr lang="ru-RU"/>
        </a:p>
      </dgm:t>
    </dgm:pt>
    <dgm:pt modelId="{561A0D24-76BB-4883-B55D-46B5C4288A12}" type="sibTrans" cxnId="{B4E0F145-1BB3-44CC-BAB7-057D282F2447}">
      <dgm:prSet/>
      <dgm:spPr/>
      <dgm:t>
        <a:bodyPr/>
        <a:lstStyle/>
        <a:p>
          <a:endParaRPr lang="ru-RU"/>
        </a:p>
      </dgm:t>
    </dgm:pt>
    <dgm:pt modelId="{0159F8DC-E859-4A1F-8368-892EA37C191F}">
      <dgm:prSet custT="1"/>
      <dgm:spPr/>
      <dgm:t>
        <a:bodyPr/>
        <a:lstStyle/>
        <a:p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воспитывать стремление делать добро, не делать зла, умение быть благодарным;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DB4BFEDF-D912-4ECA-BBB6-C873441283D5}" type="parTrans" cxnId="{A641F729-80E0-446E-A238-DBCC1639393C}">
      <dgm:prSet/>
      <dgm:spPr/>
      <dgm:t>
        <a:bodyPr/>
        <a:lstStyle/>
        <a:p>
          <a:endParaRPr lang="ru-RU"/>
        </a:p>
      </dgm:t>
    </dgm:pt>
    <dgm:pt modelId="{A9E2B3AF-20E9-41DA-A376-68FD6CA88BD5}" type="sibTrans" cxnId="{A641F729-80E0-446E-A238-DBCC1639393C}">
      <dgm:prSet/>
      <dgm:spPr/>
      <dgm:t>
        <a:bodyPr/>
        <a:lstStyle/>
        <a:p>
          <a:endParaRPr lang="ru-RU"/>
        </a:p>
      </dgm:t>
    </dgm:pt>
    <dgm:pt modelId="{C6861A54-E5C0-4D87-B47E-9B11E0105DF0}">
      <dgm:prSet custT="1"/>
      <dgm:spPr/>
      <dgm:t>
        <a:bodyPr/>
        <a:lstStyle/>
        <a:p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развивать умение анализировать собственные поступки и соотносить их с общечеловеческими ценностями.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E92724BA-87A4-4E06-8B5D-334D882945DD}" type="parTrans" cxnId="{36209DC9-B481-407E-AD7F-4F1A5A5BD9C2}">
      <dgm:prSet/>
      <dgm:spPr/>
      <dgm:t>
        <a:bodyPr/>
        <a:lstStyle/>
        <a:p>
          <a:endParaRPr lang="ru-RU"/>
        </a:p>
      </dgm:t>
    </dgm:pt>
    <dgm:pt modelId="{DB786971-5218-459C-ACDD-C6893F1DC266}" type="sibTrans" cxnId="{36209DC9-B481-407E-AD7F-4F1A5A5BD9C2}">
      <dgm:prSet/>
      <dgm:spPr/>
      <dgm:t>
        <a:bodyPr/>
        <a:lstStyle/>
        <a:p>
          <a:endParaRPr lang="ru-RU"/>
        </a:p>
      </dgm:t>
    </dgm:pt>
    <dgm:pt modelId="{EC4F9295-B681-4CB9-956A-CAB606462BAD}">
      <dgm:prSet/>
      <dgm:spPr/>
      <dgm:t>
        <a:bodyPr/>
        <a:lstStyle/>
        <a:p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C7465F3E-DA71-4410-9647-33325FD80AB5}" type="parTrans" cxnId="{9E58D1F0-384F-45C4-8970-A7C7061260C0}">
      <dgm:prSet/>
      <dgm:spPr/>
      <dgm:t>
        <a:bodyPr/>
        <a:lstStyle/>
        <a:p>
          <a:endParaRPr lang="ru-RU"/>
        </a:p>
      </dgm:t>
    </dgm:pt>
    <dgm:pt modelId="{2FA7BA7C-229F-4A7C-BD1A-97CF74103BFC}" type="sibTrans" cxnId="{9E58D1F0-384F-45C4-8970-A7C7061260C0}">
      <dgm:prSet/>
      <dgm:spPr/>
      <dgm:t>
        <a:bodyPr/>
        <a:lstStyle/>
        <a:p>
          <a:endParaRPr lang="ru-RU"/>
        </a:p>
      </dgm:t>
    </dgm:pt>
    <dgm:pt modelId="{97C11CF8-352D-4D27-A676-CBD6C7152E66}" type="pres">
      <dgm:prSet presAssocID="{76C8F2FE-4E3B-4694-BC01-D4A0ABEF451C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F636E3A-DFC0-4063-B63D-29947055A3C1}" type="pres">
      <dgm:prSet presAssocID="{C4035785-FD4E-493B-9A9F-566031D0FD6E}" presName="parentLin" presStyleCnt="0"/>
      <dgm:spPr/>
    </dgm:pt>
    <dgm:pt modelId="{9DF0899C-B132-492F-BBE5-4D54A93DE796}" type="pres">
      <dgm:prSet presAssocID="{C4035785-FD4E-493B-9A9F-566031D0FD6E}" presName="parentLeftMargin" presStyleLbl="node1" presStyleIdx="0" presStyleCnt="2"/>
      <dgm:spPr/>
      <dgm:t>
        <a:bodyPr/>
        <a:lstStyle/>
        <a:p>
          <a:endParaRPr lang="ru-RU"/>
        </a:p>
      </dgm:t>
    </dgm:pt>
    <dgm:pt modelId="{43D6841E-DB6C-49E8-99FB-77ED88E7B615}" type="pres">
      <dgm:prSet presAssocID="{C4035785-FD4E-493B-9A9F-566031D0FD6E}" presName="parentText" presStyleLbl="node1" presStyleIdx="0" presStyleCnt="2" custScaleY="14297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3E2774-A46F-4300-A7AC-870EB2018277}" type="pres">
      <dgm:prSet presAssocID="{C4035785-FD4E-493B-9A9F-566031D0FD6E}" presName="negativeSpace" presStyleCnt="0"/>
      <dgm:spPr/>
    </dgm:pt>
    <dgm:pt modelId="{E21469D6-ADFC-4982-B45A-58789AF26402}" type="pres">
      <dgm:prSet presAssocID="{C4035785-FD4E-493B-9A9F-566031D0FD6E}" presName="childText" presStyleLbl="conFgAcc1" presStyleIdx="0" presStyleCnt="2" custLinFactNeighborX="406" custLinFactNeighborY="5499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130B52-4199-4455-BE2A-F4F429440990}" type="pres">
      <dgm:prSet presAssocID="{D988F14B-2C2D-48A5-B4E8-DBAF74D0903A}" presName="spaceBetweenRectangles" presStyleCnt="0"/>
      <dgm:spPr/>
    </dgm:pt>
    <dgm:pt modelId="{BCF2AC93-889C-431C-8043-D7152D8F59D9}" type="pres">
      <dgm:prSet presAssocID="{6FAC8223-1C61-4E9C-8552-16AA2E17D126}" presName="parentLin" presStyleCnt="0"/>
      <dgm:spPr/>
    </dgm:pt>
    <dgm:pt modelId="{CB238A20-3894-4D27-A363-A1123A6F9E77}" type="pres">
      <dgm:prSet presAssocID="{6FAC8223-1C61-4E9C-8552-16AA2E17D126}" presName="parentLeftMargin" presStyleLbl="node1" presStyleIdx="0" presStyleCnt="2"/>
      <dgm:spPr/>
      <dgm:t>
        <a:bodyPr/>
        <a:lstStyle/>
        <a:p>
          <a:endParaRPr lang="ru-RU"/>
        </a:p>
      </dgm:t>
    </dgm:pt>
    <dgm:pt modelId="{D699DECF-5CF9-4916-BD67-FF0784A0737A}" type="pres">
      <dgm:prSet presAssocID="{6FAC8223-1C61-4E9C-8552-16AA2E17D126}" presName="parentText" presStyleLbl="node1" presStyleIdx="1" presStyleCnt="2" custScaleX="101689" custScaleY="14722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9CCB7D-1C23-4406-B050-9995952E18B0}" type="pres">
      <dgm:prSet presAssocID="{6FAC8223-1C61-4E9C-8552-16AA2E17D126}" presName="negativeSpace" presStyleCnt="0"/>
      <dgm:spPr/>
    </dgm:pt>
    <dgm:pt modelId="{C325ADDC-353B-42C4-A0B9-769EE3F8FAB5}" type="pres">
      <dgm:prSet presAssocID="{6FAC8223-1C61-4E9C-8552-16AA2E17D126}" presName="childText" presStyleLbl="conFgAcc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81F225C-2819-4CEE-B822-466E24C5CF68}" type="presOf" srcId="{6FAC8223-1C61-4E9C-8552-16AA2E17D126}" destId="{D699DECF-5CF9-4916-BD67-FF0784A0737A}" srcOrd="1" destOrd="0" presId="urn:microsoft.com/office/officeart/2005/8/layout/list1"/>
    <dgm:cxn modelId="{B4E0F145-1BB3-44CC-BAB7-057D282F2447}" srcId="{6FAC8223-1C61-4E9C-8552-16AA2E17D126}" destId="{605008E0-EB34-4251-A22F-487AC0664726}" srcOrd="1" destOrd="0" parTransId="{F6C75A45-C533-44B4-9AFD-2CA071DE4C65}" sibTransId="{561A0D24-76BB-4883-B55D-46B5C4288A12}"/>
    <dgm:cxn modelId="{D340DC79-759D-428F-BC36-876CE8238ED8}" type="presOf" srcId="{6FAC8223-1C61-4E9C-8552-16AA2E17D126}" destId="{CB238A20-3894-4D27-A363-A1123A6F9E77}" srcOrd="0" destOrd="0" presId="urn:microsoft.com/office/officeart/2005/8/layout/list1"/>
    <dgm:cxn modelId="{9E58D1F0-384F-45C4-8970-A7C7061260C0}" srcId="{6FAC8223-1C61-4E9C-8552-16AA2E17D126}" destId="{EC4F9295-B681-4CB9-956A-CAB606462BAD}" srcOrd="4" destOrd="0" parTransId="{C7465F3E-DA71-4410-9647-33325FD80AB5}" sibTransId="{2FA7BA7C-229F-4A7C-BD1A-97CF74103BFC}"/>
    <dgm:cxn modelId="{E2E0FDA0-51A1-479C-AD4C-3BA4A99F2B64}" type="presOf" srcId="{C4035785-FD4E-493B-9A9F-566031D0FD6E}" destId="{43D6841E-DB6C-49E8-99FB-77ED88E7B615}" srcOrd="1" destOrd="0" presId="urn:microsoft.com/office/officeart/2005/8/layout/list1"/>
    <dgm:cxn modelId="{A1486BE7-498E-4FCA-A203-FBC1AE446713}" srcId="{C4035785-FD4E-493B-9A9F-566031D0FD6E}" destId="{7E1FC766-AEFB-458B-88B2-FE5047FE7F95}" srcOrd="0" destOrd="0" parTransId="{44408C22-414F-4A71-9028-E30E082F1D0E}" sibTransId="{6FDB9080-C63A-405A-9985-3CF0621F9601}"/>
    <dgm:cxn modelId="{A3AF2640-3A8B-44CF-BDC1-DF4AD91ECD3D}" srcId="{76C8F2FE-4E3B-4694-BC01-D4A0ABEF451C}" destId="{C4035785-FD4E-493B-9A9F-566031D0FD6E}" srcOrd="0" destOrd="0" parTransId="{F252CB2D-17B9-4A81-9C67-B8E79CDD28E2}" sibTransId="{D988F14B-2C2D-48A5-B4E8-DBAF74D0903A}"/>
    <dgm:cxn modelId="{36209DC9-B481-407E-AD7F-4F1A5A5BD9C2}" srcId="{6FAC8223-1C61-4E9C-8552-16AA2E17D126}" destId="{C6861A54-E5C0-4D87-B47E-9B11E0105DF0}" srcOrd="3" destOrd="0" parTransId="{E92724BA-87A4-4E06-8B5D-334D882945DD}" sibTransId="{DB786971-5218-459C-ACDD-C6893F1DC266}"/>
    <dgm:cxn modelId="{8D48BF2F-B9A5-48E5-9BDC-6D432EA4AB25}" type="presOf" srcId="{C4035785-FD4E-493B-9A9F-566031D0FD6E}" destId="{9DF0899C-B132-492F-BBE5-4D54A93DE796}" srcOrd="0" destOrd="0" presId="urn:microsoft.com/office/officeart/2005/8/layout/list1"/>
    <dgm:cxn modelId="{C6BF9434-4C2D-4A95-97C7-01E6F8B1B4EB}" srcId="{76C8F2FE-4E3B-4694-BC01-D4A0ABEF451C}" destId="{6FAC8223-1C61-4E9C-8552-16AA2E17D126}" srcOrd="1" destOrd="0" parTransId="{487DBD48-AB4A-4E0C-AA56-5A313538BE06}" sibTransId="{90DDFAEF-E4FB-4E60-A83B-7548415C60F0}"/>
    <dgm:cxn modelId="{5EF948CB-BFC3-4AE3-84C1-CE171D043B75}" type="presOf" srcId="{A503D3E7-C152-46FC-B064-57F3E6B00860}" destId="{C325ADDC-353B-42C4-A0B9-769EE3F8FAB5}" srcOrd="0" destOrd="0" presId="urn:microsoft.com/office/officeart/2005/8/layout/list1"/>
    <dgm:cxn modelId="{6C4BD53D-DD08-4051-B525-29D5A2E7E412}" type="presOf" srcId="{605008E0-EB34-4251-A22F-487AC0664726}" destId="{C325ADDC-353B-42C4-A0B9-769EE3F8FAB5}" srcOrd="0" destOrd="1" presId="urn:microsoft.com/office/officeart/2005/8/layout/list1"/>
    <dgm:cxn modelId="{41FEFE98-F3D9-4FBA-AE57-FFE14093875E}" type="presOf" srcId="{EC4F9295-B681-4CB9-956A-CAB606462BAD}" destId="{C325ADDC-353B-42C4-A0B9-769EE3F8FAB5}" srcOrd="0" destOrd="4" presId="urn:microsoft.com/office/officeart/2005/8/layout/list1"/>
    <dgm:cxn modelId="{980F9349-115D-4582-8FA3-3757887CA3CF}" type="presOf" srcId="{C6861A54-E5C0-4D87-B47E-9B11E0105DF0}" destId="{C325ADDC-353B-42C4-A0B9-769EE3F8FAB5}" srcOrd="0" destOrd="3" presId="urn:microsoft.com/office/officeart/2005/8/layout/list1"/>
    <dgm:cxn modelId="{A641F729-80E0-446E-A238-DBCC1639393C}" srcId="{6FAC8223-1C61-4E9C-8552-16AA2E17D126}" destId="{0159F8DC-E859-4A1F-8368-892EA37C191F}" srcOrd="2" destOrd="0" parTransId="{DB4BFEDF-D912-4ECA-BBB6-C873441283D5}" sibTransId="{A9E2B3AF-20E9-41DA-A376-68FD6CA88BD5}"/>
    <dgm:cxn modelId="{FF17D1CF-5CB4-4BE9-889F-120DC3B65A57}" srcId="{6FAC8223-1C61-4E9C-8552-16AA2E17D126}" destId="{A503D3E7-C152-46FC-B064-57F3E6B00860}" srcOrd="0" destOrd="0" parTransId="{E6CFAE2E-72B0-4EC5-9C09-F2050B532596}" sibTransId="{080631E1-E2AE-4D39-BAC4-41DB3FA14836}"/>
    <dgm:cxn modelId="{109BD2AA-B6BC-463C-8B1E-C4E8AA1AFC1E}" type="presOf" srcId="{7E1FC766-AEFB-458B-88B2-FE5047FE7F95}" destId="{E21469D6-ADFC-4982-B45A-58789AF26402}" srcOrd="0" destOrd="0" presId="urn:microsoft.com/office/officeart/2005/8/layout/list1"/>
    <dgm:cxn modelId="{09AD5CEC-AF02-4BF9-AB87-E759C130A7A4}" type="presOf" srcId="{76C8F2FE-4E3B-4694-BC01-D4A0ABEF451C}" destId="{97C11CF8-352D-4D27-A676-CBD6C7152E66}" srcOrd="0" destOrd="0" presId="urn:microsoft.com/office/officeart/2005/8/layout/list1"/>
    <dgm:cxn modelId="{15ED24C2-BB57-40C7-8BBA-09320BD81278}" type="presOf" srcId="{0159F8DC-E859-4A1F-8368-892EA37C191F}" destId="{C325ADDC-353B-42C4-A0B9-769EE3F8FAB5}" srcOrd="0" destOrd="2" presId="urn:microsoft.com/office/officeart/2005/8/layout/list1"/>
    <dgm:cxn modelId="{5C51D152-F018-49F6-BB76-412B4D09A18D}" type="presParOf" srcId="{97C11CF8-352D-4D27-A676-CBD6C7152E66}" destId="{9F636E3A-DFC0-4063-B63D-29947055A3C1}" srcOrd="0" destOrd="0" presId="urn:microsoft.com/office/officeart/2005/8/layout/list1"/>
    <dgm:cxn modelId="{DBA623C0-C973-44F1-ADDA-CB441402A24F}" type="presParOf" srcId="{9F636E3A-DFC0-4063-B63D-29947055A3C1}" destId="{9DF0899C-B132-492F-BBE5-4D54A93DE796}" srcOrd="0" destOrd="0" presId="urn:microsoft.com/office/officeart/2005/8/layout/list1"/>
    <dgm:cxn modelId="{EB92B538-DA6A-4AF3-BF8F-5FFB3440B7C9}" type="presParOf" srcId="{9F636E3A-DFC0-4063-B63D-29947055A3C1}" destId="{43D6841E-DB6C-49E8-99FB-77ED88E7B615}" srcOrd="1" destOrd="0" presId="urn:microsoft.com/office/officeart/2005/8/layout/list1"/>
    <dgm:cxn modelId="{1CD846EA-724D-4238-8083-D197ECD29DAE}" type="presParOf" srcId="{97C11CF8-352D-4D27-A676-CBD6C7152E66}" destId="{7D3E2774-A46F-4300-A7AC-870EB2018277}" srcOrd="1" destOrd="0" presId="urn:microsoft.com/office/officeart/2005/8/layout/list1"/>
    <dgm:cxn modelId="{7CE97346-DBF3-4FED-B54B-B6A9D430FCA3}" type="presParOf" srcId="{97C11CF8-352D-4D27-A676-CBD6C7152E66}" destId="{E21469D6-ADFC-4982-B45A-58789AF26402}" srcOrd="2" destOrd="0" presId="urn:microsoft.com/office/officeart/2005/8/layout/list1"/>
    <dgm:cxn modelId="{B2CD27E3-5269-4904-9B6D-AC87DC839DBA}" type="presParOf" srcId="{97C11CF8-352D-4D27-A676-CBD6C7152E66}" destId="{B2130B52-4199-4455-BE2A-F4F429440990}" srcOrd="3" destOrd="0" presId="urn:microsoft.com/office/officeart/2005/8/layout/list1"/>
    <dgm:cxn modelId="{A16FAC64-142B-416F-A305-AA835C3DB7B1}" type="presParOf" srcId="{97C11CF8-352D-4D27-A676-CBD6C7152E66}" destId="{BCF2AC93-889C-431C-8043-D7152D8F59D9}" srcOrd="4" destOrd="0" presId="urn:microsoft.com/office/officeart/2005/8/layout/list1"/>
    <dgm:cxn modelId="{E5F614C8-10CE-4CF9-8C6B-8D0D8CA2DA8A}" type="presParOf" srcId="{BCF2AC93-889C-431C-8043-D7152D8F59D9}" destId="{CB238A20-3894-4D27-A363-A1123A6F9E77}" srcOrd="0" destOrd="0" presId="urn:microsoft.com/office/officeart/2005/8/layout/list1"/>
    <dgm:cxn modelId="{B23CD7E0-834F-46A8-85A5-85FD0F47F0C1}" type="presParOf" srcId="{BCF2AC93-889C-431C-8043-D7152D8F59D9}" destId="{D699DECF-5CF9-4916-BD67-FF0784A0737A}" srcOrd="1" destOrd="0" presId="urn:microsoft.com/office/officeart/2005/8/layout/list1"/>
    <dgm:cxn modelId="{A2DE73ED-1BED-45C0-87A7-FD840B89E572}" type="presParOf" srcId="{97C11CF8-352D-4D27-A676-CBD6C7152E66}" destId="{409CCB7D-1C23-4406-B050-9995952E18B0}" srcOrd="5" destOrd="0" presId="urn:microsoft.com/office/officeart/2005/8/layout/list1"/>
    <dgm:cxn modelId="{19531FFF-FE1C-45C8-91D7-68E5F4105B89}" type="presParOf" srcId="{97C11CF8-352D-4D27-A676-CBD6C7152E66}" destId="{C325ADDC-353B-42C4-A0B9-769EE3F8FAB5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21469D6-ADFC-4982-B45A-58789AF26402}">
      <dsp:nvSpPr>
        <dsp:cNvPr id="0" name=""/>
        <dsp:cNvSpPr/>
      </dsp:nvSpPr>
      <dsp:spPr>
        <a:xfrm>
          <a:off x="0" y="444293"/>
          <a:ext cx="8280920" cy="141592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2691" tIns="604012" rIns="642691" bIns="170688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усвоить «золотое правило нравственности», сделав его условием оценивания собственного поведения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444293"/>
        <a:ext cx="8280920" cy="1415925"/>
      </dsp:txXfrm>
    </dsp:sp>
    <dsp:sp modelId="{43D6841E-DB6C-49E8-99FB-77ED88E7B615}">
      <dsp:nvSpPr>
        <dsp:cNvPr id="0" name=""/>
        <dsp:cNvSpPr/>
      </dsp:nvSpPr>
      <dsp:spPr>
        <a:xfrm>
          <a:off x="414046" y="16253"/>
          <a:ext cx="5796644" cy="856080"/>
        </a:xfrm>
        <a:prstGeom prst="roundRect">
          <a:avLst/>
        </a:prstGeom>
        <a:gradFill rotWithShape="0">
          <a:gsLst>
            <a:gs pos="0">
              <a:schemeClr val="accent2">
                <a:shade val="80000"/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2">
                <a:shade val="80000"/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9099" tIns="0" rIns="219099" bIns="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>
              <a:latin typeface="Times New Roman" pitchFamily="18" charset="0"/>
              <a:cs typeface="Times New Roman" pitchFamily="18" charset="0"/>
            </a:rPr>
            <a:t>Цель</a:t>
          </a:r>
          <a:endParaRPr lang="ru-RU" sz="4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55836" y="58043"/>
        <a:ext cx="5713064" cy="772500"/>
      </dsp:txXfrm>
    </dsp:sp>
    <dsp:sp modelId="{C325ADDC-353B-42C4-A0B9-769EE3F8FAB5}">
      <dsp:nvSpPr>
        <dsp:cNvPr id="0" name=""/>
        <dsp:cNvSpPr/>
      </dsp:nvSpPr>
      <dsp:spPr>
        <a:xfrm>
          <a:off x="0" y="2849150"/>
          <a:ext cx="8280920" cy="34713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shade val="80000"/>
              <a:hueOff val="197602"/>
              <a:satOff val="16909"/>
              <a:lumOff val="21080"/>
              <a:alphaOff val="0"/>
            </a:schemeClr>
          </a:solidFill>
          <a:prstDash val="solid"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2691" tIns="604012" rIns="642691" bIns="170688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400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формировать способность слушать других людей и принимать во внимание то, что они говорят;    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учить прогнозированию последствий своих поступков;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развивать готовность к социальному взаимодействию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000" kern="1200" dirty="0"/>
        </a:p>
      </dsp:txBody>
      <dsp:txXfrm>
        <a:off x="0" y="2849150"/>
        <a:ext cx="8280920" cy="3471300"/>
      </dsp:txXfrm>
    </dsp:sp>
    <dsp:sp modelId="{D699DECF-5CF9-4916-BD67-FF0784A0737A}">
      <dsp:nvSpPr>
        <dsp:cNvPr id="0" name=""/>
        <dsp:cNvSpPr/>
      </dsp:nvSpPr>
      <dsp:spPr>
        <a:xfrm>
          <a:off x="414046" y="2016818"/>
          <a:ext cx="5894549" cy="1260372"/>
        </a:xfrm>
        <a:prstGeom prst="roundRect">
          <a:avLst/>
        </a:prstGeom>
        <a:gradFill rotWithShape="0">
          <a:gsLst>
            <a:gs pos="0">
              <a:schemeClr val="accent2">
                <a:shade val="80000"/>
                <a:hueOff val="197602"/>
                <a:satOff val="16909"/>
                <a:lumOff val="21080"/>
                <a:alphaOff val="0"/>
                <a:lumMod val="95000"/>
              </a:schemeClr>
            </a:gs>
            <a:gs pos="100000">
              <a:schemeClr val="accent2">
                <a:shade val="80000"/>
                <a:hueOff val="197602"/>
                <a:satOff val="16909"/>
                <a:lumOff val="2108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9099" tIns="0" rIns="219099" bIns="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>
              <a:latin typeface="Times New Roman" pitchFamily="18" charset="0"/>
              <a:cs typeface="Times New Roman" pitchFamily="18" charset="0"/>
            </a:rPr>
            <a:t>Задачи</a:t>
          </a:r>
          <a:endParaRPr lang="ru-RU" sz="4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75572" y="2078344"/>
        <a:ext cx="5771497" cy="11373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164FC-0689-4864-8FA4-038D7681CD86}" type="datetimeFigureOut">
              <a:rPr lang="ru-RU" smtClean="0"/>
              <a:pPr/>
              <a:t>19.03.2018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A21E7-3AFB-4146-9C8E-0ABF8A630FB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164FC-0689-4864-8FA4-038D7681CD86}" type="datetimeFigureOut">
              <a:rPr lang="ru-RU" smtClean="0"/>
              <a:pPr/>
              <a:t>19.03.2018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A21E7-3AFB-4146-9C8E-0ABF8A630F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164FC-0689-4864-8FA4-038D7681CD86}" type="datetimeFigureOut">
              <a:rPr lang="ru-RU" smtClean="0"/>
              <a:pPr/>
              <a:t>19.03.2018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A21E7-3AFB-4146-9C8E-0ABF8A630F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164FC-0689-4864-8FA4-038D7681CD86}" type="datetimeFigureOut">
              <a:rPr lang="ru-RU" smtClean="0"/>
              <a:pPr/>
              <a:t>19.03.2018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A21E7-3AFB-4146-9C8E-0ABF8A630FB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164FC-0689-4864-8FA4-038D7681CD86}" type="datetimeFigureOut">
              <a:rPr lang="ru-RU" smtClean="0"/>
              <a:pPr/>
              <a:t>19.03.2018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A21E7-3AFB-4146-9C8E-0ABF8A630F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164FC-0689-4864-8FA4-038D7681CD86}" type="datetimeFigureOut">
              <a:rPr lang="ru-RU" smtClean="0"/>
              <a:pPr/>
              <a:t>19.03.2018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A21E7-3AFB-4146-9C8E-0ABF8A630FB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164FC-0689-4864-8FA4-038D7681CD86}" type="datetimeFigureOut">
              <a:rPr lang="ru-RU" smtClean="0"/>
              <a:pPr/>
              <a:t>19.03.2018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A21E7-3AFB-4146-9C8E-0ABF8A630FB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164FC-0689-4864-8FA4-038D7681CD86}" type="datetimeFigureOut">
              <a:rPr lang="ru-RU" smtClean="0"/>
              <a:pPr/>
              <a:t>19.03.2018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A21E7-3AFB-4146-9C8E-0ABF8A630F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164FC-0689-4864-8FA4-038D7681CD86}" type="datetimeFigureOut">
              <a:rPr lang="ru-RU" smtClean="0"/>
              <a:pPr/>
              <a:t>19.03.2018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A21E7-3AFB-4146-9C8E-0ABF8A630F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164FC-0689-4864-8FA4-038D7681CD86}" type="datetimeFigureOut">
              <a:rPr lang="ru-RU" smtClean="0"/>
              <a:pPr/>
              <a:t>19.03.2018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A21E7-3AFB-4146-9C8E-0ABF8A630F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164FC-0689-4864-8FA4-038D7681CD86}" type="datetimeFigureOut">
              <a:rPr lang="ru-RU" smtClean="0"/>
              <a:pPr/>
              <a:t>19.03.2018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A21E7-3AFB-4146-9C8E-0ABF8A630FB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FA4164FC-0689-4864-8FA4-038D7681CD86}" type="datetimeFigureOut">
              <a:rPr lang="ru-RU" smtClean="0"/>
              <a:pPr/>
              <a:t>19.03.2018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F7A21E7-3AFB-4146-9C8E-0ABF8A630FB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G:\&#1086;&#1088;&#1082;&#1089;&#1101;\&#1054;&#1057;&#1050;&#1054;&#1051;&#1050;&#1048;%20&#1042;%20&#1057;&#1045;&#1056;&#1044;&#1062;&#1045;.wmv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43042" y="1214422"/>
            <a:ext cx="65934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Добро и зло. Совесть</a:t>
            </a:r>
            <a:endParaRPr lang="ru-RU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71736" y="5429264"/>
            <a:ext cx="62865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Автор презентации: Дьякова Татьяна  Алексеевна</a:t>
            </a:r>
          </a:p>
          <a:p>
            <a:pPr algn="r"/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учитель начальных классов</a:t>
            </a:r>
          </a:p>
          <a:p>
            <a:pPr algn="r"/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МОУ СОШ № 23 г. Воркуты  </a:t>
            </a:r>
          </a:p>
        </p:txBody>
      </p:sp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1643042" y="3071810"/>
            <a:ext cx="559242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Методическая разработка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 модулю «Основы светской этики»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14745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ds03.infourok.ru/uploads/ex/07e8/0001c91f-97e530ed/3/img23.jpg"/>
          <p:cNvPicPr>
            <a:picLocks noChangeAspect="1" noChangeArrowheads="1"/>
          </p:cNvPicPr>
          <p:nvPr/>
        </p:nvPicPr>
        <p:blipFill>
          <a:blip r:embed="rId2"/>
          <a:srcRect t="4167" b="3124"/>
          <a:stretch>
            <a:fillRect/>
          </a:stretch>
        </p:blipFill>
        <p:spPr bwMode="auto">
          <a:xfrm>
            <a:off x="642910" y="1000108"/>
            <a:ext cx="7849349" cy="5457789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857488" y="285728"/>
            <a:ext cx="352603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«Добро без ума»</a:t>
            </a:r>
            <a:endParaRPr lang="ru-RU" sz="3600" b="1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8" name="Picture 6" descr="http://www.libex.ru/img/x/18/23/7b8d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1" y="785794"/>
            <a:ext cx="3764783" cy="4857784"/>
          </a:xfrm>
          <a:prstGeom prst="rect">
            <a:avLst/>
          </a:prstGeom>
          <a:noFill/>
        </p:spPr>
      </p:pic>
      <p:pic>
        <p:nvPicPr>
          <p:cNvPr id="13320" name="Picture 8" descr="http://animalsfoto.com/photo/97/97fd252a86eff08e59be8a95041cf290.jpg"/>
          <p:cNvPicPr>
            <a:picLocks noChangeAspect="1" noChangeArrowheads="1"/>
          </p:cNvPicPr>
          <p:nvPr/>
        </p:nvPicPr>
        <p:blipFill>
          <a:blip r:embed="rId3"/>
          <a:srcRect l="5986" t="5898" r="7212" b="13498"/>
          <a:stretch>
            <a:fillRect/>
          </a:stretch>
        </p:blipFill>
        <p:spPr bwMode="auto">
          <a:xfrm>
            <a:off x="5143504" y="857232"/>
            <a:ext cx="3435994" cy="485778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664832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900igr.net/up/datai/217954/0017-047-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0862031">
            <a:off x="439114" y="785219"/>
            <a:ext cx="3617601" cy="2500667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214810" y="214290"/>
            <a:ext cx="471490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Совесть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чувство нравственной ответственности за своё поведение перед окружающими людьми, обществом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6" name="Picture 6" descr="http://blog.ufa-lib.ru/assets/images/12_kniga/04/99025_2.jpg"/>
          <p:cNvPicPr>
            <a:picLocks noChangeAspect="1" noChangeArrowheads="1"/>
          </p:cNvPicPr>
          <p:nvPr/>
        </p:nvPicPr>
        <p:blipFill>
          <a:blip r:embed="rId3"/>
          <a:srcRect t="4205" r="2499" b="3504"/>
          <a:stretch>
            <a:fillRect/>
          </a:stretch>
        </p:blipFill>
        <p:spPr bwMode="auto">
          <a:xfrm rot="1013220">
            <a:off x="5190141" y="3396908"/>
            <a:ext cx="3631497" cy="2758541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14282" y="3643314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Совесть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внутреннее сознание добра и зла; тайник души, в котором отзывается одобрение или осуждение каждого поступка; способность распознавать качество поступка; чувство, побуждающее к истине и добру, отвращение от лжи и зла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06451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2" name="Picture 6" descr="https://static.tildacdn.com/f5c1e5b5-c6d3-4cf8-b141-131f8a9f8073/demokrit.jpg"/>
          <p:cNvPicPr>
            <a:picLocks noChangeAspect="1" noChangeArrowheads="1"/>
          </p:cNvPicPr>
          <p:nvPr/>
        </p:nvPicPr>
        <p:blipFill>
          <a:blip r:embed="rId2"/>
          <a:srcRect l="10174" r="8430"/>
          <a:stretch>
            <a:fillRect/>
          </a:stretch>
        </p:blipFill>
        <p:spPr bwMode="auto">
          <a:xfrm>
            <a:off x="428596" y="1214422"/>
            <a:ext cx="3683024" cy="4972047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642910" y="357166"/>
            <a:ext cx="830881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Древнегреческий  философ  </a:t>
            </a:r>
            <a:r>
              <a:rPr lang="ru-RU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Демокрит</a:t>
            </a: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857752" y="2071678"/>
            <a:ext cx="3561552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Совесть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– 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это стыд перед 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самим собой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6647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57159" y="1785926"/>
          <a:ext cx="8286809" cy="2295401"/>
        </p:xfrm>
        <a:graphic>
          <a:graphicData uri="http://schemas.openxmlformats.org/drawingml/2006/table">
            <a:tbl>
              <a:tblPr/>
              <a:tblGrid>
                <a:gridCol w="2761709"/>
                <a:gridCol w="2762550"/>
                <a:gridCol w="2762550"/>
              </a:tblGrid>
              <a:tr h="60375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6812" marR="66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FF"/>
                          </a:solidFill>
                          <a:latin typeface="Times New Roman"/>
                        </a:rPr>
                        <a:t>сходство</a:t>
                      </a:r>
                      <a:endParaRPr lang="ru-RU" sz="2400" b="1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6812" marR="66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FF"/>
                          </a:solidFill>
                          <a:latin typeface="Times New Roman"/>
                        </a:rPr>
                        <a:t>различие</a:t>
                      </a:r>
                      <a:endParaRPr lang="ru-RU" sz="2400" b="1" dirty="0">
                        <a:solidFill>
                          <a:srgbClr val="0000FF"/>
                        </a:solidFill>
                        <a:latin typeface="Calibri"/>
                      </a:endParaRPr>
                    </a:p>
                  </a:txBody>
                  <a:tcPr marL="66812" marR="66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925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FF0000"/>
                          </a:solidFill>
                          <a:latin typeface="Times New Roman"/>
                        </a:rPr>
                        <a:t>совесть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66812" marR="66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 </a:t>
                      </a:r>
                      <a:endParaRPr lang="ru-RU" sz="1000" baseline="0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2400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240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переживание</a:t>
                      </a:r>
                      <a:endParaRPr lang="ru-RU" sz="2400" dirty="0">
                        <a:latin typeface="Calibri"/>
                      </a:endParaRPr>
                    </a:p>
                  </a:txBody>
                  <a:tcPr marL="66812" marR="66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</a:rPr>
                        <a:t>перед самим собой</a:t>
                      </a:r>
                      <a:endParaRPr lang="ru-RU" sz="2400" dirty="0">
                        <a:latin typeface="Calibri"/>
                      </a:endParaRPr>
                    </a:p>
                  </a:txBody>
                  <a:tcPr marL="66812" marR="66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300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latin typeface="Times New Roman"/>
                        </a:rPr>
                        <a:t>стыд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66812" marR="66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</a:rPr>
                        <a:t>перед людьми за своё поведение</a:t>
                      </a:r>
                      <a:endParaRPr lang="ru-RU" sz="2400" dirty="0">
                        <a:latin typeface="Calibri"/>
                      </a:endParaRPr>
                    </a:p>
                  </a:txBody>
                  <a:tcPr marL="66812" marR="66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036824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071802" y="357166"/>
            <a:ext cx="28472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Совесть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285720" y="1500174"/>
            <a:ext cx="8501122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Совет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 (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совесть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– это то, что находится внутри нас и даёт нам советы)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Весть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 (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совесть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 – это то, что даёт нам весточку, заставляет задуматься, правильно мы поступаем или нет)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Сеть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 (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совесть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 – это то, что ловит наши хорошие и плохие поступки)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Свет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 (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совесть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– это частица света внутри нас)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8810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85720" y="928670"/>
            <a:ext cx="35684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Совесть без зубов,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643438" y="3571876"/>
            <a:ext cx="18824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а грызёт.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7158" y="2285992"/>
            <a:ext cx="39012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Вода всё отмывает,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86248" y="928670"/>
            <a:ext cx="46124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кроме нечистой совести.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85720" y="3571876"/>
            <a:ext cx="4161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Совесть потеряешь –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429124" y="4929198"/>
            <a:ext cx="33227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другой не купишь.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57158" y="4857760"/>
            <a:ext cx="34650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Чистая совесть –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429124" y="2357430"/>
            <a:ext cx="427219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самая лучшая подушка.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10617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3 -0.00301 L -0.00052 -0.3784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" y="-18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7.40741E-7 L -0.00034 0.20648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2.59259E-6 L 0.01511 -0.1877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" y="-94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6 -0.00185 L -0.00261 0.37431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" y="1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2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СКОЛКИ В СЕРДЦЕ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57158" y="214290"/>
            <a:ext cx="8429684" cy="63222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xn--80aaaabhgr4cps3ajao.xn--p1ai/img/4b1349f70f76dddcee7a1176de5a83fe.jpe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285728"/>
            <a:ext cx="5429288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785786" y="5786454"/>
            <a:ext cx="800105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Притча </a:t>
            </a:r>
            <a:r>
              <a:rPr lang="ru-RU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«Сорняки и добрые всходы»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800" name="Picture 8" descr="http://kataisk-school2.ucoz.ru/_nw/1/4026451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1934" y="1071546"/>
            <a:ext cx="4572032" cy="5397538"/>
          </a:xfrm>
          <a:prstGeom prst="rect">
            <a:avLst/>
          </a:prstGeom>
          <a:noFill/>
        </p:spPr>
      </p:pic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1571604" y="285728"/>
            <a:ext cx="5874365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Александр Яшин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«Спешите делать добрые дела»</a:t>
            </a:r>
            <a:endParaRPr kumimoji="0" lang="ru-RU" sz="3200" b="0" i="1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428596" y="1571612"/>
            <a:ext cx="5572132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Спешите делать добрые дела,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Пока еще не склевана рябина,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Пока береста совести бела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Спешите делать добрые дела.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колесах дружбы так привычны палки,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больницах так медлительны каталки,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щель просвета так порой мала,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ложь святая  столько гнезд свила.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Спешите делать добрые дела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798" name="AutoShape 6" descr="https://www.miasskiy.ru/wp-content/uploads/2016/03/sm_ful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xmlns="" val="1685518448"/>
              </p:ext>
            </p:extLst>
          </p:nvPr>
        </p:nvGraphicFramePr>
        <p:xfrm>
          <a:off x="323528" y="116632"/>
          <a:ext cx="8280920" cy="63367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675617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photo-zhurnal.ru/images/1574284_pamyatnik-doktoru-gaazu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428604"/>
            <a:ext cx="3714776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4929190" y="1571612"/>
            <a:ext cx="359854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Памятник </a:t>
            </a: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«святому доктору» </a:t>
            </a: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Ф.П.Гаазу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857884" y="928670"/>
            <a:ext cx="17327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г.Москва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857752" y="3643314"/>
            <a:ext cx="42806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«Спешите делать добро» 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71736" y="1071546"/>
            <a:ext cx="41818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Домашнее задание.</a:t>
            </a:r>
            <a:endParaRPr lang="ru-RU" sz="3600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500034" y="2000240"/>
            <a:ext cx="7215206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Сочинить сказку о добре и зле.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Нарисовать добро и зло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Прочитать рассказ «Мешок овсянки» с.97-99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Посмотреть фильмы «Тимур и его команда», «Королевство кривых зеркал»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1480046"/>
            <a:ext cx="688259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Спасибо за внимание</a:t>
            </a:r>
            <a:endParaRPr lang="ru-RU" sz="5400" b="1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http://3.bp.blogspot.com/-iT_MB_ukIv4/VNPEORll7aI/AAAAAAADfPs/wG6hnkQVNzs/s1600/ESTUDIANTES%2B(67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0694" y="2714620"/>
            <a:ext cx="1857388" cy="3070063"/>
          </a:xfrm>
          <a:prstGeom prst="rect">
            <a:avLst/>
          </a:prstGeom>
          <a:noFill/>
        </p:spPr>
      </p:pic>
      <p:pic>
        <p:nvPicPr>
          <p:cNvPr id="6" name="Рисунок 5" descr="http://detsad-kitty.ru/uploads/posts/2014-08/1408960950_13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08" y="2643182"/>
            <a:ext cx="2286016" cy="32861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980870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85852" y="714356"/>
            <a:ext cx="27707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Интернет - ресурсы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642910" y="1714488"/>
            <a:ext cx="71438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/>
              </a:rPr>
              <a:t>https://www.youtube.com/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видеоролик -  притча «Осколки в сердце»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59602" y="620688"/>
            <a:ext cx="329904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Содержание</a:t>
            </a:r>
            <a:endParaRPr lang="ru-RU" sz="4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09577" y="2060848"/>
            <a:ext cx="8120141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/>
              <a:t>II</a:t>
            </a:r>
            <a:r>
              <a:rPr lang="ru-RU" sz="2400" b="1" dirty="0" smtClean="0"/>
              <a:t>. Проверка домашнего задания.</a:t>
            </a:r>
            <a:endParaRPr lang="ru-RU" sz="2400" dirty="0" smtClean="0"/>
          </a:p>
          <a:p>
            <a:r>
              <a:rPr lang="en-US" sz="2400" b="1" dirty="0" smtClean="0"/>
              <a:t>III</a:t>
            </a:r>
            <a:r>
              <a:rPr lang="ru-RU" sz="2400" b="1" dirty="0" smtClean="0"/>
              <a:t>. Актуализация знаний.</a:t>
            </a:r>
            <a:endParaRPr lang="ru-RU" sz="2400" dirty="0" smtClean="0"/>
          </a:p>
          <a:p>
            <a:r>
              <a:rPr lang="en-US" sz="2400" b="1" dirty="0" smtClean="0"/>
              <a:t>IV</a:t>
            </a:r>
            <a:r>
              <a:rPr lang="ru-RU" sz="2400" b="1" dirty="0" smtClean="0"/>
              <a:t>. Создание проблемной ситуации,</a:t>
            </a:r>
          </a:p>
          <a:p>
            <a:r>
              <a:rPr lang="ru-RU" sz="2400" b="1" dirty="0" smtClean="0"/>
              <a:t> формулирование проблемы. </a:t>
            </a:r>
            <a:endParaRPr lang="ru-RU" sz="2400" dirty="0" smtClean="0"/>
          </a:p>
          <a:p>
            <a:r>
              <a:rPr lang="en-US" sz="2400" b="1" dirty="0" smtClean="0"/>
              <a:t>V</a:t>
            </a:r>
            <a:r>
              <a:rPr lang="ru-RU" sz="2400" b="1" dirty="0" smtClean="0"/>
              <a:t>. Поиск решения проблемы, открытие новых знаний. </a:t>
            </a:r>
            <a:endParaRPr lang="ru-RU" sz="2400" dirty="0" smtClean="0"/>
          </a:p>
          <a:p>
            <a:r>
              <a:rPr lang="en-US" sz="2400" b="1" dirty="0" smtClean="0"/>
              <a:t>VI</a:t>
            </a:r>
            <a:r>
              <a:rPr lang="ru-RU" sz="2400" b="1" dirty="0" smtClean="0"/>
              <a:t>. Рефлексия.</a:t>
            </a:r>
            <a:endParaRPr lang="ru-RU" sz="2400" dirty="0" smtClean="0"/>
          </a:p>
          <a:p>
            <a:r>
              <a:rPr lang="en-US" sz="2400" b="1" dirty="0" smtClean="0"/>
              <a:t>VII</a:t>
            </a:r>
            <a:r>
              <a:rPr lang="ru-RU" sz="2400" b="1" dirty="0" smtClean="0"/>
              <a:t>. Домашнее задание.</a:t>
            </a:r>
            <a:endParaRPr lang="ru-RU" sz="2400" dirty="0" smtClean="0"/>
          </a:p>
        </p:txBody>
      </p:sp>
      <p:sp>
        <p:nvSpPr>
          <p:cNvPr id="8" name="Прямоугольник 7"/>
          <p:cNvSpPr/>
          <p:nvPr/>
        </p:nvSpPr>
        <p:spPr>
          <a:xfrm>
            <a:off x="837608" y="1702010"/>
            <a:ext cx="45191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/>
              <a:t>I</a:t>
            </a:r>
            <a:r>
              <a:rPr lang="ru-RU" sz="2400" b="1" dirty="0" smtClean="0"/>
              <a:t>. Организационный момент.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2807423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900igr.net/up/datai/217954/0017-047-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0862031">
            <a:off x="439113" y="642343"/>
            <a:ext cx="3617601" cy="2500667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214810" y="214290"/>
            <a:ext cx="471490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Добро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- нечто положительное, хорошее, полезное, противоположное злу; добрый поступок.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6" name="Picture 6" descr="http://blog.ufa-lib.ru/assets/images/12_kniga/04/99025_2.jpg"/>
          <p:cNvPicPr>
            <a:picLocks noChangeAspect="1" noChangeArrowheads="1"/>
          </p:cNvPicPr>
          <p:nvPr/>
        </p:nvPicPr>
        <p:blipFill>
          <a:blip r:embed="rId3"/>
          <a:srcRect t="4205" r="2499" b="3504"/>
          <a:stretch>
            <a:fillRect/>
          </a:stretch>
        </p:blipFill>
        <p:spPr bwMode="auto">
          <a:xfrm rot="1013220">
            <a:off x="5190141" y="3396908"/>
            <a:ext cx="3631497" cy="2758541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85720" y="3500438"/>
            <a:ext cx="492922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Добро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- в духовном  значении благо, что честно и полезно, все чего требует от нас долг человека, гражданина; противоположно 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худу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 и 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злу.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06451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900igr.net/up/datai/217954/0017-047-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0862031">
            <a:off x="439114" y="1019797"/>
            <a:ext cx="3617601" cy="2500667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214810" y="448868"/>
            <a:ext cx="471490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Зло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- нечто дурное, вредное, противоположное добру; злой поступок.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6" name="Picture 6" descr="http://blog.ufa-lib.ru/assets/images/12_kniga/04/99025_2.jpg"/>
          <p:cNvPicPr>
            <a:picLocks noChangeAspect="1" noChangeArrowheads="1"/>
          </p:cNvPicPr>
          <p:nvPr/>
        </p:nvPicPr>
        <p:blipFill>
          <a:blip r:embed="rId3"/>
          <a:srcRect t="4205" r="2499" b="3504"/>
          <a:stretch>
            <a:fillRect/>
          </a:stretch>
        </p:blipFill>
        <p:spPr bwMode="auto">
          <a:xfrm rot="1013220">
            <a:off x="5037238" y="3396907"/>
            <a:ext cx="3631497" cy="2758541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14282" y="4500570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Зло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- худое, лихое; противоположно добро.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06451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500042"/>
            <a:ext cx="333572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«Помощники»</a:t>
            </a:r>
          </a:p>
          <a:p>
            <a:pPr algn="ctr"/>
            <a:r>
              <a:rPr lang="ru-RU" sz="36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добра</a:t>
            </a:r>
            <a:endParaRPr lang="ru-RU" sz="3600" b="1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00628" y="0"/>
            <a:ext cx="313342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«Помощники»</a:t>
            </a:r>
          </a:p>
          <a:p>
            <a:pPr algn="ctr"/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 зла</a:t>
            </a: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71538" y="2143116"/>
            <a:ext cx="208358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мужество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572132" y="2285992"/>
            <a:ext cx="278031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хвастливость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643570" y="2786058"/>
            <a:ext cx="240655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жестокость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00100" y="2714620"/>
            <a:ext cx="246522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скромность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000100" y="3214686"/>
            <a:ext cx="166981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совесть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715008" y="3214686"/>
            <a:ext cx="16546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зависть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643570" y="3714752"/>
            <a:ext cx="205081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жадность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928662" y="3714752"/>
            <a:ext cx="214725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честность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500694" y="4357694"/>
            <a:ext cx="261840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болтливость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57224" y="4357694"/>
            <a:ext cx="263091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правдивость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643570" y="5000636"/>
            <a:ext cx="20556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лживость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857224" y="5000636"/>
            <a:ext cx="32748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справедливость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иктор Васнецов. Сирин и Алконост. Песно радости и печали. 1896.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428604"/>
            <a:ext cx="7215238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000100" y="5657671"/>
            <a:ext cx="735811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Виктор Михайлович Васнецов. 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Сирин и Алконост. Песнь радости и печали. 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1896.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nevsepic.com.ua/uploads/posts/2011-10/1317473847_www.nevsepic.com.ua_df-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285728"/>
            <a:ext cx="6429420" cy="5392677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286116" y="5857892"/>
            <a:ext cx="27211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Андрей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Выстропов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stihi.ru/pics/2016/05/14/697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428604"/>
            <a:ext cx="3750495" cy="3000396"/>
          </a:xfrm>
          <a:prstGeom prst="rect">
            <a:avLst/>
          </a:prstGeom>
          <a:noFill/>
        </p:spPr>
      </p:pic>
      <p:pic>
        <p:nvPicPr>
          <p:cNvPr id="3" name="Picture 2" descr="http://www.playcast.ru/uploads/2011/11/07/284845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428604"/>
            <a:ext cx="3071834" cy="2979630"/>
          </a:xfrm>
          <a:prstGeom prst="rect">
            <a:avLst/>
          </a:prstGeom>
          <a:noFill/>
        </p:spPr>
      </p:pic>
      <p:pic>
        <p:nvPicPr>
          <p:cNvPr id="4" name="Рисунок 3" descr="http://wallpaperscraft.ru/image/oblaka_nebo_svet_luchi_14656_1680x105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28794" y="3714752"/>
            <a:ext cx="4643470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293</TotalTime>
  <Words>515</Words>
  <Application>Microsoft Office PowerPoint</Application>
  <PresentationFormat>Экран (4:3)</PresentationFormat>
  <Paragraphs>96</Paragraphs>
  <Slides>23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Воздушный 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александр</cp:lastModifiedBy>
  <cp:revision>32</cp:revision>
  <dcterms:created xsi:type="dcterms:W3CDTF">2014-12-11T08:08:41Z</dcterms:created>
  <dcterms:modified xsi:type="dcterms:W3CDTF">2018-03-19T07:24:59Z</dcterms:modified>
</cp:coreProperties>
</file>