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3" r:id="rId16"/>
    <p:sldId id="274" r:id="rId17"/>
    <p:sldId id="275" r:id="rId18"/>
    <p:sldId id="276" r:id="rId19"/>
    <p:sldId id="277" r:id="rId20"/>
    <p:sldId id="285" r:id="rId21"/>
    <p:sldId id="286" r:id="rId22"/>
    <p:sldId id="287" r:id="rId23"/>
    <p:sldId id="288" r:id="rId24"/>
    <p:sldId id="289" r:id="rId25"/>
    <p:sldId id="290" r:id="rId26"/>
    <p:sldId id="292" r:id="rId27"/>
    <p:sldId id="293" r:id="rId28"/>
    <p:sldId id="294" r:id="rId29"/>
    <p:sldId id="295" r:id="rId30"/>
    <p:sldId id="297" r:id="rId31"/>
    <p:sldId id="298" r:id="rId32"/>
    <p:sldId id="300" r:id="rId3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55" d="100"/>
          <a:sy n="55" d="100"/>
        </p:scale>
        <p:origin x="-812"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174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23.03.2022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4C71EC6-210F-42DE-9C53-41977AD35B3D}" type="datetimeFigureOut">
              <a:rPr lang="ru-RU" smtClean="0"/>
              <a:t>23.03.2022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23.03.2022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4C71EC6-210F-42DE-9C53-41977AD35B3D}" type="datetimeFigureOut">
              <a:rPr lang="ru-RU" smtClean="0"/>
              <a:t>23.03.2022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23.03.2022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t>23.03.2022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23.03.2022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23.03.2022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23.03.2022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23.03.2022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23.03.2022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B4C71EC6-210F-42DE-9C53-41977AD35B3D}" type="datetimeFigureOut">
              <a:rPr lang="ru-RU" smtClean="0"/>
              <a:t>23.03.2022</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473795" y="5052545"/>
            <a:ext cx="361901" cy="882119"/>
          </a:xfrm>
        </p:spPr>
        <p:txBody>
          <a:bodyPr/>
          <a:lstStyle/>
          <a:p>
            <a:endParaRPr lang="ru-RU" dirty="0"/>
          </a:p>
        </p:txBody>
      </p:sp>
      <p:sp>
        <p:nvSpPr>
          <p:cNvPr id="2" name="Заголовок 1"/>
          <p:cNvSpPr>
            <a:spLocks noGrp="1"/>
          </p:cNvSpPr>
          <p:nvPr>
            <p:ph type="ctrTitle"/>
          </p:nvPr>
        </p:nvSpPr>
        <p:spPr>
          <a:xfrm>
            <a:off x="817581" y="404664"/>
            <a:ext cx="7175351" cy="4104457"/>
          </a:xfrm>
        </p:spPr>
        <p:txBody>
          <a:bodyPr/>
          <a:lstStyle/>
          <a:p>
            <a:r>
              <a:rPr lang="ru-RU" sz="3200" dirty="0" smtClean="0">
                <a:latin typeface="Arial Black" pitchFamily="34" charset="0"/>
              </a:rPr>
              <a:t>Новые</a:t>
            </a:r>
            <a:r>
              <a:rPr lang="ru-RU" sz="3200" dirty="0">
                <a:latin typeface="Arial Black" pitchFamily="34" charset="0"/>
              </a:rPr>
              <a:t> </a:t>
            </a:r>
            <a:r>
              <a:rPr lang="ru-RU" sz="3200" dirty="0" smtClean="0">
                <a:latin typeface="Arial Black" pitchFamily="34" charset="0"/>
              </a:rPr>
              <a:t>воспитательные технологии.</a:t>
            </a:r>
            <a:br>
              <a:rPr lang="ru-RU" sz="3200" dirty="0" smtClean="0">
                <a:latin typeface="Arial Black" pitchFamily="34" charset="0"/>
              </a:rPr>
            </a:br>
            <a:r>
              <a:rPr lang="ru-RU" sz="3200" dirty="0" smtClean="0">
                <a:latin typeface="Arial Black" pitchFamily="34" charset="0"/>
              </a:rPr>
              <a:t>Семья и учреждения дополнительного образования: пути эффективного сотрудничества в современных условиях.</a:t>
            </a:r>
            <a:endParaRPr lang="ru-RU" sz="3200" dirty="0">
              <a:latin typeface="Arial Black" pitchFamily="34" charset="0"/>
            </a:endParaRPr>
          </a:p>
        </p:txBody>
      </p:sp>
      <p:pic>
        <p:nvPicPr>
          <p:cNvPr id="1026" name="Picture 2" descr="http://guschi.ucoz.ru/Rasno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9" y="4608142"/>
            <a:ext cx="2933455" cy="22498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02340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11560" y="548680"/>
            <a:ext cx="8168708" cy="3489568"/>
          </a:xfrm>
        </p:spPr>
        <p:txBody>
          <a:bodyPr>
            <a:normAutofit fontScale="92500" lnSpcReduction="20000"/>
          </a:bodyPr>
          <a:lstStyle/>
          <a:p>
            <a:r>
              <a:rPr lang="ru-RU" sz="3200" dirty="0" smtClean="0">
                <a:latin typeface="Times New Roman"/>
                <a:ea typeface="Times New Roman"/>
              </a:rPr>
              <a:t> </a:t>
            </a:r>
            <a:r>
              <a:rPr lang="ru-RU" sz="3200" dirty="0" smtClean="0">
                <a:latin typeface="Arial Black" pitchFamily="34" charset="0"/>
                <a:ea typeface="Times New Roman"/>
              </a:rPr>
              <a:t>Главная </a:t>
            </a:r>
            <a:r>
              <a:rPr lang="ru-RU" sz="3200" dirty="0">
                <a:latin typeface="Arial Black" pitchFamily="34" charset="0"/>
                <a:ea typeface="Times New Roman"/>
              </a:rPr>
              <a:t>задач образовательной организации, в том числе и дополнительного образования, – создание педагогической системы, основанной на взаимодействии педагогического, детского и родительского коллективов как равноправных партнеров. </a:t>
            </a:r>
            <a:endParaRPr lang="ru-RU" sz="3200" dirty="0">
              <a:latin typeface="Arial Black"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4691175"/>
            <a:ext cx="2105025" cy="2066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931819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764704" y="0"/>
            <a:ext cx="10801200" cy="5877272"/>
          </a:xfrm>
        </p:spPr>
        <p:txBody>
          <a:bodyPr>
            <a:noAutofit/>
          </a:bodyPr>
          <a:lstStyle/>
          <a:p>
            <a:pPr lvl="8"/>
            <a:r>
              <a:rPr lang="ru-RU" sz="2000" dirty="0" smtClean="0">
                <a:latin typeface="Arial Black" pitchFamily="34" charset="0"/>
              </a:rPr>
              <a:t> </a:t>
            </a:r>
            <a:r>
              <a:rPr lang="ru-RU" sz="2000" dirty="0">
                <a:latin typeface="Arial Black" pitchFamily="34" charset="0"/>
              </a:rPr>
              <a:t>Р</a:t>
            </a:r>
            <a:r>
              <a:rPr lang="ru-RU" sz="2000" dirty="0" smtClean="0">
                <a:latin typeface="Arial Black" pitchFamily="34" charset="0"/>
              </a:rPr>
              <a:t>одители </a:t>
            </a:r>
            <a:r>
              <a:rPr lang="ru-RU" sz="2000" dirty="0">
                <a:latin typeface="Arial Black" pitchFamily="34" charset="0"/>
              </a:rPr>
              <a:t>– первые воспитатели – имеют самое сильное влияние на детей. </a:t>
            </a:r>
          </a:p>
          <a:p>
            <a:pPr lvl="8"/>
            <a:r>
              <a:rPr lang="ru-RU" sz="2000" dirty="0" smtClean="0">
                <a:latin typeface="Arial Black" pitchFamily="34" charset="0"/>
              </a:rPr>
              <a:t> </a:t>
            </a:r>
            <a:r>
              <a:rPr lang="ru-RU" sz="2000" dirty="0">
                <a:latin typeface="Arial Black" pitchFamily="34" charset="0"/>
              </a:rPr>
              <a:t>Ж.Ж. Руссо утверждал, что каждый последующий воспитатель оказывает на ребенка меньше влияния, чем предыдущий. Если родители с первых дней рождения ребенка уделяют ему должное внимание, формируют у него творческие способности и </a:t>
            </a:r>
            <a:r>
              <a:rPr lang="ru-RU" sz="2000" dirty="0" smtClean="0">
                <a:latin typeface="Arial Black" pitchFamily="34" charset="0"/>
              </a:rPr>
              <a:t>познавательные интересы</a:t>
            </a:r>
            <a:r>
              <a:rPr lang="ru-RU" sz="2000" dirty="0">
                <a:latin typeface="Arial Black" pitchFamily="34" charset="0"/>
              </a:rPr>
              <a:t>, то они являются для ребенка авторитетом.</a:t>
            </a:r>
          </a:p>
          <a:p>
            <a:endParaRPr lang="ru-RU" sz="3400" dirty="0"/>
          </a:p>
        </p:txBody>
      </p:sp>
      <p:pic>
        <p:nvPicPr>
          <p:cNvPr id="1026" name="Picture 2" descr="C:\Users\alex\Desktop\2022-03-22-21-53-4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3212976"/>
            <a:ext cx="4968552" cy="3456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40776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899592" y="731520"/>
            <a:ext cx="7704856" cy="5217760"/>
          </a:xfrm>
        </p:spPr>
        <p:txBody>
          <a:bodyPr>
            <a:normAutofit/>
          </a:bodyPr>
          <a:lstStyle/>
          <a:p>
            <a:r>
              <a:rPr lang="ru-RU" dirty="0">
                <a:latin typeface="Arial Black" pitchFamily="34" charset="0"/>
              </a:rPr>
              <a:t>А.С. Макаренко писал, что воспитывает всё: вещи, явления, но, прежде всего и больше всего – люди. Из них на первом месте – родители и педагоги. При поступлении ребенка в школу он будет лучше учиться и чувствовать себя более комфортно, если родители и педагоги станут союзниками. Совместная деятельность родителей и педагогов позволит им лучше узнать ребенка, увидеть его в разных ситуациях и, таким образом, помочь взрослым в понимании индивидуальных особенностей, формировании жизненных ценностных ориентиров, преодолении негативных поступков и проявлений в поведении.</a:t>
            </a:r>
          </a:p>
          <a:p>
            <a:endParaRPr lang="ru-RU" dirty="0"/>
          </a:p>
        </p:txBody>
      </p:sp>
    </p:spTree>
    <p:extLst>
      <p:ext uri="{BB962C8B-B14F-4D97-AF65-F5344CB8AC3E}">
        <p14:creationId xmlns:p14="http://schemas.microsoft.com/office/powerpoint/2010/main" val="34784610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7461448" cy="5433784"/>
          </a:xfrm>
        </p:spPr>
        <p:txBody>
          <a:bodyPr>
            <a:noAutofit/>
          </a:bodyPr>
          <a:lstStyle/>
          <a:p>
            <a:r>
              <a:rPr lang="ru-RU" sz="2800" dirty="0">
                <a:latin typeface="Arial Black" pitchFamily="34" charset="0"/>
              </a:rPr>
              <a:t>Современные семьи развиваются в новых условиях противоречивой общественной ситуации. С одной стороны, наблюдается поворот общества к проблемам и нуждам семьи, разрабатываются и реализуются комплексные целевые программы по укреплению и повышению её значимости в воспитании детей. С другой стороны, наблюдаются процессы, которые приводят к обострению семейных проблем. </a:t>
            </a:r>
          </a:p>
        </p:txBody>
      </p:sp>
    </p:spTree>
    <p:extLst>
      <p:ext uri="{BB962C8B-B14F-4D97-AF65-F5344CB8AC3E}">
        <p14:creationId xmlns:p14="http://schemas.microsoft.com/office/powerpoint/2010/main" val="34829974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827584" y="731520"/>
            <a:ext cx="7920880" cy="5217760"/>
          </a:xfrm>
        </p:spPr>
        <p:txBody>
          <a:bodyPr>
            <a:normAutofit fontScale="92500" lnSpcReduction="10000"/>
          </a:bodyPr>
          <a:lstStyle/>
          <a:p>
            <a:pPr>
              <a:lnSpc>
                <a:spcPct val="115000"/>
              </a:lnSpc>
              <a:spcAft>
                <a:spcPts val="1000"/>
              </a:spcAft>
            </a:pPr>
            <a:r>
              <a:rPr lang="ru-RU" sz="2800" b="1" dirty="0">
                <a:latin typeface="Arial Black" pitchFamily="34" charset="0"/>
                <a:ea typeface="Times New Roman"/>
                <a:cs typeface="Times New Roman"/>
              </a:rPr>
              <a:t>Семья и объединение, в котором занимаются обучающиеся, должны стать партнерами для более эффективной образовательной деятельности детей. Совместная работа родителей, педагога и обучающихся поможет решить важные проблемы и создать условия для развития и формирования целостной личности, духовности, нравственности, творческой индивидуальности, интеллектуального богатства детей.</a:t>
            </a:r>
            <a:endParaRPr lang="ru-RU" sz="2800" b="1" dirty="0">
              <a:latin typeface="Arial Black" pitchFamily="34" charset="0"/>
              <a:ea typeface="Calibri"/>
              <a:cs typeface="Times New Roman"/>
            </a:endParaRPr>
          </a:p>
          <a:p>
            <a:endParaRPr lang="ru-RU" dirty="0"/>
          </a:p>
        </p:txBody>
      </p:sp>
    </p:spTree>
    <p:extLst>
      <p:ext uri="{BB962C8B-B14F-4D97-AF65-F5344CB8AC3E}">
        <p14:creationId xmlns:p14="http://schemas.microsoft.com/office/powerpoint/2010/main" val="1659261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11560" y="332656"/>
            <a:ext cx="8280920" cy="6264696"/>
          </a:xfrm>
        </p:spPr>
        <p:txBody>
          <a:bodyPr>
            <a:noAutofit/>
          </a:bodyPr>
          <a:lstStyle/>
          <a:p>
            <a:r>
              <a:rPr lang="ru-RU" sz="2000" dirty="0">
                <a:latin typeface="Arial Black" pitchFamily="34" charset="0"/>
              </a:rPr>
              <a:t>Процесс установления партнерских взаимоотношений семьи и </a:t>
            </a:r>
            <a:r>
              <a:rPr lang="ru-RU" sz="2000" dirty="0" smtClean="0">
                <a:latin typeface="Arial Black" pitchFamily="34" charset="0"/>
              </a:rPr>
              <a:t>учреждения </a:t>
            </a:r>
            <a:r>
              <a:rPr lang="ru-RU" sz="2000" dirty="0">
                <a:latin typeface="Arial Black" pitchFamily="34" charset="0"/>
              </a:rPr>
              <a:t>должен быть направлен на активное включение родителей в учебно-воспитательный процесс, во внеурочную досуговую деятельность, сотрудничество с детьми и педагогами. Для этого необходимо определить содержание и формы педагогического просвещения.</a:t>
            </a:r>
          </a:p>
          <a:p>
            <a:endParaRPr lang="ru-RU" sz="3400" dirty="0"/>
          </a:p>
        </p:txBody>
      </p:sp>
      <p:pic>
        <p:nvPicPr>
          <p:cNvPr id="2050" name="Picture 2" descr="C:\Users\alex\Desktop\2022-03-22-21-49-5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850" y="2708921"/>
            <a:ext cx="5791200" cy="39604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548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3568" y="692696"/>
            <a:ext cx="7749480" cy="5400600"/>
          </a:xfrm>
        </p:spPr>
        <p:txBody>
          <a:bodyPr>
            <a:normAutofit/>
          </a:bodyPr>
          <a:lstStyle/>
          <a:p>
            <a:r>
              <a:rPr lang="ru-RU" sz="2800" dirty="0">
                <a:latin typeface="Arial Black" pitchFamily="34" charset="0"/>
              </a:rPr>
              <a:t>Из практики воспитания передовых педагогов современных образовательных учреждений, исследовательских материалов ученых, опыта работы ряда образовательных округов регионов России можно выделить следующие приоритетные направления совместной деятельности </a:t>
            </a:r>
            <a:r>
              <a:rPr lang="ru-RU" sz="2800" dirty="0" smtClean="0">
                <a:latin typeface="Arial Black" pitchFamily="34" charset="0"/>
              </a:rPr>
              <a:t>образовательного учреждения </a:t>
            </a:r>
            <a:r>
              <a:rPr lang="ru-RU" sz="2800" dirty="0">
                <a:latin typeface="Arial Black" pitchFamily="34" charset="0"/>
              </a:rPr>
              <a:t>и семьи: </a:t>
            </a:r>
          </a:p>
        </p:txBody>
      </p:sp>
    </p:spTree>
    <p:extLst>
      <p:ext uri="{BB962C8B-B14F-4D97-AF65-F5344CB8AC3E}">
        <p14:creationId xmlns:p14="http://schemas.microsoft.com/office/powerpoint/2010/main" val="36774552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3568" y="0"/>
            <a:ext cx="7776864" cy="6597352"/>
          </a:xfrm>
        </p:spPr>
        <p:txBody>
          <a:bodyPr>
            <a:normAutofit fontScale="55000" lnSpcReduction="20000"/>
          </a:bodyPr>
          <a:lstStyle/>
          <a:p>
            <a:pPr lvl="0"/>
            <a:r>
              <a:rPr lang="ru-RU" sz="3200" dirty="0">
                <a:latin typeface="Arial Black" pitchFamily="34" charset="0"/>
              </a:rPr>
              <a:t>организация диагностической работы по изучению семей</a:t>
            </a:r>
            <a:r>
              <a:rPr lang="ru-RU" sz="3200" dirty="0" smtClean="0">
                <a:latin typeface="Arial Black" pitchFamily="34" charset="0"/>
              </a:rPr>
              <a:t>;</a:t>
            </a:r>
          </a:p>
          <a:p>
            <a:pPr lvl="0"/>
            <a:endParaRPr lang="ru-RU" sz="3200" dirty="0">
              <a:latin typeface="Arial Black" pitchFamily="34" charset="0"/>
            </a:endParaRPr>
          </a:p>
          <a:p>
            <a:pPr lvl="0"/>
            <a:r>
              <a:rPr lang="ru-RU" sz="3200" dirty="0">
                <a:latin typeface="Arial Black" pitchFamily="34" charset="0"/>
              </a:rPr>
              <a:t>организация психолого-педагогического просвещения родителей;</a:t>
            </a:r>
          </a:p>
          <a:p>
            <a:pPr lvl="0"/>
            <a:r>
              <a:rPr lang="ru-RU" sz="3200" dirty="0">
                <a:latin typeface="Arial Black" pitchFamily="34" charset="0"/>
              </a:rPr>
              <a:t>создание системы массовых мероприятий с родителями, работа по организации совместной общественно значимой деятельности и досуга родителей и обучающихся;</a:t>
            </a:r>
          </a:p>
          <a:p>
            <a:pPr lvl="0"/>
            <a:r>
              <a:rPr lang="ru-RU" sz="3200" dirty="0">
                <a:latin typeface="Arial Black" pitchFamily="34" charset="0"/>
              </a:rPr>
              <a:t>выявление и использование в практической деятельности позитивного опыта семейного воспитания;</a:t>
            </a:r>
          </a:p>
          <a:p>
            <a:pPr lvl="0"/>
            <a:r>
              <a:rPr lang="ru-RU" sz="3200" dirty="0">
                <a:latin typeface="Arial Black" pitchFamily="34" charset="0"/>
              </a:rPr>
              <a:t>внедрение в семейное воспитание традиций народной педагогики;</a:t>
            </a:r>
          </a:p>
          <a:p>
            <a:pPr lvl="0"/>
            <a:r>
              <a:rPr lang="ru-RU" sz="3200" dirty="0">
                <a:latin typeface="Arial Black" pitchFamily="34" charset="0"/>
              </a:rPr>
              <a:t>использование различных форм сотрудничества с родителями, вовлечение их в совместную с детьми творческую, социально значимую деятельность, направленную на повышение их авторитета</a:t>
            </a:r>
            <a:r>
              <a:rPr lang="ru-RU" sz="3200" dirty="0" smtClean="0">
                <a:latin typeface="Arial Black" pitchFamily="34" charset="0"/>
              </a:rPr>
              <a:t>;</a:t>
            </a:r>
          </a:p>
          <a:p>
            <a:pPr lvl="0"/>
            <a:endParaRPr lang="ru-RU" sz="3200" dirty="0">
              <a:latin typeface="Arial Black" pitchFamily="34" charset="0"/>
            </a:endParaRPr>
          </a:p>
          <a:p>
            <a:pPr lvl="0"/>
            <a:r>
              <a:rPr lang="ru-RU" sz="3200" dirty="0">
                <a:latin typeface="Arial Black" pitchFamily="34" charset="0"/>
              </a:rPr>
              <a:t>создание условий для обеспечения прав родителей на участие в управлении образовательным учреждением</a:t>
            </a:r>
            <a:r>
              <a:rPr lang="ru-RU" sz="3200" dirty="0" smtClean="0">
                <a:latin typeface="Arial Black" pitchFamily="34" charset="0"/>
              </a:rPr>
              <a:t>;</a:t>
            </a:r>
          </a:p>
          <a:p>
            <a:pPr lvl="0"/>
            <a:endParaRPr lang="ru-RU" sz="3200" dirty="0">
              <a:latin typeface="Arial Black" pitchFamily="34" charset="0"/>
            </a:endParaRPr>
          </a:p>
          <a:p>
            <a:pPr lvl="0"/>
            <a:r>
              <a:rPr lang="ru-RU" sz="3200" dirty="0">
                <a:latin typeface="Arial Black" pitchFamily="34" charset="0"/>
              </a:rPr>
              <a:t>объединение родителей по семейным проблемам (школа молодых родителей, клуб одиноких отцов, матерей, родителей-инвалидов и др.)</a:t>
            </a:r>
          </a:p>
          <a:p>
            <a:endParaRPr lang="ru-RU" dirty="0"/>
          </a:p>
        </p:txBody>
      </p:sp>
    </p:spTree>
    <p:extLst>
      <p:ext uri="{BB962C8B-B14F-4D97-AF65-F5344CB8AC3E}">
        <p14:creationId xmlns:p14="http://schemas.microsoft.com/office/powerpoint/2010/main" val="2281699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3"/>
          </p:nvPr>
        </p:nvSpPr>
        <p:spPr>
          <a:xfrm>
            <a:off x="395536" y="731520"/>
            <a:ext cx="8496944" cy="4929728"/>
          </a:xfrm>
        </p:spPr>
        <p:txBody>
          <a:bodyPr>
            <a:normAutofit/>
          </a:bodyPr>
          <a:lstStyle/>
          <a:p>
            <a:r>
              <a:rPr lang="ru-RU" sz="2800" b="1" dirty="0">
                <a:latin typeface="Arial Black" pitchFamily="34" charset="0"/>
              </a:rPr>
              <a:t>Рекомендации по организации взаимодействия </a:t>
            </a:r>
            <a:r>
              <a:rPr lang="ru-RU" sz="2800" b="1" dirty="0" smtClean="0">
                <a:latin typeface="Arial Black" pitchFamily="34" charset="0"/>
              </a:rPr>
              <a:t>образовательного учреждения </a:t>
            </a:r>
            <a:r>
              <a:rPr lang="ru-RU" sz="2800" b="1" dirty="0">
                <a:latin typeface="Arial Black" pitchFamily="34" charset="0"/>
              </a:rPr>
              <a:t>и семьи</a:t>
            </a:r>
            <a:endParaRPr lang="ru-RU" sz="2800" dirty="0">
              <a:latin typeface="Arial Black" pitchFamily="34" charset="0"/>
            </a:endParaRPr>
          </a:p>
          <a:p>
            <a:r>
              <a:rPr lang="ru-RU" sz="2800" b="1" i="1" dirty="0" smtClean="0">
                <a:latin typeface="Arial Black" pitchFamily="34" charset="0"/>
              </a:rPr>
              <a:t>Организация </a:t>
            </a:r>
            <a:r>
              <a:rPr lang="ru-RU" sz="2800" b="1" i="1" dirty="0">
                <a:latin typeface="Arial Black" pitchFamily="34" charset="0"/>
              </a:rPr>
              <a:t>диагностической работы по изучению семьи.</a:t>
            </a:r>
            <a:endParaRPr lang="ru-RU" sz="2800" dirty="0">
              <a:latin typeface="Arial Black" pitchFamily="34" charset="0"/>
            </a:endParaRPr>
          </a:p>
          <a:p>
            <a:endParaRPr lang="ru-RU" sz="34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3212976"/>
            <a:ext cx="6840760" cy="35283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27971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87624" y="620688"/>
            <a:ext cx="7632848" cy="5472608"/>
          </a:xfrm>
        </p:spPr>
        <p:txBody>
          <a:bodyPr>
            <a:normAutofit fontScale="92500" lnSpcReduction="20000"/>
          </a:bodyPr>
          <a:lstStyle/>
          <a:p>
            <a:pPr>
              <a:lnSpc>
                <a:spcPct val="115000"/>
              </a:lnSpc>
              <a:spcAft>
                <a:spcPts val="1000"/>
              </a:spcAft>
            </a:pPr>
            <a:r>
              <a:rPr lang="ru-RU" sz="3000" dirty="0">
                <a:latin typeface="Arial Black" pitchFamily="34" charset="0"/>
                <a:ea typeface="Times New Roman"/>
                <a:cs typeface="Times New Roman"/>
              </a:rPr>
              <a:t>Чтобы помощь родителей была действенной, их нужно обучать обмениваться опытом, обсуждать проблемы, совместно искать пути и способы их решения. В основе сотруднического взаимодействия семьи и образовательной организации должны лежать принципы взаимного доверия и уважения, поддержки и помощи, терпения и терпимости по отношению друг к другу. </a:t>
            </a:r>
            <a:endParaRPr lang="ru-RU" sz="3000" dirty="0">
              <a:latin typeface="Arial Black" pitchFamily="34" charset="0"/>
              <a:ea typeface="Calibri"/>
              <a:cs typeface="Times New Roman"/>
            </a:endParaRPr>
          </a:p>
          <a:p>
            <a:endParaRPr lang="ru-RU" dirty="0"/>
          </a:p>
        </p:txBody>
      </p:sp>
    </p:spTree>
    <p:extLst>
      <p:ext uri="{BB962C8B-B14F-4D97-AF65-F5344CB8AC3E}">
        <p14:creationId xmlns:p14="http://schemas.microsoft.com/office/powerpoint/2010/main" val="22419104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11560" y="731520"/>
            <a:ext cx="7776864" cy="5649808"/>
          </a:xfrm>
        </p:spPr>
        <p:txBody>
          <a:bodyPr>
            <a:noAutofit/>
          </a:bodyPr>
          <a:lstStyle/>
          <a:p>
            <a:r>
              <a:rPr lang="ru-RU" sz="2000" i="1" u="sng" dirty="0">
                <a:latin typeface="Arial Black" pitchFamily="34" charset="0"/>
              </a:rPr>
              <a:t>Беседа.</a:t>
            </a:r>
            <a:endParaRPr lang="ru-RU" sz="2000" dirty="0">
              <a:latin typeface="Arial Black" pitchFamily="34" charset="0"/>
            </a:endParaRPr>
          </a:p>
          <a:p>
            <a:r>
              <a:rPr lang="ru-RU" sz="2000" dirty="0">
                <a:latin typeface="Arial Black" pitchFamily="34" charset="0"/>
              </a:rPr>
              <a:t>Беседа применяется в целях изучения психологических особенностей личности ребенка (его убеждений, стремлений, отношение к коллективу, семье), семьи (состав, материальное положение, состояние здоровья членов семьи, профессиональные интересы, культура среды и прочее)</a:t>
            </a:r>
          </a:p>
          <a:p>
            <a:r>
              <a:rPr lang="ru-RU" sz="2000" dirty="0">
                <a:latin typeface="Arial Black" pitchFamily="34" charset="0"/>
              </a:rPr>
              <a:t>Для </a:t>
            </a:r>
            <a:r>
              <a:rPr lang="ru-RU" sz="2000" dirty="0" smtClean="0">
                <a:latin typeface="Arial Black" pitchFamily="34" charset="0"/>
              </a:rPr>
              <a:t>эффективности</a:t>
            </a:r>
          </a:p>
          <a:p>
            <a:r>
              <a:rPr lang="ru-RU" sz="2000" dirty="0" smtClean="0">
                <a:latin typeface="Arial Black" pitchFamily="34" charset="0"/>
              </a:rPr>
              <a:t> </a:t>
            </a:r>
            <a:r>
              <a:rPr lang="ru-RU" sz="2000" dirty="0">
                <a:latin typeface="Arial Black" pitchFamily="34" charset="0"/>
              </a:rPr>
              <a:t>беседы </a:t>
            </a:r>
            <a:r>
              <a:rPr lang="ru-RU" sz="2000" dirty="0" smtClean="0">
                <a:latin typeface="Arial Black" pitchFamily="34" charset="0"/>
              </a:rPr>
              <a:t>необходимо</a:t>
            </a:r>
          </a:p>
          <a:p>
            <a:r>
              <a:rPr lang="ru-RU" sz="2000" dirty="0" smtClean="0">
                <a:latin typeface="Arial Black" pitchFamily="34" charset="0"/>
              </a:rPr>
              <a:t> </a:t>
            </a:r>
            <a:r>
              <a:rPr lang="ru-RU" sz="2000" dirty="0">
                <a:latin typeface="Arial Black" pitchFamily="34" charset="0"/>
              </a:rPr>
              <a:t>составить план беседы</a:t>
            </a:r>
            <a:r>
              <a:rPr lang="ru-RU" sz="2000" dirty="0" smtClean="0">
                <a:latin typeface="Arial Black" pitchFamily="34" charset="0"/>
              </a:rPr>
              <a:t>,</a:t>
            </a:r>
          </a:p>
          <a:p>
            <a:r>
              <a:rPr lang="ru-RU" sz="2000" dirty="0" smtClean="0">
                <a:latin typeface="Arial Black" pitchFamily="34" charset="0"/>
              </a:rPr>
              <a:t> </a:t>
            </a:r>
            <a:r>
              <a:rPr lang="ru-RU" sz="2000" dirty="0">
                <a:latin typeface="Arial Black" pitchFamily="34" charset="0"/>
              </a:rPr>
              <a:t>включив в </a:t>
            </a:r>
            <a:r>
              <a:rPr lang="ru-RU" sz="2000" dirty="0" smtClean="0">
                <a:latin typeface="Arial Black" pitchFamily="34" charset="0"/>
              </a:rPr>
              <a:t>него</a:t>
            </a:r>
          </a:p>
          <a:p>
            <a:r>
              <a:rPr lang="ru-RU" sz="2000" dirty="0" smtClean="0">
                <a:latin typeface="Arial Black" pitchFamily="34" charset="0"/>
              </a:rPr>
              <a:t> интересующие</a:t>
            </a:r>
          </a:p>
          <a:p>
            <a:r>
              <a:rPr lang="ru-RU" sz="2000" dirty="0" smtClean="0">
                <a:latin typeface="Arial Black" pitchFamily="34" charset="0"/>
              </a:rPr>
              <a:t> педагога </a:t>
            </a:r>
            <a:r>
              <a:rPr lang="ru-RU" sz="2000" dirty="0">
                <a:latin typeface="Arial Black" pitchFamily="34" charset="0"/>
              </a:rPr>
              <a:t>вопросы</a:t>
            </a:r>
          </a:p>
        </p:txBody>
      </p:sp>
      <p:pic>
        <p:nvPicPr>
          <p:cNvPr id="3074" name="Picture 2" descr="C:\Users\alex\Desktop\2022-03-22-21-54-3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3068960"/>
            <a:ext cx="4248472" cy="3672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94693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15616" y="731520"/>
            <a:ext cx="7128792" cy="5505792"/>
          </a:xfrm>
        </p:spPr>
        <p:txBody>
          <a:bodyPr>
            <a:normAutofit/>
          </a:bodyPr>
          <a:lstStyle/>
          <a:p>
            <a:r>
              <a:rPr lang="ru-RU" sz="3400" i="1" u="sng" dirty="0">
                <a:latin typeface="Arial Black" pitchFamily="34" charset="0"/>
              </a:rPr>
              <a:t>Анкета</a:t>
            </a:r>
            <a:r>
              <a:rPr lang="ru-RU" sz="3400" i="1" u="sng" dirty="0"/>
              <a:t>.</a:t>
            </a:r>
            <a:endParaRPr lang="ru-RU" sz="3400" dirty="0"/>
          </a:p>
          <a:p>
            <a:r>
              <a:rPr lang="ru-RU" sz="2800" dirty="0">
                <a:latin typeface="Arial Black" pitchFamily="34" charset="0"/>
              </a:rPr>
              <a:t>Анкетный метод – опрос значительного круга лиц по определенной схеме. С помощью анкеты можно узнать интересы, пожелания, мнения родителей и учащихся по ряду вопросов </a:t>
            </a:r>
          </a:p>
        </p:txBody>
      </p:sp>
    </p:spTree>
    <p:extLst>
      <p:ext uri="{BB962C8B-B14F-4D97-AF65-F5344CB8AC3E}">
        <p14:creationId xmlns:p14="http://schemas.microsoft.com/office/powerpoint/2010/main" val="5244845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259632" y="731520"/>
            <a:ext cx="7632848" cy="5073744"/>
          </a:xfrm>
        </p:spPr>
        <p:txBody>
          <a:bodyPr>
            <a:normAutofit/>
          </a:bodyPr>
          <a:lstStyle/>
          <a:p>
            <a:r>
              <a:rPr lang="ru-RU" sz="3600" b="1" i="1" dirty="0">
                <a:latin typeface="Times New Roman"/>
                <a:ea typeface="Times New Roman"/>
              </a:rPr>
              <a:t>Индивидуальные консультации</a:t>
            </a:r>
            <a:r>
              <a:rPr lang="ru-RU" sz="3600" dirty="0">
                <a:latin typeface="Times New Roman"/>
                <a:ea typeface="Times New Roman"/>
              </a:rPr>
              <a:t>. </a:t>
            </a:r>
          </a:p>
          <a:p>
            <a:pPr marL="45720" indent="0">
              <a:buNone/>
            </a:pPr>
            <a:r>
              <a:rPr lang="ru-RU" sz="2000" dirty="0" smtClean="0">
                <a:latin typeface="Arial Black" pitchFamily="34" charset="0"/>
                <a:ea typeface="Times New Roman"/>
              </a:rPr>
              <a:t>Одна </a:t>
            </a:r>
            <a:r>
              <a:rPr lang="ru-RU" sz="2000" dirty="0">
                <a:latin typeface="Arial Black" pitchFamily="34" charset="0"/>
                <a:ea typeface="Times New Roman"/>
              </a:rPr>
              <a:t>из важнейших форм взаимодействия педагога с семьей</a:t>
            </a:r>
            <a:r>
              <a:rPr lang="ru-RU" sz="2000" dirty="0" smtClean="0">
                <a:latin typeface="Arial Black" pitchFamily="34" charset="0"/>
                <a:ea typeface="Times New Roman"/>
              </a:rPr>
              <a:t>.</a:t>
            </a:r>
          </a:p>
          <a:p>
            <a:pPr marL="45720" indent="0">
              <a:buNone/>
            </a:pPr>
            <a:r>
              <a:rPr lang="ru-RU" sz="2000" dirty="0" smtClean="0">
                <a:latin typeface="Arial Black" pitchFamily="34" charset="0"/>
                <a:ea typeface="Times New Roman"/>
              </a:rPr>
              <a:t> </a:t>
            </a:r>
            <a:r>
              <a:rPr lang="ru-RU" sz="2000" dirty="0">
                <a:latin typeface="Arial Black" pitchFamily="34" charset="0"/>
                <a:ea typeface="Times New Roman"/>
              </a:rPr>
              <a:t>Она должна </a:t>
            </a:r>
            <a:endParaRPr lang="ru-RU" sz="2000" dirty="0" smtClean="0">
              <a:latin typeface="Arial Black" pitchFamily="34" charset="0"/>
              <a:ea typeface="Times New Roman"/>
            </a:endParaRPr>
          </a:p>
          <a:p>
            <a:pPr marL="45720" indent="0">
              <a:buNone/>
            </a:pPr>
            <a:r>
              <a:rPr lang="ru-RU" sz="2000" dirty="0" smtClean="0">
                <a:latin typeface="Arial Black" pitchFamily="34" charset="0"/>
                <a:ea typeface="Times New Roman"/>
              </a:rPr>
              <a:t>способствовать</a:t>
            </a:r>
          </a:p>
          <a:p>
            <a:pPr marL="45720" indent="0">
              <a:buNone/>
            </a:pPr>
            <a:r>
              <a:rPr lang="ru-RU" sz="2000" dirty="0" smtClean="0">
                <a:latin typeface="Arial Black" pitchFamily="34" charset="0"/>
                <a:ea typeface="Times New Roman"/>
              </a:rPr>
              <a:t> </a:t>
            </a:r>
            <a:r>
              <a:rPr lang="ru-RU" sz="2000" dirty="0">
                <a:latin typeface="Arial Black" pitchFamily="34" charset="0"/>
                <a:ea typeface="Times New Roman"/>
              </a:rPr>
              <a:t>созданию </a:t>
            </a:r>
            <a:endParaRPr lang="ru-RU" sz="2000" dirty="0" smtClean="0">
              <a:latin typeface="Arial Black" pitchFamily="34" charset="0"/>
              <a:ea typeface="Times New Roman"/>
            </a:endParaRPr>
          </a:p>
          <a:p>
            <a:pPr marL="45720" indent="0">
              <a:buNone/>
            </a:pPr>
            <a:r>
              <a:rPr lang="ru-RU" sz="2000" dirty="0" smtClean="0">
                <a:latin typeface="Arial Black" pitchFamily="34" charset="0"/>
                <a:ea typeface="Times New Roman"/>
              </a:rPr>
              <a:t>хорошего</a:t>
            </a:r>
          </a:p>
          <a:p>
            <a:pPr marL="45720" indent="0">
              <a:buNone/>
            </a:pPr>
            <a:r>
              <a:rPr lang="ru-RU" sz="2000" dirty="0" smtClean="0">
                <a:latin typeface="Arial Black" pitchFamily="34" charset="0"/>
                <a:ea typeface="Times New Roman"/>
              </a:rPr>
              <a:t> </a:t>
            </a:r>
            <a:r>
              <a:rPr lang="ru-RU" sz="2000" dirty="0">
                <a:latin typeface="Arial Black" pitchFamily="34" charset="0"/>
                <a:ea typeface="Times New Roman"/>
              </a:rPr>
              <a:t>контакта </a:t>
            </a:r>
            <a:r>
              <a:rPr lang="ru-RU" sz="2000" dirty="0" smtClean="0">
                <a:latin typeface="Arial Black" pitchFamily="34" charset="0"/>
                <a:ea typeface="Times New Roman"/>
              </a:rPr>
              <a:t>между</a:t>
            </a:r>
          </a:p>
          <a:p>
            <a:pPr marL="45720" indent="0">
              <a:buNone/>
            </a:pPr>
            <a:r>
              <a:rPr lang="ru-RU" sz="2000" dirty="0" smtClean="0">
                <a:latin typeface="Arial Black" pitchFamily="34" charset="0"/>
                <a:ea typeface="Times New Roman"/>
              </a:rPr>
              <a:t> </a:t>
            </a:r>
            <a:r>
              <a:rPr lang="ru-RU" sz="2000" dirty="0">
                <a:latin typeface="Arial Black" pitchFamily="34" charset="0"/>
                <a:ea typeface="Times New Roman"/>
              </a:rPr>
              <a:t>родителями </a:t>
            </a:r>
            <a:r>
              <a:rPr lang="ru-RU" sz="2000" dirty="0" smtClean="0">
                <a:latin typeface="Arial Black" pitchFamily="34" charset="0"/>
                <a:ea typeface="Times New Roman"/>
              </a:rPr>
              <a:t>и</a:t>
            </a:r>
          </a:p>
          <a:p>
            <a:pPr marL="45720" indent="0">
              <a:buNone/>
            </a:pPr>
            <a:r>
              <a:rPr lang="ru-RU" sz="2000" dirty="0" smtClean="0">
                <a:latin typeface="Arial Black" pitchFamily="34" charset="0"/>
                <a:ea typeface="Times New Roman"/>
              </a:rPr>
              <a:t> </a:t>
            </a:r>
            <a:r>
              <a:rPr lang="ru-RU" sz="2000" dirty="0">
                <a:latin typeface="Arial Black" pitchFamily="34" charset="0"/>
                <a:ea typeface="Times New Roman"/>
              </a:rPr>
              <a:t>педагогом.</a:t>
            </a:r>
            <a:r>
              <a:rPr lang="ru-RU" sz="2000" dirty="0">
                <a:latin typeface="Times New Roman"/>
                <a:ea typeface="Times New Roman"/>
              </a:rPr>
              <a:t> </a:t>
            </a:r>
            <a:endParaRPr lang="ru-RU" sz="2000" dirty="0"/>
          </a:p>
        </p:txBody>
      </p:sp>
      <p:pic>
        <p:nvPicPr>
          <p:cNvPr id="4098" name="Picture 2" descr="C:\Users\alex\Desktop\2022-03-22-21-53-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1988840"/>
            <a:ext cx="4608512" cy="4248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55560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11560" y="332656"/>
            <a:ext cx="8532440" cy="5760640"/>
          </a:xfrm>
        </p:spPr>
        <p:txBody>
          <a:bodyPr>
            <a:noAutofit/>
          </a:bodyPr>
          <a:lstStyle/>
          <a:p>
            <a:r>
              <a:rPr lang="ru-RU" sz="3200" dirty="0"/>
              <a:t>На основе диагностической работы по изучению семьи составляется социальный паспорт класса, школы, выделяются типы семей, и планируется дифференцированная работа с ними, составляются акты обследования семей. Для проведения такой диагностики можно использовать карту социально-педагогического изучения семьи </a:t>
            </a:r>
          </a:p>
        </p:txBody>
      </p:sp>
    </p:spTree>
    <p:extLst>
      <p:ext uri="{BB962C8B-B14F-4D97-AF65-F5344CB8AC3E}">
        <p14:creationId xmlns:p14="http://schemas.microsoft.com/office/powerpoint/2010/main" val="37324052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39552" y="260648"/>
            <a:ext cx="7920880" cy="5760640"/>
          </a:xfrm>
        </p:spPr>
        <p:txBody>
          <a:bodyPr>
            <a:noAutofit/>
          </a:bodyPr>
          <a:lstStyle/>
          <a:p>
            <a:pPr lvl="1"/>
            <a:r>
              <a:rPr lang="ru-RU" sz="3200" b="1" i="1" u="sng" dirty="0"/>
              <a:t>Организация психолого-педагогического просвещения родителей.</a:t>
            </a:r>
            <a:endParaRPr lang="ru-RU" sz="3200" dirty="0"/>
          </a:p>
          <a:p>
            <a:r>
              <a:rPr lang="ru-RU" sz="3200" dirty="0"/>
              <a:t>Значительное место в системе работы с родителями обучающихся отводится психолого-педагогическому просвещению.</a:t>
            </a:r>
          </a:p>
          <a:p>
            <a:r>
              <a:rPr lang="ru-RU" sz="3200" dirty="0"/>
              <a:t>Основными формами организации педагогического просвещения являются</a:t>
            </a:r>
          </a:p>
        </p:txBody>
      </p:sp>
    </p:spTree>
    <p:extLst>
      <p:ext uri="{BB962C8B-B14F-4D97-AF65-F5344CB8AC3E}">
        <p14:creationId xmlns:p14="http://schemas.microsoft.com/office/powerpoint/2010/main" val="16378885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403648" y="731520"/>
            <a:ext cx="7128792" cy="5649808"/>
          </a:xfrm>
        </p:spPr>
        <p:txBody>
          <a:bodyPr>
            <a:normAutofit fontScale="92500"/>
          </a:bodyPr>
          <a:lstStyle/>
          <a:p>
            <a:pPr lvl="0"/>
            <a:r>
              <a:rPr lang="ru-RU" i="1" u="sng" dirty="0"/>
              <a:t>Родительские собрания.</a:t>
            </a:r>
            <a:endParaRPr lang="ru-RU" dirty="0"/>
          </a:p>
          <a:p>
            <a:r>
              <a:rPr lang="ru-RU" dirty="0"/>
              <a:t>Школьные родительские собрания проводятся по параллелям 1 раз в год. На них обсуждаются вопросы, связанные с основными направлениями, задачами и итогами работы школы.</a:t>
            </a:r>
          </a:p>
          <a:p>
            <a:r>
              <a:rPr lang="ru-RU" dirty="0"/>
              <a:t>Классные родительские собрания проводятся один раз в месяц. Хорошо, если определен день для каждой параллели. На них обсуждаются задачи и планирование учебно-воспитательной работы в классе, намечаются пути наиболее тесного сотрудничества семьи со школой, рассматриваются актуальные педагогические проблемы. Для успешного проведения родительского собрания, установления доброжелательного климата на собрании классным руководителям рекомендуется учитывать следующие правила проведения родительских собраний:</a:t>
            </a:r>
          </a:p>
          <a:p>
            <a:endParaRPr lang="ru-RU" dirty="0"/>
          </a:p>
        </p:txBody>
      </p:sp>
    </p:spTree>
    <p:extLst>
      <p:ext uri="{BB962C8B-B14F-4D97-AF65-F5344CB8AC3E}">
        <p14:creationId xmlns:p14="http://schemas.microsoft.com/office/powerpoint/2010/main" val="5671266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3568" y="332656"/>
            <a:ext cx="8460432" cy="5688632"/>
          </a:xfrm>
        </p:spPr>
        <p:txBody>
          <a:bodyPr>
            <a:noAutofit/>
          </a:bodyPr>
          <a:lstStyle/>
          <a:p>
            <a:pPr lvl="0"/>
            <a:r>
              <a:rPr lang="ru-RU" sz="2400" dirty="0"/>
              <a:t>Классный руководитель, готовясь к родительскому собранию, более всего должен заботиться об эмоциональном уровне собрания. </a:t>
            </a:r>
          </a:p>
          <a:p>
            <a:pPr lvl="0"/>
            <a:r>
              <a:rPr lang="ru-RU" sz="2400" dirty="0"/>
              <a:t>Лучше всего, когда в проведении собрания активную роль играют сами родители и, если это необходимо, ученики и классный руководитель.</a:t>
            </a:r>
          </a:p>
          <a:p>
            <a:pPr lvl="0"/>
            <a:r>
              <a:rPr lang="ru-RU" sz="2400" dirty="0"/>
              <a:t>У родителей только тогда появляется любовь к школе и классу, когда они много и по-хорошему принимают участие в жизни класса.</a:t>
            </a:r>
          </a:p>
          <a:p>
            <a:endParaRPr lang="ru-RU" sz="3000" dirty="0"/>
          </a:p>
        </p:txBody>
      </p:sp>
    </p:spTree>
    <p:extLst>
      <p:ext uri="{BB962C8B-B14F-4D97-AF65-F5344CB8AC3E}">
        <p14:creationId xmlns:p14="http://schemas.microsoft.com/office/powerpoint/2010/main" val="42059049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87624" y="731520"/>
            <a:ext cx="7704856" cy="5433784"/>
          </a:xfrm>
        </p:spPr>
        <p:txBody>
          <a:bodyPr>
            <a:normAutofit fontScale="92500"/>
          </a:bodyPr>
          <a:lstStyle/>
          <a:p>
            <a:pPr lvl="0"/>
            <a:r>
              <a:rPr lang="ru-RU" dirty="0"/>
              <a:t>Родительское собрание всегда заканчивается индивидуальным консультированием родителей, которое проводят классный руководитель, психолог, социальный педагог, учителя-предметники.</a:t>
            </a:r>
          </a:p>
          <a:p>
            <a:pPr lvl="0"/>
            <a:r>
              <a:rPr lang="ru-RU" dirty="0"/>
              <a:t>Родительское собрание – монолог классного руководителя – наименее удачная форма его проведения. </a:t>
            </a:r>
          </a:p>
          <a:p>
            <a:pPr lvl="0"/>
            <a:r>
              <a:rPr lang="ru-RU" dirty="0"/>
              <a:t>Важно всегда помнить особенность всех собраний: о чем бы на них не шла речь, как бы ни взволнованы и шумны были дебаты, однако после окончания собрания все, о чем так пылко спорили, тут же забывается. Нужно сразу же по ходу собрания каждую идею, каждое предложение, каждый совет, если они приняты всеми или большинством, в кратчайшие сроки, совместно с наиболее заинтересованными родителями, разработать до уровня планового задания и приступить к реализации.  </a:t>
            </a:r>
          </a:p>
          <a:p>
            <a:endParaRPr lang="ru-RU" dirty="0"/>
          </a:p>
        </p:txBody>
      </p:sp>
    </p:spTree>
    <p:extLst>
      <p:ext uri="{BB962C8B-B14F-4D97-AF65-F5344CB8AC3E}">
        <p14:creationId xmlns:p14="http://schemas.microsoft.com/office/powerpoint/2010/main" val="26804335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3568" y="731520"/>
            <a:ext cx="8136904" cy="5433784"/>
          </a:xfrm>
        </p:spPr>
        <p:txBody>
          <a:bodyPr>
            <a:normAutofit/>
          </a:bodyPr>
          <a:lstStyle/>
          <a:p>
            <a:r>
              <a:rPr lang="ru-RU" b="1" i="1" u="sng" dirty="0"/>
              <a:t>Конференция</a:t>
            </a:r>
            <a:r>
              <a:rPr lang="ru-RU" dirty="0"/>
              <a:t> – форма педагогического просвещения, предусматривающая расширение, углубление и закрепление знаний о воспитании детей. Конференции могут быть научно-практическими, теоретическими, читательскими, по обмену опытом, конференции матерей, конференции отцов. Конференции желательно проводить не чаще одного раза в год, так как они требуют тщательной подготовки, предусматривают активное участие родителей. К ним готовятся выставки работ учащихся, книг для родителей, концерты художественной самодеятельности детей.</a:t>
            </a:r>
          </a:p>
          <a:p>
            <a:endParaRPr lang="ru-RU" dirty="0"/>
          </a:p>
        </p:txBody>
      </p:sp>
    </p:spTree>
    <p:extLst>
      <p:ext uri="{BB962C8B-B14F-4D97-AF65-F5344CB8AC3E}">
        <p14:creationId xmlns:p14="http://schemas.microsoft.com/office/powerpoint/2010/main" val="75392185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331640" y="731520"/>
            <a:ext cx="7272808" cy="5433784"/>
          </a:xfrm>
        </p:spPr>
        <p:txBody>
          <a:bodyPr>
            <a:normAutofit/>
          </a:bodyPr>
          <a:lstStyle/>
          <a:p>
            <a:r>
              <a:rPr lang="ru-RU" dirty="0"/>
              <a:t>Темы конференции должны быть конкретными, например: «Игра в жизни ребенка», «Как мы помогаем детям хорошо учиться», «За здоровый образ жизни», «О поощрениях и наказаниях  в семье» и т.п.</a:t>
            </a:r>
          </a:p>
          <a:p>
            <a:r>
              <a:rPr lang="ru-RU" dirty="0"/>
              <a:t>Конференция проводится по следующему плану:</a:t>
            </a:r>
          </a:p>
          <a:p>
            <a:pPr lvl="0"/>
            <a:r>
              <a:rPr lang="ru-RU" dirty="0"/>
              <a:t>Вступительное слово директора школы (классного руководителя) о задачах и порядке проведения конференции.</a:t>
            </a:r>
          </a:p>
          <a:p>
            <a:pPr lvl="0"/>
            <a:r>
              <a:rPr lang="ru-RU" dirty="0"/>
              <a:t>Краткие доклады (сообщения) родителей по конкретным вопросам воспитания детей в семье.</a:t>
            </a:r>
          </a:p>
          <a:p>
            <a:pPr lvl="0"/>
            <a:r>
              <a:rPr lang="ru-RU" dirty="0"/>
              <a:t>Выступления по заслушанным докладам.</a:t>
            </a:r>
          </a:p>
          <a:p>
            <a:pPr lvl="0"/>
            <a:r>
              <a:rPr lang="ru-RU" dirty="0"/>
              <a:t>Подведение итогов конференции.</a:t>
            </a:r>
          </a:p>
          <a:p>
            <a:endParaRPr lang="ru-RU" dirty="0"/>
          </a:p>
        </p:txBody>
      </p:sp>
    </p:spTree>
    <p:extLst>
      <p:ext uri="{BB962C8B-B14F-4D97-AF65-F5344CB8AC3E}">
        <p14:creationId xmlns:p14="http://schemas.microsoft.com/office/powerpoint/2010/main" val="12205604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15616" y="731520"/>
            <a:ext cx="7488832" cy="5433784"/>
          </a:xfrm>
        </p:spPr>
        <p:txBody>
          <a:bodyPr>
            <a:normAutofit/>
          </a:bodyPr>
          <a:lstStyle/>
          <a:p>
            <a:r>
              <a:rPr lang="ru-RU" b="1" i="1" u="sng" dirty="0"/>
              <a:t>День открытых дверей».</a:t>
            </a:r>
            <a:endParaRPr lang="ru-RU" dirty="0"/>
          </a:p>
          <a:p>
            <a:r>
              <a:rPr lang="ru-RU" dirty="0"/>
              <a:t>«День открытых дверей» класса можно проводить 1 раз в четверть. В этот день на уроки и внеклассные занятия приглашаются родители. Они могут посетить любой урок, посмотреть, как работает их ребенок, сравнить его с другими учащимися </a:t>
            </a:r>
            <a:r>
              <a:rPr lang="ru-RU" dirty="0" smtClean="0"/>
              <a:t>класса «</a:t>
            </a:r>
            <a:r>
              <a:rPr lang="ru-RU" dirty="0"/>
              <a:t>День открытых дверей» школы рекомендуется проводить 2 раза в год. В программе дня могут быть открытые уроки во всех </a:t>
            </a:r>
            <a:r>
              <a:rPr lang="ru-RU" dirty="0" err="1" smtClean="0"/>
              <a:t>классахсемейные</a:t>
            </a:r>
            <a:r>
              <a:rPr lang="ru-RU" dirty="0" smtClean="0"/>
              <a:t> </a:t>
            </a:r>
            <a:r>
              <a:rPr lang="ru-RU" dirty="0"/>
              <a:t>праздники, конкурсы. Для «дня открытых дверей» определяется тема и ведется большая подготовительная работа. Это: выпуск тематических газет, подготовка детских и родительских работ, конкурс рисунков</a:t>
            </a:r>
          </a:p>
        </p:txBody>
      </p:sp>
      <p:pic>
        <p:nvPicPr>
          <p:cNvPr id="2050" name="Picture 2" descr="C:\Users\alex\Desktop\2022-03-22-21-54-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5023122"/>
            <a:ext cx="2088232" cy="1728192"/>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alex\Desktop\2022-03-22-22-26-1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5229200"/>
            <a:ext cx="1755775" cy="131603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alex\Desktop\2022-03-22-23-06-4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47864" y="5229200"/>
            <a:ext cx="2448272" cy="1522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02876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403648" y="731520"/>
            <a:ext cx="7200800" cy="5217760"/>
          </a:xfrm>
        </p:spPr>
        <p:txBody>
          <a:bodyPr>
            <a:normAutofit/>
          </a:bodyPr>
          <a:lstStyle/>
          <a:p>
            <a:pPr lvl="1"/>
            <a:r>
              <a:rPr lang="ru-RU" b="1" i="1" u="sng" dirty="0"/>
              <a:t>Создание условий для обеспечения прав родителей на участие в управлении образовательным учреждением.</a:t>
            </a:r>
            <a:endParaRPr lang="ru-RU" sz="1600" dirty="0"/>
          </a:p>
          <a:p>
            <a:r>
              <a:rPr lang="ru-RU" sz="2400" dirty="0"/>
              <a:t>Родители могут выступать за различные изменения, помогать в реализации программ развития школы и участвовать в управлении школой через:</a:t>
            </a:r>
            <a:endParaRPr lang="ru-RU" sz="1800" dirty="0"/>
          </a:p>
          <a:p>
            <a:pPr lvl="1"/>
            <a:r>
              <a:rPr lang="ru-RU" dirty="0"/>
              <a:t>Родительские комитеты (классные и общешкольные);</a:t>
            </a:r>
            <a:endParaRPr lang="ru-RU" sz="1600" dirty="0"/>
          </a:p>
          <a:p>
            <a:pPr lvl="1"/>
            <a:r>
              <a:rPr lang="ru-RU" dirty="0"/>
              <a:t>Родительские Советы (отцов, матерей);</a:t>
            </a:r>
            <a:endParaRPr lang="ru-RU" sz="1600" dirty="0"/>
          </a:p>
          <a:p>
            <a:pPr lvl="1"/>
            <a:r>
              <a:rPr lang="ru-RU" dirty="0"/>
              <a:t>Попечительские Советы;</a:t>
            </a:r>
            <a:endParaRPr lang="ru-RU" sz="1600" dirty="0"/>
          </a:p>
          <a:p>
            <a:pPr lvl="1"/>
            <a:r>
              <a:rPr lang="ru-RU" dirty="0"/>
              <a:t>Общественные благотворительные фонды, учреждаемые родителями.</a:t>
            </a:r>
            <a:endParaRPr lang="ru-RU" sz="1600" dirty="0"/>
          </a:p>
          <a:p>
            <a:endParaRPr lang="ru-RU" dirty="0"/>
          </a:p>
        </p:txBody>
      </p:sp>
    </p:spTree>
    <p:extLst>
      <p:ext uri="{BB962C8B-B14F-4D97-AF65-F5344CB8AC3E}">
        <p14:creationId xmlns:p14="http://schemas.microsoft.com/office/powerpoint/2010/main" val="280230571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331640" y="731520"/>
            <a:ext cx="7416824" cy="5433784"/>
          </a:xfrm>
        </p:spPr>
        <p:txBody>
          <a:bodyPr>
            <a:normAutofit/>
          </a:bodyPr>
          <a:lstStyle/>
          <a:p>
            <a:r>
              <a:rPr lang="ru-RU" b="1" i="1" u="sng" dirty="0"/>
              <a:t>Родительский комитет</a:t>
            </a:r>
            <a:r>
              <a:rPr lang="ru-RU" dirty="0"/>
              <a:t> – это родительской	 актив, который является основой педагога в решении задач общеобразовательного процесса. Он работает на основе Положения о родительском комитете школы, которое разрабатывается совместно педагогическим коллективом школы и  родителями. Члены родительского комитета вместе с классным руководителем (директором школы) планируют, готовят и проводят всю совместную работу по подготовке и проведению родительских собраний, конференций, «Дней открытых дверей» и т.д., а также, оценивают и подводят итоги работы школы в вопросах, отнесенных к компетентности родительского комитета согласно Положения. </a:t>
            </a:r>
          </a:p>
          <a:p>
            <a:endParaRPr lang="ru-RU" dirty="0"/>
          </a:p>
        </p:txBody>
      </p:sp>
    </p:spTree>
    <p:extLst>
      <p:ext uri="{BB962C8B-B14F-4D97-AF65-F5344CB8AC3E}">
        <p14:creationId xmlns:p14="http://schemas.microsoft.com/office/powerpoint/2010/main" val="27639209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547664" y="731520"/>
            <a:ext cx="6912768" cy="5577800"/>
          </a:xfrm>
        </p:spPr>
        <p:txBody>
          <a:bodyPr>
            <a:normAutofit fontScale="92500"/>
          </a:bodyPr>
          <a:lstStyle/>
          <a:p>
            <a:r>
              <a:rPr lang="ru-RU" b="1" i="1" u="sng" dirty="0"/>
              <a:t>Родительские Советы</a:t>
            </a:r>
            <a:r>
              <a:rPr lang="ru-RU" u="sng" dirty="0"/>
              <a:t> </a:t>
            </a:r>
            <a:r>
              <a:rPr lang="ru-RU" dirty="0"/>
              <a:t>проводят индивидуальную работу с детьми «группы риска» и неблагополучными семьями, организуют совместные праздники, досуговую деятельность родителей и учащихся.</a:t>
            </a:r>
            <a:r>
              <a:rPr lang="ru-RU" b="1" i="1" u="sng" dirty="0"/>
              <a:t> </a:t>
            </a:r>
            <a:endParaRPr lang="ru-RU" dirty="0"/>
          </a:p>
          <a:p>
            <a:r>
              <a:rPr lang="ru-RU" b="1" i="1" u="sng" dirty="0"/>
              <a:t>Попечительский Совет</a:t>
            </a:r>
            <a:r>
              <a:rPr lang="ru-RU" dirty="0"/>
              <a:t> может создаваться в школе с целью улучшения материальных, организационно-педагогических условий обучения и воспитания учащихся, труда, отдыха школьного коллектива (педагогического, ученического, родительского). В соответствии с п. 2 ст. 35 Закона РФ «Об образовании» Попечительский Совет является формой самоуправления общеобразовательным учреждением. Регламент, содержание и организация деятельности Попечительского Совета определяется положением о Попечительском Совете, который разрабатывается общеобразовательным учреждением. </a:t>
            </a:r>
          </a:p>
          <a:p>
            <a:endParaRPr lang="ru-RU" dirty="0"/>
          </a:p>
        </p:txBody>
      </p:sp>
    </p:spTree>
    <p:extLst>
      <p:ext uri="{BB962C8B-B14F-4D97-AF65-F5344CB8AC3E}">
        <p14:creationId xmlns:p14="http://schemas.microsoft.com/office/powerpoint/2010/main" val="241767712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259632" y="731520"/>
            <a:ext cx="7344816" cy="5361776"/>
          </a:xfrm>
        </p:spPr>
        <p:txBody>
          <a:bodyPr>
            <a:normAutofit/>
          </a:bodyPr>
          <a:lstStyle/>
          <a:p>
            <a:pPr lvl="0"/>
            <a:r>
              <a:rPr lang="ru-RU" dirty="0"/>
              <a:t>поддержке образования, культуры, духовного развития личности учащихся школы, совершенствованию его учебно-материальной базы и образовательного процесса;</a:t>
            </a:r>
          </a:p>
          <a:p>
            <a:pPr lvl="0"/>
            <a:r>
              <a:rPr lang="ru-RU" dirty="0"/>
              <a:t>защите материнства, детства и отцовства;</a:t>
            </a:r>
          </a:p>
          <a:p>
            <a:pPr lvl="0"/>
            <a:r>
              <a:rPr lang="ru-RU" dirty="0"/>
              <a:t>укреплению престижа и роли семьи в обществе;</a:t>
            </a:r>
          </a:p>
          <a:p>
            <a:pPr lvl="0"/>
            <a:r>
              <a:rPr lang="ru-RU" dirty="0"/>
              <a:t>развитию партнерства между школой, семьей и окружающим местным сообществом;</a:t>
            </a:r>
          </a:p>
          <a:p>
            <a:pPr lvl="0"/>
            <a:r>
              <a:rPr lang="ru-RU" dirty="0"/>
              <a:t>охране здоровья, пропаганде здорового образа жизни;</a:t>
            </a:r>
          </a:p>
          <a:p>
            <a:pPr lvl="0"/>
            <a:r>
              <a:rPr lang="ru-RU" dirty="0"/>
              <a:t>развитию физической культуры и массового спорта;</a:t>
            </a:r>
          </a:p>
          <a:p>
            <a:pPr lvl="0"/>
            <a:r>
              <a:rPr lang="ru-RU" dirty="0"/>
              <a:t>охране окружающей среде.</a:t>
            </a:r>
          </a:p>
          <a:p>
            <a:endParaRPr lang="ru-RU" dirty="0"/>
          </a:p>
        </p:txBody>
      </p:sp>
    </p:spTree>
    <p:extLst>
      <p:ext uri="{BB962C8B-B14F-4D97-AF65-F5344CB8AC3E}">
        <p14:creationId xmlns:p14="http://schemas.microsoft.com/office/powerpoint/2010/main" val="45255635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87624" y="692696"/>
            <a:ext cx="7560840" cy="5505792"/>
          </a:xfrm>
        </p:spPr>
        <p:txBody>
          <a:bodyPr>
            <a:normAutofit/>
          </a:bodyPr>
          <a:lstStyle/>
          <a:p>
            <a:pPr lvl="0"/>
            <a:r>
              <a:rPr lang="ru-RU" b="1" dirty="0"/>
              <a:t>Повышение квалификации педагогов школы для работы с родителями.</a:t>
            </a:r>
            <a:endParaRPr lang="ru-RU" dirty="0"/>
          </a:p>
          <a:p>
            <a:r>
              <a:rPr lang="ru-RU" dirty="0" smtClean="0"/>
              <a:t>Главный </a:t>
            </a:r>
            <a:r>
              <a:rPr lang="ru-RU" dirty="0"/>
              <a:t>принцип работы педагога с родителями, как утверждает В.М. </a:t>
            </a:r>
            <a:r>
              <a:rPr lang="ru-RU" dirty="0" err="1"/>
              <a:t>Лизинский</a:t>
            </a:r>
            <a:r>
              <a:rPr lang="ru-RU" dirty="0"/>
              <a:t>, - не родители помогают школе, а школа помогает родителям в воспитании их собственных детей. Педагог должен быть научен продуктивному взаимодействию с родителями. Формы обучения могут быть разнообразные: самообразование (изучение положительного опыта коллег, соответствующей литературы, участие в тренингах, проблемно-ситуационных играх, педагогические советы).</a:t>
            </a:r>
          </a:p>
          <a:p>
            <a:endParaRPr lang="ru-RU" dirty="0"/>
          </a:p>
        </p:txBody>
      </p:sp>
    </p:spTree>
    <p:extLst>
      <p:ext uri="{BB962C8B-B14F-4D97-AF65-F5344CB8AC3E}">
        <p14:creationId xmlns:p14="http://schemas.microsoft.com/office/powerpoint/2010/main" val="143140478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403648" y="731520"/>
            <a:ext cx="7344816" cy="5649808"/>
          </a:xfrm>
        </p:spPr>
        <p:txBody>
          <a:bodyPr>
            <a:normAutofit fontScale="92500"/>
          </a:bodyPr>
          <a:lstStyle/>
          <a:p>
            <a:r>
              <a:rPr lang="ru-RU" dirty="0"/>
              <a:t>В практике работы многих школ, в том числе и школы </a:t>
            </a:r>
            <a:r>
              <a:rPr lang="ru-RU" dirty="0" smtClean="0"/>
              <a:t>- </a:t>
            </a:r>
            <a:r>
              <a:rPr lang="ru-RU" dirty="0"/>
              <a:t>один педагогический Совет учебного года посвящается проблемам воспитания, в том числе, и работе с родителями. Тематика педсоветов по работе с родителями может быть следующей:</a:t>
            </a:r>
          </a:p>
          <a:p>
            <a:pPr lvl="0"/>
            <a:r>
              <a:rPr lang="ru-RU" dirty="0"/>
              <a:t>Роль и место каждого в организации воспитывающих деятельностей в школе (проводится с участием родителей, представителей ученического самоуправления, учреждений дополнительного образования).</a:t>
            </a:r>
          </a:p>
          <a:p>
            <a:pPr lvl="0"/>
            <a:r>
              <a:rPr lang="ru-RU" dirty="0"/>
              <a:t>Как и зачем работать с родителями.</a:t>
            </a:r>
          </a:p>
          <a:p>
            <a:pPr lvl="0"/>
            <a:r>
              <a:rPr lang="ru-RU" dirty="0"/>
              <a:t>Что такое родительское собрание и как его провести.</a:t>
            </a:r>
          </a:p>
          <a:p>
            <a:pPr lvl="0"/>
            <a:r>
              <a:rPr lang="ru-RU" dirty="0"/>
              <a:t>Мы и они: что, почему и как происходит сегодня между школой и родителями.</a:t>
            </a:r>
          </a:p>
          <a:p>
            <a:pPr lvl="0"/>
            <a:r>
              <a:rPr lang="ru-RU" dirty="0"/>
              <a:t>Чего хотят от школы родители наших учеников?</a:t>
            </a:r>
          </a:p>
          <a:p>
            <a:pPr lvl="0"/>
            <a:r>
              <a:rPr lang="ru-RU" dirty="0"/>
              <a:t>Защита от социума или взаимодействие с социумом.</a:t>
            </a:r>
          </a:p>
          <a:p>
            <a:endParaRPr lang="ru-RU" dirty="0"/>
          </a:p>
        </p:txBody>
      </p:sp>
    </p:spTree>
    <p:extLst>
      <p:ext uri="{BB962C8B-B14F-4D97-AF65-F5344CB8AC3E}">
        <p14:creationId xmlns:p14="http://schemas.microsoft.com/office/powerpoint/2010/main" val="285791753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87624" y="731520"/>
            <a:ext cx="7848872" cy="5649808"/>
          </a:xfrm>
        </p:spPr>
        <p:txBody>
          <a:bodyPr>
            <a:normAutofit fontScale="92500"/>
          </a:bodyPr>
          <a:lstStyle/>
          <a:p>
            <a:r>
              <a:rPr lang="ru-RU" sz="3400" dirty="0"/>
              <a:t>Педагогические Советы, посвященные проблемам воспитания, эффективнее проводить в форме семинаров – практикумов, коллективно-творческого дела, творческих отчетов. При подготовке и проведении педсоветов лучше использовать интерактивные  методы. Для проведения педагогических советов в интерактивной форме есть несколько общих правил:</a:t>
            </a:r>
          </a:p>
          <a:p>
            <a:endParaRPr lang="ru-RU" dirty="0"/>
          </a:p>
        </p:txBody>
      </p:sp>
    </p:spTree>
    <p:extLst>
      <p:ext uri="{BB962C8B-B14F-4D97-AF65-F5344CB8AC3E}">
        <p14:creationId xmlns:p14="http://schemas.microsoft.com/office/powerpoint/2010/main" val="182466961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39552" y="476672"/>
            <a:ext cx="8273008" cy="5904656"/>
          </a:xfrm>
        </p:spPr>
        <p:txBody>
          <a:bodyPr>
            <a:normAutofit fontScale="92500" lnSpcReduction="10000"/>
          </a:bodyPr>
          <a:lstStyle/>
          <a:p>
            <a:r>
              <a:rPr lang="ru-RU" dirty="0"/>
              <a:t>Интерактивные методы позволяют включиться в работу всем членам группы. А это означает, что каждый вносит  свой индивидуальный вклад, идет обмен знаниями, идеями, способами деятельности.</a:t>
            </a:r>
          </a:p>
          <a:p>
            <a:r>
              <a:rPr lang="ru-RU" dirty="0"/>
              <a:t>Что же дают такие формы проведения педагогических советов?</a:t>
            </a:r>
          </a:p>
          <a:p>
            <a:r>
              <a:rPr lang="ru-RU" dirty="0"/>
              <a:t>Во-первых, овладение педагогическими навыками, приемами, формами и методиками организации образовательного пространства.</a:t>
            </a:r>
          </a:p>
          <a:p>
            <a:r>
              <a:rPr lang="ru-RU" dirty="0"/>
              <a:t>Во-вторых, развитие креативного уровня деятельности. Чтобы успешно решать профессиональные задачи, педагог должен быть способен к проявлению творческой активности и реализации нестандартных подходов. </a:t>
            </a:r>
          </a:p>
          <a:p>
            <a:r>
              <a:rPr lang="ru-RU" dirty="0"/>
              <a:t>В-третьих, формируются умения работать в команде, овладение методами группового решения проблем.</a:t>
            </a:r>
          </a:p>
          <a:p>
            <a:r>
              <a:rPr lang="ru-RU" dirty="0"/>
              <a:t>В-четвертых, участвуя в работе нетрадиционных педагогических советов, учитель приобретает личный опыт организации занятий в интерактивной форме. А значит, сможет использовать подобные формы организации деятельности с родителями.</a:t>
            </a:r>
          </a:p>
          <a:p>
            <a:endParaRPr lang="ru-RU" dirty="0"/>
          </a:p>
        </p:txBody>
      </p:sp>
    </p:spTree>
    <p:extLst>
      <p:ext uri="{BB962C8B-B14F-4D97-AF65-F5344CB8AC3E}">
        <p14:creationId xmlns:p14="http://schemas.microsoft.com/office/powerpoint/2010/main" val="81031928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755576" y="731520"/>
            <a:ext cx="7632848" cy="5505792"/>
          </a:xfrm>
        </p:spPr>
        <p:txBody>
          <a:bodyPr>
            <a:normAutofit/>
          </a:bodyPr>
          <a:lstStyle/>
          <a:p>
            <a:r>
              <a:rPr lang="ru-RU" sz="3400" dirty="0"/>
              <a:t>Таким образом, повышение квалификации педагогов через педсоветы в интерактивных формах расширяют не только собственные, профессиональные личностные компетентности, но и содействуют формированию и развитию родительской активности. </a:t>
            </a:r>
          </a:p>
          <a:p>
            <a:r>
              <a:rPr lang="ru-RU" sz="3400" dirty="0"/>
              <a:t> </a:t>
            </a:r>
          </a:p>
          <a:p>
            <a:endParaRPr lang="ru-RU" sz="3400" dirty="0"/>
          </a:p>
        </p:txBody>
      </p:sp>
      <p:pic>
        <p:nvPicPr>
          <p:cNvPr id="1026" name="Picture 2" descr="C:\Users\alex\Desktop\2022-03-22-22-46-3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4941168"/>
            <a:ext cx="2032000" cy="15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927265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sz="quarter" idx="13"/>
          </p:nvPr>
        </p:nvSpPr>
        <p:spPr>
          <a:xfrm>
            <a:off x="1403648" y="404664"/>
            <a:ext cx="7344816" cy="1512168"/>
          </a:xfrm>
        </p:spPr>
        <p:txBody>
          <a:bodyPr>
            <a:normAutofit/>
          </a:bodyPr>
          <a:lstStyle/>
          <a:p>
            <a:r>
              <a:rPr lang="ru-RU" sz="4000" dirty="0" smtClean="0"/>
              <a:t>Спасибо за внимание</a:t>
            </a:r>
            <a:endParaRPr lang="ru-RU" sz="40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2348880"/>
            <a:ext cx="7558154" cy="4257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0280114"/>
      </p:ext>
    </p:extLst>
  </p:cSld>
  <p:clrMapOvr>
    <a:masterClrMapping/>
  </p:clrMapOvr>
  <p:timing>
    <p:tnLst>
      <p:par>
        <p:cTn id="1" dur="indefinite" restart="never" nodeType="tmRoot"/>
      </p:par>
    </p:tn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101</TotalTime>
  <Words>1781</Words>
  <Application>Microsoft Office PowerPoint</Application>
  <PresentationFormat>Экран (4:3)</PresentationFormat>
  <Paragraphs>99</Paragraphs>
  <Slides>32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32</vt:i4>
      </vt:variant>
    </vt:vector>
  </HeadingPairs>
  <TitlesOfParts>
    <vt:vector size="33" baseType="lpstr">
      <vt:lpstr>Воздушный поток</vt:lpstr>
      <vt:lpstr>Новые воспитательные технологии. Семья и учреждения дополнительного образования: пути эффективного сотрудничества в современных условиях.</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Взаимодействие семьи и школы </dc:title>
  <dc:creator>admin</dc:creator>
  <cp:lastModifiedBy>alex bakinovsky</cp:lastModifiedBy>
  <cp:revision>13</cp:revision>
  <dcterms:created xsi:type="dcterms:W3CDTF">2014-03-24T18:16:11Z</dcterms:created>
  <dcterms:modified xsi:type="dcterms:W3CDTF">2022-03-23T04:18:00Z</dcterms:modified>
</cp:coreProperties>
</file>