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4" r:id="rId3"/>
    <p:sldId id="265" r:id="rId4"/>
    <p:sldId id="270" r:id="rId5"/>
    <p:sldId id="268" r:id="rId6"/>
    <p:sldId id="272" r:id="rId7"/>
    <p:sldId id="273" r:id="rId8"/>
    <p:sldId id="281" r:id="rId9"/>
    <p:sldId id="274" r:id="rId10"/>
    <p:sldId id="259" r:id="rId11"/>
    <p:sldId id="261" r:id="rId12"/>
    <p:sldId id="279" r:id="rId13"/>
    <p:sldId id="28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0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860388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ru-RU" sz="1600" b="1" dirty="0" smtClean="0"/>
              <a:t>МБДОУ «ДЕТСКИЙ САД № 32 «СОЛОВУШКА»</a:t>
            </a:r>
            <a:br>
              <a:rPr lang="ru-RU" sz="1600" b="1" dirty="0" smtClean="0"/>
            </a:br>
            <a:r>
              <a:rPr lang="ru-RU" sz="1600" b="1" dirty="0" smtClean="0"/>
              <a:t>г. Майкоп, Республика Адыгея</a:t>
            </a:r>
            <a:endParaRPr lang="ru-RU" sz="1600" b="1" dirty="0"/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>
          <a:xfrm>
            <a:off x="316632" y="1480199"/>
            <a:ext cx="8640960" cy="4713387"/>
          </a:xfrm>
          <a:solidFill>
            <a:srgbClr val="FFFF00"/>
          </a:solidFill>
        </p:spPr>
        <p:txBody>
          <a:bodyPr>
            <a:normAutofit/>
          </a:bodyPr>
          <a:lstStyle/>
          <a:p>
            <a:pPr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«ЧИСТЫЙ ГОРОД НАЧИНАЕТСЯ</a:t>
            </a:r>
          </a:p>
          <a:p>
            <a:pPr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 С СЕМЬИ»</a:t>
            </a:r>
          </a:p>
          <a:p>
            <a:pPr marL="114300" indent="0" algn="ctr">
              <a:buNone/>
            </a:pPr>
            <a:r>
              <a:rPr lang="ru-RU" sz="2000" b="1" dirty="0" smtClean="0">
                <a:solidFill>
                  <a:srgbClr val="00B050"/>
                </a:solidFill>
              </a:rPr>
              <a:t>(ЭКО ПРОЕКТ)</a:t>
            </a:r>
          </a:p>
          <a:p>
            <a:pPr marL="114300" indent="0" algn="ctr">
              <a:buNone/>
            </a:pPr>
            <a:endParaRPr lang="ru-RU" sz="2000" dirty="0"/>
          </a:p>
        </p:txBody>
      </p:sp>
      <p:pic>
        <p:nvPicPr>
          <p:cNvPr id="2050" name="Picture 2" descr="C:\Users\Татьяна\Favorites\Downloads\images (1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73306"/>
            <a:ext cx="2980166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Татьяна\Favorites\Downloads\images (1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40968"/>
            <a:ext cx="261937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Татьяна\Favorites\Downloads\bcfc9f3513399650008ef6dc5bf56d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24944"/>
            <a:ext cx="3384376" cy="302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68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67544" y="188640"/>
            <a:ext cx="8075240" cy="13716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solidFill>
                  <a:srgbClr val="00B0F0"/>
                </a:solidFill>
                <a:latin typeface="Tahoma"/>
              </a:rPr>
              <a:t>ЦЕЛЬ ПРОЕКТА</a:t>
            </a:r>
            <a:r>
              <a:rPr lang="ru-RU" sz="1800" b="1" dirty="0" smtClean="0">
                <a:solidFill>
                  <a:srgbClr val="00B0F0"/>
                </a:solidFill>
                <a:latin typeface="Tahoma"/>
              </a:rPr>
              <a:t>. формирование </a:t>
            </a:r>
            <a:r>
              <a:rPr lang="ru-RU" sz="1800" b="1" dirty="0">
                <a:solidFill>
                  <a:srgbClr val="00B0F0"/>
                </a:solidFill>
                <a:latin typeface="Tahoma"/>
              </a:rPr>
              <a:t>экологической компетентности и природоохранной деятельности родителей в улучшении качества окружающей среды и в деле воспитания </a:t>
            </a:r>
            <a:r>
              <a:rPr lang="ru-RU" sz="1800" b="1" dirty="0" smtClean="0">
                <a:solidFill>
                  <a:srgbClr val="00B0F0"/>
                </a:solidFill>
                <a:latin typeface="Tahoma"/>
              </a:rPr>
              <a:t>детей</a:t>
            </a:r>
            <a:endParaRPr lang="ru-RU" sz="1800" b="1" dirty="0">
              <a:solidFill>
                <a:srgbClr val="00B0F0"/>
              </a:solidFill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type="body" idx="4294967295"/>
          </p:nvPr>
        </p:nvSpPr>
        <p:spPr>
          <a:xfrm>
            <a:off x="395536" y="1700808"/>
            <a:ext cx="8462268" cy="4537050"/>
          </a:xfrm>
        </p:spPr>
        <p:txBody>
          <a:bodyPr>
            <a:normAutofit fontScale="92500" lnSpcReduction="20000"/>
          </a:bodyPr>
          <a:lstStyle/>
          <a:p>
            <a:pPr lvl="1" algn="just"/>
            <a:r>
              <a:rPr lang="ru-RU" sz="1600" b="1" i="1" dirty="0" smtClean="0">
                <a:solidFill>
                  <a:srgbClr val="FF0000"/>
                </a:solidFill>
              </a:rPr>
              <a:t>АКТУАЛЬНОСТЬ.</a:t>
            </a:r>
          </a:p>
          <a:p>
            <a:pPr algn="just"/>
            <a:r>
              <a:rPr lang="ru-RU" sz="1800" b="1" i="1" dirty="0" smtClean="0">
                <a:solidFill>
                  <a:srgbClr val="FF0000"/>
                </a:solidFill>
              </a:rPr>
              <a:t>Город, в котором мы живем – наш общий дом. Каждый человек, живущий в нем должен заботливо и бережно относиться к нему, сохраняя чистоту и красоту.</a:t>
            </a:r>
          </a:p>
          <a:p>
            <a:pPr algn="just"/>
            <a:r>
              <a:rPr lang="ru-RU" sz="1800" b="1" i="1" dirty="0" smtClean="0">
                <a:solidFill>
                  <a:srgbClr val="FF0000"/>
                </a:solidFill>
              </a:rPr>
              <a:t>Сотрудничество детского сада с семьями детей по экологическому воспитанию, совместно организованные мероприятия, помогают обеспечить единство и непрерывность педагогического процесса  и вносят в этот процесс необходимую для детей положительную психо-эмоциональную окраску.</a:t>
            </a:r>
          </a:p>
          <a:p>
            <a:pPr algn="just"/>
            <a:r>
              <a:rPr lang="ru-RU" sz="1800" b="1" i="1" dirty="0" smtClean="0">
                <a:solidFill>
                  <a:srgbClr val="FF0000"/>
                </a:solidFill>
              </a:rPr>
              <a:t>Основным фактором, обеспечивающим эффективность воспитательного процесса, является личностная включенность детей и родителей в событийную жизнь. Только совместными действиями можно решить  одну из главных задач – воспитать экологически грамотного человека .</a:t>
            </a:r>
          </a:p>
          <a:p>
            <a:pPr algn="just"/>
            <a:r>
              <a:rPr lang="ru-RU" sz="1800" b="1" i="1" dirty="0" smtClean="0">
                <a:solidFill>
                  <a:srgbClr val="FF0000"/>
                </a:solidFill>
              </a:rPr>
              <a:t>Работа с семьями по экологическому просвещению важное и сложное направление педагогического процесса, которое определяет образование ребенка и требует систематичности и целенаправленности.  </a:t>
            </a:r>
          </a:p>
          <a:p>
            <a:pPr algn="just"/>
            <a:endParaRPr lang="ru-RU" sz="1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759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57450"/>
            <a:ext cx="366296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401" y="2359450"/>
            <a:ext cx="3923549" cy="351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360" y="260648"/>
            <a:ext cx="8147248" cy="1512168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marL="342900" lvl="0" indent="-228600" algn="ctr">
              <a:spcBef>
                <a:spcPct val="20000"/>
              </a:spcBef>
            </a:pPr>
            <a:r>
              <a:rPr lang="ru-RU" sz="1500" b="1" i="1" cap="none" dirty="0" smtClean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15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>              </a:t>
            </a:r>
            <a:b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/>
            </a:r>
            <a:b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</a:br>
            <a:r>
              <a:rPr lang="ru-RU" sz="2200" b="1" i="1" cap="none" dirty="0" smtClean="0">
                <a:solidFill>
                  <a:srgbClr val="FF0000"/>
                </a:solidFill>
                <a:latin typeface="Century Gothic"/>
              </a:rPr>
              <a:t>Работа </a:t>
            </a:r>
            <a:r>
              <a:rPr lang="ru-RU" sz="2200" b="1" i="1" cap="none" dirty="0">
                <a:solidFill>
                  <a:srgbClr val="FF0000"/>
                </a:solidFill>
                <a:latin typeface="Century Gothic"/>
              </a:rPr>
              <a:t>с семьями по экологическому просвещению важное и сложное направление педагогического процесса, которое определяет образование ребенка и требует систематичности и целенаправленности.  </a:t>
            </a:r>
            <a:br>
              <a:rPr lang="ru-RU" sz="2200" b="1" i="1" cap="none" dirty="0">
                <a:solidFill>
                  <a:srgbClr val="FF0000"/>
                </a:solidFill>
                <a:latin typeface="Century Gothic"/>
              </a:rPr>
            </a:br>
            <a:endParaRPr lang="ru-RU" sz="2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864276"/>
            <a:ext cx="3960440" cy="559688"/>
          </a:xfrm>
        </p:spPr>
        <p:txBody>
          <a:bodyPr/>
          <a:lstStyle/>
          <a:p>
            <a:r>
              <a:rPr lang="ru-RU" sz="2400" dirty="0" smtClean="0">
                <a:solidFill>
                  <a:srgbClr val="FF0000"/>
                </a:solidFill>
              </a:rPr>
              <a:t>Родители знают: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958410" y="1677376"/>
            <a:ext cx="3743399" cy="682074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00B050"/>
                </a:solidFill>
              </a:rPr>
              <a:t>РЕБЕНОК СОМНЕВАЕТСЯ</a:t>
            </a:r>
            <a:r>
              <a:rPr lang="ru-RU" sz="2400" dirty="0" smtClean="0"/>
              <a:t>:</a:t>
            </a:r>
            <a:endParaRPr lang="ru-RU" sz="24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46074" y="6165304"/>
            <a:ext cx="8404654" cy="347474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ОЧЕНЬ ВАЖНО В ЭТОТ МОМЕНТ ПОМОЧЬ РЕБЕНКУ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64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08912" cy="101156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ahoma"/>
              </a:rPr>
              <a:t>сортировка </a:t>
            </a:r>
            <a:r>
              <a:rPr lang="ru-RU" sz="2400" b="1" dirty="0">
                <a:solidFill>
                  <a:srgbClr val="C00000"/>
                </a:solidFill>
                <a:latin typeface="Tahoma"/>
              </a:rPr>
              <a:t>мусорных отходов </a:t>
            </a:r>
            <a:r>
              <a:rPr lang="ru-RU" sz="2400" b="1" dirty="0" smtClean="0">
                <a:solidFill>
                  <a:srgbClr val="C00000"/>
                </a:solidFill>
                <a:latin typeface="Tahoma"/>
              </a:rPr>
              <a:t>родителей и обучение  детей</a:t>
            </a:r>
            <a:endParaRPr lang="ru-RU" sz="24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5370008" cy="639762"/>
          </a:xfrm>
        </p:spPr>
        <p:txBody>
          <a:bodyPr>
            <a:normAutofit/>
          </a:bodyPr>
          <a:lstStyle/>
          <a:p>
            <a:pPr algn="ctr"/>
            <a:r>
              <a:rPr lang="ru-RU" sz="2400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От теории </a:t>
            </a:r>
            <a:endParaRPr lang="ru-RU" sz="24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Объект 6" descr="C:\Users\Татьяна\Desktop\Новая папка\IMG_20190913_100252.jpg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2232248" cy="43204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56176" y="1695251"/>
            <a:ext cx="2848360" cy="639762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sz="3600" i="1" dirty="0" smtClean="0">
                <a:solidFill>
                  <a:srgbClr val="00B050"/>
                </a:solidFill>
              </a:rPr>
              <a:t>К практике</a:t>
            </a:r>
            <a:endParaRPr lang="ru-RU" sz="3600" i="1" dirty="0">
              <a:solidFill>
                <a:srgbClr val="00B050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5836651" y="2767747"/>
            <a:ext cx="1804572" cy="2822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17" y="2402542"/>
            <a:ext cx="2752241" cy="2427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 descr="C:\Users\Татьяна\Desktop\Новая папка\IMG_20190913_10034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075" y="2273462"/>
            <a:ext cx="1930814" cy="416835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Стрелка вправо 7"/>
          <p:cNvSpPr/>
          <p:nvPr/>
        </p:nvSpPr>
        <p:spPr>
          <a:xfrm>
            <a:off x="4885164" y="1772816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096" y="2437968"/>
            <a:ext cx="1724277" cy="2336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Татьяна\Desktop\IMG_20200928_15130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74" b="54770"/>
          <a:stretch/>
        </p:blipFill>
        <p:spPr bwMode="auto">
          <a:xfrm>
            <a:off x="4695783" y="4829832"/>
            <a:ext cx="1400577" cy="193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2" t="5687" r="15648" b="6202"/>
          <a:stretch/>
        </p:blipFill>
        <p:spPr bwMode="auto">
          <a:xfrm>
            <a:off x="7509510" y="4837168"/>
            <a:ext cx="1426822" cy="1832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021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09956" cy="1491917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cap="none" dirty="0" smtClean="0">
                <a:solidFill>
                  <a:srgbClr val="FF0000"/>
                </a:solidFill>
                <a:latin typeface="Tahoma"/>
                <a:ea typeface="+mn-ea"/>
                <a:cs typeface="+mn-cs"/>
              </a:rPr>
              <a:t>Конкурс: </a:t>
            </a:r>
            <a:r>
              <a:rPr lang="ru-RU" sz="2000" b="1" cap="none" dirty="0" smtClean="0">
                <a:solidFill>
                  <a:srgbClr val="FF0000"/>
                </a:solidFill>
                <a:latin typeface="Tahoma"/>
                <a:ea typeface="+mn-ea"/>
                <a:cs typeface="+mn-cs"/>
              </a:rPr>
              <a:t>«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СОЦИАЛЬНОЙ </a:t>
            </a:r>
            <a:r>
              <a:rPr lang="ru-RU" sz="20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ЭКОЛОГИЧЕСКОЙ РЕКЛАМЫ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«ЧИСТЫЙ </a:t>
            </a:r>
            <a:r>
              <a:rPr lang="ru-RU" sz="20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ГОРОД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начинается с Семьи»</a:t>
            </a:r>
            <a:r>
              <a:rPr lang="ru-RU" sz="2000" b="1" dirty="0">
                <a:latin typeface="Calibri"/>
                <a:ea typeface="Calibri"/>
                <a:cs typeface="Times New Roman"/>
              </a:rPr>
              <a:t/>
            </a:r>
            <a:br>
              <a:rPr lang="ru-RU" sz="2000" b="1" dirty="0">
                <a:latin typeface="Calibri"/>
                <a:ea typeface="Calibri"/>
                <a:cs typeface="Times New Roman"/>
              </a:rPr>
            </a:br>
            <a:r>
              <a:rPr lang="ru-RU" sz="2000" b="1" i="1" dirty="0" smtClean="0">
                <a:solidFill>
                  <a:srgbClr val="00B050"/>
                </a:solidFill>
                <a:latin typeface="Calibri"/>
                <a:ea typeface="Calibri"/>
                <a:cs typeface="Times New Roman"/>
              </a:rPr>
              <a:t>(Совместная работа родителей и их детей -  Изготовление плакатов</a:t>
            </a:r>
            <a:r>
              <a:rPr lang="ru-RU" sz="2000" i="1" cap="none" dirty="0" smtClean="0">
                <a:solidFill>
                  <a:srgbClr val="00B050"/>
                </a:solidFill>
                <a:latin typeface="Tahoma"/>
                <a:ea typeface="+mn-ea"/>
                <a:cs typeface="+mn-cs"/>
              </a:rPr>
              <a:t> </a:t>
            </a:r>
            <a:br>
              <a:rPr lang="ru-RU" sz="2000" i="1" cap="none" dirty="0" smtClean="0">
                <a:solidFill>
                  <a:srgbClr val="00B050"/>
                </a:solidFill>
                <a:latin typeface="Tahoma"/>
                <a:ea typeface="+mn-ea"/>
                <a:cs typeface="+mn-cs"/>
              </a:rPr>
            </a:br>
            <a:r>
              <a:rPr lang="ru-RU" sz="2000" b="1" i="1" cap="none" dirty="0" smtClean="0">
                <a:solidFill>
                  <a:srgbClr val="00B050"/>
                </a:solidFill>
                <a:latin typeface="Tahoma"/>
                <a:ea typeface="+mn-ea"/>
                <a:cs typeface="+mn-cs"/>
              </a:rPr>
              <a:t>«Чистый город Майкоп»)</a:t>
            </a:r>
            <a:endParaRPr lang="ru-RU" sz="2000" b="1" i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39481" y="313795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ahoma"/>
              </a:rPr>
              <a:t>; 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34906">
            <a:off x="2014126" y="3615429"/>
            <a:ext cx="2325720" cy="1650188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6" r="5353"/>
          <a:stretch/>
        </p:blipFill>
        <p:spPr bwMode="auto">
          <a:xfrm rot="735731">
            <a:off x="395386" y="4011638"/>
            <a:ext cx="3361181" cy="2393890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6" r="3294" b="4935"/>
          <a:stretch/>
        </p:blipFill>
        <p:spPr bwMode="auto">
          <a:xfrm>
            <a:off x="652514" y="1680557"/>
            <a:ext cx="3291580" cy="2455367"/>
          </a:xfrm>
          <a:prstGeom prst="rect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0554">
            <a:off x="3530112" y="4194129"/>
            <a:ext cx="3055838" cy="2289942"/>
          </a:xfrm>
          <a:prstGeom prst="rect">
            <a:avLst/>
          </a:prstGeom>
          <a:noFill/>
        </p:spPr>
      </p:pic>
      <p:pic>
        <p:nvPicPr>
          <p:cNvPr id="9" name="Рисунок 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8744">
            <a:off x="6069531" y="1841656"/>
            <a:ext cx="2553109" cy="1967062"/>
          </a:xfrm>
          <a:prstGeom prst="rect">
            <a:avLst/>
          </a:prstGeom>
          <a:noFill/>
        </p:spPr>
      </p:pic>
      <p:pic>
        <p:nvPicPr>
          <p:cNvPr id="11" name="Рисунок 10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3" b="11528"/>
          <a:stretch/>
        </p:blipFill>
        <p:spPr bwMode="auto">
          <a:xfrm rot="4683332">
            <a:off x="3824398" y="2000710"/>
            <a:ext cx="2673276" cy="2163916"/>
          </a:xfrm>
          <a:prstGeom prst="rect">
            <a:avLst/>
          </a:prstGeom>
          <a:noFill/>
        </p:spPr>
      </p:pic>
      <p:pic>
        <p:nvPicPr>
          <p:cNvPr id="12" name="Рисунок 11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696" y="3645024"/>
            <a:ext cx="2486025" cy="2755464"/>
          </a:xfrm>
          <a:prstGeom prst="rect">
            <a:avLst/>
          </a:prstGeom>
          <a:noFill/>
        </p:spPr>
      </p:pic>
      <p:pic>
        <p:nvPicPr>
          <p:cNvPr id="13" name="Рисунок 12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5344">
            <a:off x="497148" y="4866455"/>
            <a:ext cx="1955477" cy="16053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74383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13716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FF0000"/>
                </a:solidFill>
              </a:rPr>
              <a:t>По рекомендациям  педагогов родители учат детей правильно утилизировать  батарейки, люминесцентные лампы,  аккумуляторы, ртутные термометры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7584" y="1574801"/>
            <a:ext cx="7272808" cy="414039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ru-RU" sz="1800" b="1" dirty="0" smtClean="0">
                <a:solidFill>
                  <a:srgbClr val="C00000"/>
                </a:solidFill>
              </a:rPr>
              <a:t>Утилизация отходов населения 1-2 класса опасности</a:t>
            </a:r>
            <a:endParaRPr lang="ru-RU" sz="1800" b="1" dirty="0">
              <a:solidFill>
                <a:srgbClr val="C00000"/>
              </a:solidFill>
            </a:endParaRPr>
          </a:p>
        </p:txBody>
      </p:sp>
      <p:pic>
        <p:nvPicPr>
          <p:cNvPr id="6149" name="Picture 5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113" t="37634" r="21443" b="13722"/>
          <a:stretch/>
        </p:blipFill>
        <p:spPr bwMode="auto">
          <a:xfrm>
            <a:off x="5868144" y="2132857"/>
            <a:ext cx="2582392" cy="4021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C:\Users\Татьяна\Desktop\ФОТО С тел 28.11.2020\Новая папка (3)\IMG_20200929_15430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9" r="8262" b="4053"/>
          <a:stretch/>
        </p:blipFill>
        <p:spPr bwMode="auto">
          <a:xfrm>
            <a:off x="285830" y="2132856"/>
            <a:ext cx="3054670" cy="407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Татьяна\Desktop\IMG_20200928_15130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6" t="12933" r="49760"/>
          <a:stretch/>
        </p:blipFill>
        <p:spPr bwMode="auto">
          <a:xfrm>
            <a:off x="3563888" y="2132876"/>
            <a:ext cx="2016224" cy="407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789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60672" cy="1255451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342900" lvl="0" indent="-342900" algn="ctr">
              <a:spcBef>
                <a:spcPct val="20000"/>
              </a:spcBef>
              <a:spcAft>
                <a:spcPts val="300"/>
              </a:spcAft>
            </a:pPr>
            <a:r>
              <a:rPr lang="ru-RU" sz="2000" cap="none" dirty="0" smtClean="0">
                <a:solidFill>
                  <a:schemeClr val="accent2">
                    <a:lumMod val="75000"/>
                  </a:schemeClr>
                </a:solidFill>
                <a:latin typeface="Trebuchet MS"/>
                <a:ea typeface="+mn-ea"/>
                <a:cs typeface="+mn-cs"/>
              </a:rPr>
              <a:t/>
            </a:r>
            <a:br>
              <a:rPr lang="ru-RU" sz="2000" cap="none" dirty="0" smtClean="0">
                <a:solidFill>
                  <a:schemeClr val="accent2">
                    <a:lumMod val="75000"/>
                  </a:schemeClr>
                </a:solidFill>
                <a:latin typeface="Trebuchet MS"/>
                <a:ea typeface="+mn-ea"/>
                <a:cs typeface="+mn-cs"/>
              </a:rPr>
            </a:br>
            <a:r>
              <a:rPr lang="ru-RU" sz="2000" cap="none" dirty="0" smtClean="0">
                <a:solidFill>
                  <a:schemeClr val="accent2">
                    <a:lumMod val="75000"/>
                  </a:schemeClr>
                </a:solidFill>
                <a:latin typeface="Trebuchet MS"/>
                <a:ea typeface="+mn-ea"/>
                <a:cs typeface="+mn-cs"/>
              </a:rPr>
              <a:t/>
            </a:r>
            <a:br>
              <a:rPr lang="ru-RU" sz="2000" cap="none" dirty="0" smtClean="0">
                <a:solidFill>
                  <a:schemeClr val="accent2">
                    <a:lumMod val="75000"/>
                  </a:schemeClr>
                </a:solidFill>
                <a:latin typeface="Trebuchet MS"/>
                <a:ea typeface="+mn-ea"/>
                <a:cs typeface="+mn-cs"/>
              </a:rPr>
            </a:br>
            <a:r>
              <a:rPr lang="ru-RU" sz="2800" b="1" cap="none" dirty="0" smtClean="0">
                <a:solidFill>
                  <a:srgbClr val="C00000"/>
                </a:solidFill>
                <a:latin typeface="Trebuchet MS"/>
                <a:ea typeface="+mn-ea"/>
                <a:cs typeface="+mn-cs"/>
              </a:rPr>
              <a:t>Трудовой </a:t>
            </a:r>
            <a:r>
              <a:rPr lang="ru-RU" sz="2800" b="1" cap="none" dirty="0">
                <a:solidFill>
                  <a:srgbClr val="C00000"/>
                </a:solidFill>
                <a:latin typeface="Trebuchet MS"/>
                <a:ea typeface="+mn-ea"/>
                <a:cs typeface="+mn-cs"/>
              </a:rPr>
              <a:t>десант по уборке улиц города </a:t>
            </a:r>
            <a:r>
              <a:rPr lang="ru-RU" sz="2800" b="1" cap="none" dirty="0" smtClean="0">
                <a:solidFill>
                  <a:srgbClr val="C00000"/>
                </a:solidFill>
                <a:latin typeface="Trebuchet MS"/>
                <a:ea typeface="+mn-ea"/>
                <a:cs typeface="+mn-cs"/>
              </a:rPr>
              <a:t/>
            </a:r>
            <a:br>
              <a:rPr lang="ru-RU" sz="2800" b="1" cap="none" dirty="0" smtClean="0">
                <a:solidFill>
                  <a:srgbClr val="C00000"/>
                </a:solidFill>
                <a:latin typeface="Trebuchet MS"/>
                <a:ea typeface="+mn-ea"/>
                <a:cs typeface="+mn-cs"/>
              </a:rPr>
            </a:br>
            <a:r>
              <a:rPr lang="ru-RU" sz="2000" b="1" cap="none" dirty="0" smtClean="0">
                <a:solidFill>
                  <a:schemeClr val="accent2">
                    <a:lumMod val="75000"/>
                  </a:schemeClr>
                </a:solidFill>
                <a:latin typeface="Trebuchet MS"/>
                <a:ea typeface="+mn-ea"/>
                <a:cs typeface="+mn-cs"/>
              </a:rPr>
              <a:t>( </a:t>
            </a:r>
            <a:r>
              <a:rPr lang="ru-RU" sz="2000" b="1" cap="none" dirty="0">
                <a:solidFill>
                  <a:schemeClr val="accent2">
                    <a:lumMod val="75000"/>
                  </a:schemeClr>
                </a:solidFill>
                <a:latin typeface="Trebuchet MS"/>
                <a:ea typeface="+mn-ea"/>
                <a:cs typeface="+mn-cs"/>
              </a:rPr>
              <a:t>микрорайон местожительства воспитанников и их родителей( законных представителей).</a:t>
            </a:r>
            <a:br>
              <a:rPr lang="ru-RU" sz="2000" b="1" cap="none" dirty="0">
                <a:solidFill>
                  <a:schemeClr val="accent2">
                    <a:lumMod val="75000"/>
                  </a:schemeClr>
                </a:solidFill>
                <a:latin typeface="Trebuchet MS"/>
                <a:ea typeface="+mn-ea"/>
                <a:cs typeface="+mn-cs"/>
              </a:rPr>
            </a:b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628800"/>
            <a:ext cx="4248472" cy="63976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Родители учат  как это делать …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8" b="11636"/>
          <a:stretch/>
        </p:blipFill>
        <p:spPr bwMode="auto">
          <a:xfrm>
            <a:off x="145707" y="2394510"/>
            <a:ext cx="2304256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47356" y="1628800"/>
            <a:ext cx="4041775" cy="63976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Дети с удовольствием выполняют это !!!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7172" name="Picture 4" descr="C:\Users\Татьяна\Desktop\ФОТО С тел 28.11.2020\Новая папка (3)\IMG_20200926_07381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838" y="2393885"/>
            <a:ext cx="4104456" cy="3078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Татьяна\Desktop\ФОТО С тел 28.11.2020\Новая папка (3)\IMG_20200926_07385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0" t="19702" r="4353" b="10666"/>
          <a:stretch/>
        </p:blipFill>
        <p:spPr bwMode="auto">
          <a:xfrm>
            <a:off x="5580112" y="4782647"/>
            <a:ext cx="237626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Татьяна\Desktop\IMG_20171018_1134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10116"/>
            <a:ext cx="2812445" cy="361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427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4"/>
          <a:stretch/>
        </p:blipFill>
        <p:spPr bwMode="auto">
          <a:xfrm>
            <a:off x="539552" y="2944768"/>
            <a:ext cx="2587491" cy="3364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339" y="3429000"/>
            <a:ext cx="2262502" cy="3016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237" y="378804"/>
            <a:ext cx="2980400" cy="3973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249"/>
          <a:stretch/>
        </p:blipFill>
        <p:spPr bwMode="auto">
          <a:xfrm>
            <a:off x="1678318" y="537555"/>
            <a:ext cx="3285272" cy="2754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9576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715200" cy="1340768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solidFill>
                  <a:srgbClr val="00B050"/>
                </a:solidFill>
              </a:rPr>
              <a:t/>
            </a:r>
            <a:br>
              <a:rPr lang="ru-RU" sz="1800" b="1" dirty="0" smtClean="0">
                <a:solidFill>
                  <a:srgbClr val="00B050"/>
                </a:solidFill>
              </a:rPr>
            </a:br>
            <a:r>
              <a:rPr lang="ru-RU" sz="1800" b="1" dirty="0" smtClean="0">
                <a:solidFill>
                  <a:srgbClr val="00B050"/>
                </a:solidFill>
              </a:rPr>
              <a:t/>
            </a:r>
            <a:br>
              <a:rPr lang="ru-RU" sz="1800" b="1" dirty="0" smtClean="0">
                <a:solidFill>
                  <a:srgbClr val="00B050"/>
                </a:solidFill>
              </a:rPr>
            </a:br>
            <a:r>
              <a:rPr lang="ru-RU" sz="2000" b="1" dirty="0" smtClean="0">
                <a:solidFill>
                  <a:srgbClr val="890989"/>
                </a:solidFill>
              </a:rPr>
              <a:t>Творческие </a:t>
            </a:r>
            <a:r>
              <a:rPr lang="ru-RU" sz="2000" b="1" dirty="0">
                <a:solidFill>
                  <a:srgbClr val="890989"/>
                </a:solidFill>
              </a:rPr>
              <a:t>работы детей </a:t>
            </a:r>
            <a:r>
              <a:rPr lang="ru-RU" sz="2000" b="1" dirty="0" smtClean="0">
                <a:solidFill>
                  <a:srgbClr val="890989"/>
                </a:solidFill>
              </a:rPr>
              <a:t>и </a:t>
            </a:r>
            <a:r>
              <a:rPr lang="ru-RU" sz="2000" b="1" dirty="0">
                <a:solidFill>
                  <a:srgbClr val="890989"/>
                </a:solidFill>
              </a:rPr>
              <a:t>их </a:t>
            </a:r>
            <a:r>
              <a:rPr lang="ru-RU" sz="2000" b="1" dirty="0" smtClean="0">
                <a:solidFill>
                  <a:srgbClr val="890989"/>
                </a:solidFill>
              </a:rPr>
              <a:t>родителей </a:t>
            </a:r>
            <a:br>
              <a:rPr lang="ru-RU" sz="2000" b="1" dirty="0" smtClean="0">
                <a:solidFill>
                  <a:srgbClr val="890989"/>
                </a:solidFill>
              </a:rPr>
            </a:br>
            <a:r>
              <a:rPr lang="ru-RU" sz="2000" b="1" dirty="0" smtClean="0">
                <a:solidFill>
                  <a:srgbClr val="890989"/>
                </a:solidFill>
              </a:rPr>
              <a:t>из </a:t>
            </a:r>
            <a:r>
              <a:rPr lang="ru-RU" sz="2000" b="1" dirty="0">
                <a:solidFill>
                  <a:srgbClr val="890989"/>
                </a:solidFill>
              </a:rPr>
              <a:t>бросового материала</a:t>
            </a:r>
            <a:r>
              <a:rPr lang="ru-RU" sz="2000" b="1" dirty="0" smtClean="0">
                <a:solidFill>
                  <a:srgbClr val="C00000"/>
                </a:solidFill>
              </a:rPr>
              <a:t>: </a:t>
            </a:r>
            <a:r>
              <a:rPr lang="ru-RU" sz="2000" b="1" dirty="0" smtClean="0">
                <a:solidFill>
                  <a:srgbClr val="00B0F0"/>
                </a:solidFill>
              </a:rPr>
              <a:t/>
            </a:r>
            <a:br>
              <a:rPr lang="ru-RU" sz="2000" b="1" dirty="0" smtClean="0">
                <a:solidFill>
                  <a:srgbClr val="00B0F0"/>
                </a:solidFill>
              </a:rPr>
            </a:br>
            <a:r>
              <a:rPr lang="ru-RU" sz="2000" b="1" dirty="0" smtClean="0">
                <a:solidFill>
                  <a:srgbClr val="00B0F0"/>
                </a:solidFill>
              </a:rPr>
              <a:t>(дидактические игры)</a:t>
            </a:r>
            <a:r>
              <a:rPr lang="ru-RU" sz="2000" b="1" dirty="0">
                <a:solidFill>
                  <a:srgbClr val="00B0F0"/>
                </a:solidFill>
              </a:rPr>
              <a:t/>
            </a:r>
            <a:br>
              <a:rPr lang="ru-RU" sz="2000" b="1" dirty="0">
                <a:solidFill>
                  <a:srgbClr val="00B0F0"/>
                </a:solidFill>
              </a:rPr>
            </a:br>
            <a:endParaRPr lang="ru-RU" sz="1800" b="1" dirty="0">
              <a:solidFill>
                <a:srgbClr val="00B0F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093296"/>
            <a:ext cx="7462151" cy="426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03" y="1518146"/>
            <a:ext cx="3168352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48966"/>
            <a:ext cx="1941389" cy="212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99" y="3696030"/>
            <a:ext cx="2869556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466" y="1066493"/>
            <a:ext cx="2680990" cy="269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612" y="3675087"/>
            <a:ext cx="1774825" cy="236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293" y="3896303"/>
            <a:ext cx="2719387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6125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60672" cy="64807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</a:rPr>
              <a:t>ПОДЕЛКИ ИЗ БРОССОВОГО МАТЕРИАЛА:</a:t>
            </a:r>
            <a:endParaRPr lang="ru-RU" sz="2400" b="1" dirty="0">
              <a:solidFill>
                <a:srgbClr val="00B050"/>
              </a:solidFill>
            </a:endParaRPr>
          </a:p>
        </p:txBody>
      </p:sp>
      <p:pic>
        <p:nvPicPr>
          <p:cNvPr id="11267" name="Picture 3" descr="C:\Users\Татьяна\Desktop\ФОТО С тел 28.11.2020\Новая папка\IMG_20200928_14123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412776"/>
            <a:ext cx="2385762" cy="271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24127" y="1842066"/>
            <a:ext cx="3026405" cy="4035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C:\Users\Татьяна\Desktop\ФОТО С тел 28.11.2020\Новая папка\IMG_20200928_14135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2" t="15379" r="4659" b="12764"/>
          <a:stretch/>
        </p:blipFill>
        <p:spPr bwMode="auto">
          <a:xfrm>
            <a:off x="251520" y="1772816"/>
            <a:ext cx="2743890" cy="300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Татьяна\Desktop\ФОТО С тел 28.11.2020\Новая папка\IMG_20200928_14221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9408" y="-11116616"/>
            <a:ext cx="5940660" cy="79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293095"/>
            <a:ext cx="3623327" cy="2268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2386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443597" cy="111604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Родители, дети и педагоги принимают активное участие в различных  экологических акциях:</a:t>
            </a:r>
            <a:br>
              <a:rPr lang="ru-RU" sz="2000" b="1" dirty="0" smtClean="0">
                <a:solidFill>
                  <a:srgbClr val="00B050"/>
                </a:solidFill>
              </a:rPr>
            </a:br>
            <a:r>
              <a:rPr lang="ru-RU" sz="2000" b="1" dirty="0" smtClean="0">
                <a:solidFill>
                  <a:srgbClr val="00B050"/>
                </a:solidFill>
              </a:rPr>
              <a:t>«Сохраним елочку  красавицу»</a:t>
            </a:r>
            <a:endParaRPr lang="ru-RU" sz="2000" b="1" dirty="0">
              <a:solidFill>
                <a:srgbClr val="00B050"/>
              </a:solidFill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546" y="1462389"/>
            <a:ext cx="2213737" cy="2949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 descr="C:\Users\Татьяна\Desktop\IMG_20201126_08164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5" t="25000" r="18010"/>
          <a:stretch/>
        </p:blipFill>
        <p:spPr bwMode="auto">
          <a:xfrm>
            <a:off x="4962283" y="1814740"/>
            <a:ext cx="2127674" cy="294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9" t="29543" r="10788" b="141"/>
          <a:stretch/>
        </p:blipFill>
        <p:spPr bwMode="auto">
          <a:xfrm>
            <a:off x="6516216" y="1268760"/>
            <a:ext cx="2285155" cy="2447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 descr="C:\Users\Татьяна\Desktop\IMG_20171212_14034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56992"/>
            <a:ext cx="2384581" cy="322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C:\Users\Татьяна\Desktop\IMG_20171212_13521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98746"/>
            <a:ext cx="2043285" cy="420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C:\Users\Татьяна\Desktop\IMG_20181226_14083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88" y="-5211960"/>
            <a:ext cx="58818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64" t="13306" r="-1" b="8031"/>
          <a:stretch/>
        </p:blipFill>
        <p:spPr bwMode="auto">
          <a:xfrm>
            <a:off x="3995936" y="4437623"/>
            <a:ext cx="2243875" cy="2144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Татьяна\Desktop\IMG_20201209_18332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452" y="4005064"/>
            <a:ext cx="2320301" cy="2577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857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91264" cy="13716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Акция: «Чистый город начинается с Семьи»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Татьяна\Desktop\16044637525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030" y="1689712"/>
            <a:ext cx="3024336" cy="226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Татьяна\Desktop\16044637522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564904"/>
            <a:ext cx="394552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42" y="1689712"/>
            <a:ext cx="2304256" cy="317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5418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Театрализованная постановка </a:t>
            </a:r>
            <a:r>
              <a:rPr lang="ru-RU" dirty="0">
                <a:solidFill>
                  <a:srgbClr val="00B050"/>
                </a:solidFill>
              </a:rPr>
              <a:t>экологической сказки. Героев </a:t>
            </a:r>
            <a:r>
              <a:rPr lang="ru-RU" dirty="0" smtClean="0">
                <a:solidFill>
                  <a:srgbClr val="00B050"/>
                </a:solidFill>
              </a:rPr>
              <a:t>«Лесной истории» играю </a:t>
            </a:r>
            <a:r>
              <a:rPr lang="ru-RU" dirty="0">
                <a:solidFill>
                  <a:srgbClr val="00B050"/>
                </a:solidFill>
              </a:rPr>
              <a:t>дети </a:t>
            </a:r>
            <a:r>
              <a:rPr lang="ru-RU" dirty="0" smtClean="0">
                <a:solidFill>
                  <a:srgbClr val="00B050"/>
                </a:solidFill>
              </a:rPr>
              <a:t>старшей группы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4" name="Picture 2" descr="C:\Users\Татьяна\Desktop\16044637514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4" t="19780" r="-2713" b="447"/>
          <a:stretch/>
        </p:blipFill>
        <p:spPr bwMode="auto">
          <a:xfrm>
            <a:off x="604018" y="1628800"/>
            <a:ext cx="4215868" cy="309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3" t="21098" r="33631" b="10526"/>
          <a:stretch/>
        </p:blipFill>
        <p:spPr bwMode="auto">
          <a:xfrm>
            <a:off x="5796136" y="1916832"/>
            <a:ext cx="2309681" cy="388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392"/>
          <a:stretch/>
        </p:blipFill>
        <p:spPr bwMode="auto">
          <a:xfrm>
            <a:off x="3821596" y="2420888"/>
            <a:ext cx="246764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145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937</TotalTime>
  <Words>270</Words>
  <Application>Microsoft Office PowerPoint</Application>
  <PresentationFormat>Экран (4:3)</PresentationFormat>
  <Paragraphs>29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Главная</vt:lpstr>
      <vt:lpstr>МБДОУ «ДЕТСКИЙ САД № 32 «СОЛОВУШКА» г. Майкоп, Республика Адыгея</vt:lpstr>
      <vt:lpstr>ЦЕЛЬ ПРОЕКТА. формирование экологической компетентности и природоохранной деятельности родителей в улучшении качества окружающей среды и в деле воспитания детей</vt:lpstr>
      <vt:lpstr>                           Работа с семьями по экологическому просвещению важное и сложное направление педагогического процесса, которое определяет образование ребенка и требует систематичности и целенаправленности.   </vt:lpstr>
      <vt:lpstr>сортировка мусорных отходов родителей и обучение  детей</vt:lpstr>
      <vt:lpstr>Конкурс: «СОЦИАЛЬНОЙ ЭКОЛОГИЧЕСКОЙ РЕКЛАМЫ  «ЧИСТЫЙ ГОРОД начинается с Семьи» (Совместная работа родителей и их детей -  Изготовление плакатов  «Чистый город Майкоп»)</vt:lpstr>
      <vt:lpstr>По рекомендациям  педагогов родители учат детей правильно утилизировать  батарейки, люминесцентные лампы,  аккумуляторы, ртутные термометры</vt:lpstr>
      <vt:lpstr>  Трудовой десант по уборке улиц города  ( микрорайон местожительства воспитанников и их родителей( законных представителей). </vt:lpstr>
      <vt:lpstr>Презентация PowerPoint</vt:lpstr>
      <vt:lpstr>  Творческие работы детей и их родителей  из бросового материала:  (дидактические игры) </vt:lpstr>
      <vt:lpstr>ПОДЕЛКИ ИЗ БРОССОВОГО МАТЕРИАЛА:</vt:lpstr>
      <vt:lpstr>Родители, дети и педагоги принимают активное участие в различных  экологических акциях: «Сохраним елочку  красавицу»</vt:lpstr>
      <vt:lpstr>Акция: «Чистый город начинается с Семьи»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107</cp:revision>
  <dcterms:created xsi:type="dcterms:W3CDTF">2019-11-03T17:47:57Z</dcterms:created>
  <dcterms:modified xsi:type="dcterms:W3CDTF">2022-04-12T21:15:24Z</dcterms:modified>
</cp:coreProperties>
</file>