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57" r:id="rId6"/>
    <p:sldId id="261" r:id="rId7"/>
    <p:sldId id="266" r:id="rId8"/>
    <p:sldId id="294" r:id="rId9"/>
    <p:sldId id="271" r:id="rId10"/>
    <p:sldId id="263" r:id="rId11"/>
    <p:sldId id="270" r:id="rId12"/>
    <p:sldId id="285" r:id="rId13"/>
    <p:sldId id="286" r:id="rId14"/>
    <p:sldId id="287" r:id="rId15"/>
    <p:sldId id="279" r:id="rId16"/>
    <p:sldId id="282" r:id="rId17"/>
    <p:sldId id="267" r:id="rId18"/>
    <p:sldId id="278" r:id="rId19"/>
    <p:sldId id="274" r:id="rId20"/>
    <p:sldId id="288" r:id="rId21"/>
    <p:sldId id="284" r:id="rId22"/>
    <p:sldId id="289" r:id="rId23"/>
    <p:sldId id="290" r:id="rId24"/>
    <p:sldId id="291" r:id="rId25"/>
    <p:sldId id="292" r:id="rId26"/>
    <p:sldId id="275" r:id="rId27"/>
    <p:sldId id="268" r:id="rId28"/>
    <p:sldId id="262" r:id="rId29"/>
    <p:sldId id="280" r:id="rId30"/>
    <p:sldId id="293" r:id="rId31"/>
    <p:sldId id="28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838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332656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МКДОУ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Поныровский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«Ромашка»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628800"/>
            <a:ext cx="70567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«Духовно-нравственное воспитание детей дошкольного возраста через приобщение их к истории родного края»</a:t>
            </a:r>
            <a:endParaRPr lang="ru-RU" sz="4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00192" y="4869160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Monotype Corsiva" panose="03010101010201010101" pitchFamily="66" charset="0"/>
              </a:rPr>
              <a:t>Подготовила:</a:t>
            </a:r>
            <a:r>
              <a:rPr lang="ru-RU" sz="2400" dirty="0" smtClean="0">
                <a:latin typeface="Monotype Corsiva" panose="03010101010201010101" pitchFamily="66" charset="0"/>
              </a:rPr>
              <a:t> воспитатель 1кв</a:t>
            </a:r>
            <a:r>
              <a:rPr lang="en-US" sz="2400" dirty="0" smtClean="0">
                <a:latin typeface="Monotype Corsiva" panose="03010101010201010101" pitchFamily="66" charset="0"/>
              </a:rPr>
              <a:t>.</a:t>
            </a:r>
            <a:r>
              <a:rPr lang="ru-RU" sz="2400" dirty="0" smtClean="0">
                <a:latin typeface="Monotype Corsiva" panose="03010101010201010101" pitchFamily="66" charset="0"/>
              </a:rPr>
              <a:t> категории</a:t>
            </a:r>
          </a:p>
          <a:p>
            <a:pPr algn="ctr"/>
            <a:r>
              <a:rPr lang="ru-RU" sz="2400" dirty="0" smtClean="0">
                <a:latin typeface="Monotype Corsiva" panose="03010101010201010101" pitchFamily="66" charset="0"/>
              </a:rPr>
              <a:t>Пешкова Ю</a:t>
            </a:r>
            <a:r>
              <a:rPr lang="en-US" sz="2400" dirty="0" smtClean="0">
                <a:latin typeface="Monotype Corsiva" panose="03010101010201010101" pitchFamily="66" charset="0"/>
              </a:rPr>
              <a:t>.</a:t>
            </a:r>
            <a:r>
              <a:rPr lang="ru-RU" sz="2400" dirty="0" smtClean="0">
                <a:latin typeface="Monotype Corsiva" panose="03010101010201010101" pitchFamily="66" charset="0"/>
              </a:rPr>
              <a:t>С</a:t>
            </a:r>
            <a:r>
              <a:rPr lang="en-US" sz="2400" dirty="0" smtClean="0">
                <a:latin typeface="Monotype Corsiva" panose="03010101010201010101" pitchFamily="66" charset="0"/>
              </a:rPr>
              <a:t>. 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87302" y="6221803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2025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963487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8233"/>
            <a:ext cx="9144000" cy="6906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1196752"/>
            <a:ext cx="7200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Monotype Corsiva" panose="03010101010201010101" pitchFamily="66" charset="0"/>
              </a:rPr>
              <a:t>«Воспитание любви к родному краю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к родной культуре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родной речи начинается с малого-любви к своей семье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к своему жилищу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к своему детскому саду</a:t>
            </a:r>
            <a:r>
              <a:rPr lang="en-US" sz="3600" b="1" dirty="0" smtClean="0">
                <a:latin typeface="Monotype Corsiva" panose="03010101010201010101" pitchFamily="66" charset="0"/>
              </a:rPr>
              <a:t>.</a:t>
            </a:r>
            <a:r>
              <a:rPr lang="ru-RU" sz="3600" b="1" dirty="0" smtClean="0">
                <a:latin typeface="Monotype Corsiva" panose="03010101010201010101" pitchFamily="66" charset="0"/>
              </a:rPr>
              <a:t> Постепенно расширяясь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эта любовь переходит в любовь к  своему государству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к его истории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его прошлому и настоящему</a:t>
            </a:r>
            <a:r>
              <a:rPr lang="en-US" sz="3600" b="1" dirty="0" smtClean="0">
                <a:latin typeface="Monotype Corsiva" panose="03010101010201010101" pitchFamily="66" charset="0"/>
              </a:rPr>
              <a:t>,</a:t>
            </a:r>
            <a:r>
              <a:rPr lang="ru-RU" sz="3600" b="1" dirty="0" smtClean="0">
                <a:latin typeface="Monotype Corsiva" panose="03010101010201010101" pitchFamily="66" charset="0"/>
              </a:rPr>
              <a:t> а затем ко всему человечеству»</a:t>
            </a:r>
            <a:r>
              <a:rPr lang="en-US" sz="3600" b="1" dirty="0" smtClean="0">
                <a:latin typeface="Monotype Corsiva" panose="03010101010201010101" pitchFamily="66" charset="0"/>
              </a:rPr>
              <a:t>.</a:t>
            </a:r>
            <a:endParaRPr lang="ru-RU" sz="3600" b="1" dirty="0" smtClean="0">
              <a:latin typeface="Monotype Corsiva" panose="03010101010201010101" pitchFamily="66" charset="0"/>
            </a:endParaRPr>
          </a:p>
          <a:p>
            <a:pPr algn="r"/>
            <a:r>
              <a:rPr lang="ru-RU" sz="3600" b="1" dirty="0">
                <a:latin typeface="Monotype Corsiva" panose="03010101010201010101" pitchFamily="66" charset="0"/>
              </a:rPr>
              <a:t>Д</a:t>
            </a:r>
            <a:r>
              <a:rPr lang="en-US" sz="3600" b="1" dirty="0" smtClean="0">
                <a:latin typeface="Monotype Corsiva" panose="03010101010201010101" pitchFamily="66" charset="0"/>
              </a:rPr>
              <a:t>.</a:t>
            </a:r>
            <a:r>
              <a:rPr lang="ru-RU" sz="3600" b="1" dirty="0" smtClean="0">
                <a:latin typeface="Monotype Corsiva" panose="03010101010201010101" pitchFamily="66" charset="0"/>
              </a:rPr>
              <a:t>С</a:t>
            </a:r>
            <a:r>
              <a:rPr lang="en-US" sz="3600" b="1" dirty="0" smtClean="0">
                <a:latin typeface="Monotype Corsiva" panose="03010101010201010101" pitchFamily="66" charset="0"/>
              </a:rPr>
              <a:t>.</a:t>
            </a:r>
            <a:r>
              <a:rPr lang="ru-RU" sz="3600" b="1" dirty="0" smtClean="0">
                <a:latin typeface="Monotype Corsiva" panose="03010101010201010101" pitchFamily="66" charset="0"/>
              </a:rPr>
              <a:t> Лихачев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5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88552"/>
            <a:ext cx="9228516" cy="69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133456"/>
            <a:ext cx="763284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Духовно-нравственное воспитание  подрастающего поколения – одна из сложнейших и актуальных проблем на сегодняшний день, которая должна решаться педагогами, родителями, и неравнодушными людьми. Именно духовно-нравственное воспитание обеспечит целостность и гибкость воспитательных воздействий взрослых на детей в различных ситуациях их общения, а также общения детей друг с другом. Оно предполагает формирование у ребенка целостного отношения к жизни, обеспечивающего устойчивое и гармоничное развитие личности ребенка. В настоящее время, как бы это прискорбно не звучало, материальные ценности доминируют над духовными, поэтому у детей искажены представления о доброте, милосердии, великодушии, справедливости, гражданственности и патриотизме.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43808" y="548680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Monotype Corsiva" panose="03010101010201010101" pitchFamily="66" charset="0"/>
              </a:rPr>
              <a:t>Актуальность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77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9688" y="-110140"/>
            <a:ext cx="9269928" cy="6952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6672"/>
            <a:ext cx="44644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Духовно-нравственное воспитание  -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целенаправленный процесс взаимодействия педагогов и воспитанников, направленный на формирование гармоничной личности, на развитие ее ценностно-смысловой сферы, посредством сообщения ей духовно-нравственных и базовых ценностей.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3213100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077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314" y="-99392"/>
            <a:ext cx="9276522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620688"/>
            <a:ext cx="79928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формировать нравственные качества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личности ребенка, накопление им духовного опыта, основанного на традициях православной культуры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1995" y="1861602"/>
            <a:ext cx="820891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sz="2000" b="1" dirty="0" smtClean="0"/>
              <a:t>:</a:t>
            </a:r>
          </a:p>
          <a:p>
            <a:r>
              <a:rPr lang="ru-RU" dirty="0" smtClean="0"/>
              <a:t>-познание </a:t>
            </a:r>
            <a:r>
              <a:rPr lang="ru-RU" dirty="0"/>
              <a:t>и прививание православной культуры и традиций;</a:t>
            </a:r>
            <a:br>
              <a:rPr lang="ru-RU" dirty="0"/>
            </a:br>
            <a:r>
              <a:rPr lang="ru-RU" dirty="0"/>
              <a:t>-раскрытие духовной и нравственной одаренности ребенка, его способностей и талантов;</a:t>
            </a:r>
            <a:br>
              <a:rPr lang="ru-RU" dirty="0"/>
            </a:br>
            <a:r>
              <a:rPr lang="ru-RU" dirty="0"/>
              <a:t>-гармоничное, позитивное и гуманистическое развитие личности ребенка;</a:t>
            </a:r>
            <a:br>
              <a:rPr lang="ru-RU" dirty="0"/>
            </a:br>
            <a:r>
              <a:rPr lang="ru-RU" dirty="0"/>
              <a:t>-формирование гражданского самосознания, доброжелательного отношения к окружающему миру и людям;</a:t>
            </a:r>
            <a:br>
              <a:rPr lang="ru-RU" dirty="0"/>
            </a:br>
            <a:r>
              <a:rPr lang="ru-RU" dirty="0"/>
              <a:t>-одухотворение жизненного пространства ребенка;</a:t>
            </a:r>
            <a:br>
              <a:rPr lang="ru-RU" dirty="0"/>
            </a:br>
            <a:r>
              <a:rPr lang="ru-RU" dirty="0"/>
              <a:t>-защита и укрепление физического, психического и духовного здоровья ребенка;</a:t>
            </a:r>
            <a:br>
              <a:rPr lang="ru-RU" dirty="0"/>
            </a:br>
            <a:r>
              <a:rPr lang="ru-RU" dirty="0"/>
              <a:t>- воспитание у детей любви к Родине, родному краю и его истории( в домах, которые его окружают, в предметах быта, в названиях улиц, парков); 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/>
              <a:t>воспитание таких качеств, как трудолюбие, милосердие, доброта и </a:t>
            </a:r>
            <a:r>
              <a:rPr lang="ru-RU" dirty="0" smtClean="0"/>
              <a:t>сочувствие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68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92" y="-228403"/>
            <a:ext cx="9144000" cy="715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75856" y="764704"/>
            <a:ext cx="2880320" cy="720080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90872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Направления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1620000">
            <a:off x="2765055" y="1419294"/>
            <a:ext cx="288032" cy="1080120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-1620000">
            <a:off x="6385661" y="1419294"/>
            <a:ext cx="288032" cy="1080120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3708" y="2780928"/>
            <a:ext cx="3820260" cy="2520280"/>
          </a:xfrm>
          <a:prstGeom prst="round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860032" y="2780928"/>
            <a:ext cx="3744416" cy="2520280"/>
          </a:xfrm>
          <a:prstGeom prst="round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01402" y="3042293"/>
            <a:ext cx="30243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 Black" panose="020B0A04020102020204" pitchFamily="34" charset="0"/>
              </a:rPr>
              <a:t>Патриотическое</a:t>
            </a:r>
            <a:r>
              <a:rPr lang="ru-RU" b="1" dirty="0" smtClean="0">
                <a:latin typeface="Arial Black" panose="020B0A04020102020204" pitchFamily="34" charset="0"/>
              </a:rPr>
              <a:t>:</a:t>
            </a:r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и уважение к своей стране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малой Родине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ощущение принадлежности к своему народу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64088" y="314096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2780928"/>
            <a:ext cx="374441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Духовно-нравственное: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и укрепление ценностной сферы личности ребёнка, формирование у него способности находить, видеть, воспринимать и оценивать прекрасное на основании культурных и моральных норм и традиций.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6009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13" y="-15875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3635896" y="2564904"/>
            <a:ext cx="1296144" cy="1296144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верх 3"/>
          <p:cNvSpPr/>
          <p:nvPr/>
        </p:nvSpPr>
        <p:spPr>
          <a:xfrm>
            <a:off x="4139554" y="1484785"/>
            <a:ext cx="288430" cy="965592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5070600" y="3068960"/>
            <a:ext cx="1085576" cy="288032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-2700000">
            <a:off x="4752296" y="2156276"/>
            <a:ext cx="797544" cy="290413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140745" y="4005064"/>
            <a:ext cx="287239" cy="1013425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2700000">
            <a:off x="4752295" y="3928008"/>
            <a:ext cx="797544" cy="290413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>
            <a:off x="2483768" y="3068960"/>
            <a:ext cx="1049572" cy="2880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 rot="2700000">
            <a:off x="2967588" y="2169354"/>
            <a:ext cx="833548" cy="2880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лево 10"/>
          <p:cNvSpPr/>
          <p:nvPr/>
        </p:nvSpPr>
        <p:spPr>
          <a:xfrm rot="-2700000">
            <a:off x="2967587" y="3917312"/>
            <a:ext cx="833548" cy="2880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839613" y="2920588"/>
            <a:ext cx="979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Работа с детьми</a:t>
            </a:r>
            <a:endParaRPr lang="ru-RU" sz="1600" b="1" dirty="0"/>
          </a:p>
        </p:txBody>
      </p:sp>
      <p:sp>
        <p:nvSpPr>
          <p:cNvPr id="13" name="Овал 12"/>
          <p:cNvSpPr/>
          <p:nvPr/>
        </p:nvSpPr>
        <p:spPr>
          <a:xfrm>
            <a:off x="3583716" y="516259"/>
            <a:ext cx="1469617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828614" y="763641"/>
            <a:ext cx="979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НОД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5364088" y="1268760"/>
            <a:ext cx="1436774" cy="84575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6290661" y="2755776"/>
            <a:ext cx="1436773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364088" y="4231857"/>
            <a:ext cx="1436773" cy="936104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564284" y="5141146"/>
            <a:ext cx="1440160" cy="861715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7977" y="4303865"/>
            <a:ext cx="1543512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899591" y="2763172"/>
            <a:ext cx="1436773" cy="899605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489633" y="1268760"/>
            <a:ext cx="1572423" cy="84575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415037" y="1521501"/>
            <a:ext cx="1334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Экскурсии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6156176" y="3028308"/>
            <a:ext cx="1737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Наблюдения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48972" y="4376743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Беседы и рассказы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430077" y="5248837"/>
            <a:ext cx="177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Чтение худ. литературы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1489633" y="4412747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Праздники и развлечения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998602" y="3028310"/>
            <a:ext cx="1224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Конкурсы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617977" y="1470906"/>
            <a:ext cx="129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Игры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67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48680"/>
            <a:ext cx="806489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нашем ДОУ уже не один год ведется работа по духовно-нравственному воспитанию детей всех возрастных категорий.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Главной целью этой работы является создание условий для приобщения детей дошкольного возраста к духовно–нравственным ценностям, а также воспитание готовности следовать им.</a:t>
            </a:r>
          </a:p>
          <a:p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задачи работы по духовно–нравственному воспитанию детей, которые поставило перед собой дошкольное учреждение-это воспитание подрастающего поколения на основе обычаев и традиций народов нашей страны, примерах нравственных идеалов российской и мировой истории. В связи с этим был активизирован процесс духовно - нравственного воспитания детей в тесном взаимодействии педагогов с семьями воспитанников. За это время  проведены разнообразные мероприятия по приобщению наших воспитанников к формированию духовно-нравственных качеств личности дошкольников.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val="105863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13" y="0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9197" y="3447256"/>
            <a:ext cx="4166952" cy="31252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алекс\Desktop\семинар 1\IMG-20250122-WA002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630" y="188640"/>
            <a:ext cx="4070085" cy="3052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207599"/>
            <a:ext cx="4048125" cy="3035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645024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 проведения народных праздников происходит обогащение души ребенка, прививается любовь к родному краю.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4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791" y="188640"/>
            <a:ext cx="3887077" cy="2915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55452"/>
            <a:ext cx="3957731" cy="2968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алекс\Downloads\IMG_20241121_10101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6052" y="3284983"/>
            <a:ext cx="4483719" cy="3375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429000"/>
            <a:ext cx="40825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Познавая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праздников, ребенок испытывает положительные эмоции, на основе которых возникают более глубокие чувства: радости, восхищения, восторга. У детей пробуждается и развивается созидательная активность, формируются эстетические чувства и художественный вкус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147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3020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26530"/>
            <a:ext cx="4126883" cy="30951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357048"/>
            <a:ext cx="4824536" cy="3216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4008" y="33265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внимание уделяем сохранению традиционных семейных ценностей. Эти ценности являются основой крепкой и счастливой семьи.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72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6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60648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направлений в работе по духовно-нравственному воспитанию детей дошкольного возраста</a:t>
            </a:r>
          </a:p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знакомство воспитанников с православной культурой. В своей работе мы используем программу Л.П. Гладких «Мир-прекрасное творение". Данная программа реализуется на протяжении всего дошкольного возраста (от  3 до7). Занятия в совместной образовательной деятельности  проводятся один раз в неделю, где дети в игровой форме знакомятся с христианскими принципами  Православия.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2793056"/>
            <a:ext cx="4752528" cy="3558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934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620688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Узнавая истории и традиции народных и православных праздников, дети с большим желанием принимают участие в таких праздниках как «Рождество», «Колядки», «Вербное воскресенье», «Пасха».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037" y="2708920"/>
            <a:ext cx="2932113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1628800"/>
            <a:ext cx="34559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4116127"/>
            <a:ext cx="3567113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963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692696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 тесно сотрудничает с храмом иконы Божьей Матери Знаменье.</a:t>
            </a: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Социальное партнерство, между церковью и дошкольным учреждением, помогает   организовать  и взаимно дополнить совместную работу по духовно – нравственному воспитанию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7" y="3431382"/>
            <a:ext cx="4220551" cy="3165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1334" y="3431382"/>
            <a:ext cx="4217773" cy="3165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596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68759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завершения обучения в дошкольном учреждении наши  воспитанники посещают воскресную школу- это</a:t>
            </a:r>
            <a:r>
              <a:rPr lang="ru-RU" dirty="0"/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замечательная возможность окунуться в православную веру, узнать о таинствах, получить понимание православной традиции.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188640"/>
            <a:ext cx="3706813" cy="246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4468" y="3789040"/>
            <a:ext cx="4121150" cy="2743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25" y="2563248"/>
            <a:ext cx="4498975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31093"/>
            <a:ext cx="85689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Детский сад тесно сотрудничает с храмом иконы Божией Матери «Знамение»</a:t>
            </a:r>
            <a:r>
              <a:rPr lang="en-US" b="1" dirty="0" smtClean="0"/>
              <a:t>. </a:t>
            </a:r>
            <a:r>
              <a:rPr lang="ru-RU" b="1" dirty="0" smtClean="0"/>
              <a:t>Совсем недавно в нашем саду прошло мероприятие </a:t>
            </a:r>
            <a:r>
              <a:rPr lang="en-US" b="1" dirty="0" smtClean="0"/>
              <a:t>,</a:t>
            </a:r>
            <a:r>
              <a:rPr lang="ru-RU" b="1" dirty="0" smtClean="0"/>
              <a:t> посвященное великому православному празднику  «Рождество Христово»</a:t>
            </a:r>
            <a:r>
              <a:rPr lang="en-US" b="1" dirty="0" smtClean="0"/>
              <a:t>.</a:t>
            </a:r>
            <a:r>
              <a:rPr lang="ru-RU" b="1" dirty="0" smtClean="0"/>
              <a:t> Вниманию взрослых и детей была представлена рождественская сказка</a:t>
            </a:r>
            <a:r>
              <a:rPr lang="en-US" b="1" dirty="0" smtClean="0"/>
              <a:t>.</a:t>
            </a:r>
            <a:r>
              <a:rPr lang="ru-RU" b="1" dirty="0" smtClean="0"/>
              <a:t> Гостем на этом мероприятии был протоиерей отец Владимир</a:t>
            </a:r>
            <a:r>
              <a:rPr lang="en-US" b="1" dirty="0" smtClean="0"/>
              <a:t>,</a:t>
            </a:r>
            <a:r>
              <a:rPr lang="ru-RU" b="1" dirty="0" smtClean="0"/>
              <a:t>который в конце поблагодарил  маленьких артистов и рассказал детям о величии праздника Рождество Христово</a:t>
            </a:r>
            <a:r>
              <a:rPr lang="en-US" b="1" dirty="0" smtClean="0"/>
              <a:t>.</a:t>
            </a:r>
            <a:r>
              <a:rPr lang="ru-RU" b="1" dirty="0" smtClean="0"/>
              <a:t> Такие встречи надолго останутся в памяти ребят</a:t>
            </a:r>
            <a:r>
              <a:rPr lang="en-US" b="1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2566987" cy="442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0713" y="2313201"/>
            <a:ext cx="2707432" cy="4461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2278710"/>
            <a:ext cx="2584450" cy="454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827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3835107" y="2715553"/>
            <a:ext cx="1475371" cy="1431655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верх 2"/>
          <p:cNvSpPr/>
          <p:nvPr/>
        </p:nvSpPr>
        <p:spPr>
          <a:xfrm>
            <a:off x="4411171" y="1628800"/>
            <a:ext cx="323244" cy="1008112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>
            <a:off x="5436096" y="3251360"/>
            <a:ext cx="1080120" cy="32165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2700000">
            <a:off x="5057753" y="4261098"/>
            <a:ext cx="872353" cy="32165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-2700000">
            <a:off x="5104970" y="2333361"/>
            <a:ext cx="833149" cy="359641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421016" y="4283697"/>
            <a:ext cx="341246" cy="1008112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>
            <a:off x="2699792" y="3251361"/>
            <a:ext cx="1008112" cy="360040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 rot="-2700000">
            <a:off x="3167987" y="4250249"/>
            <a:ext cx="857567" cy="360040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 rot="2700000">
            <a:off x="3147286" y="2336045"/>
            <a:ext cx="881823" cy="360041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735770" y="548680"/>
            <a:ext cx="1711737" cy="936104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5724127" y="1165412"/>
            <a:ext cx="1503365" cy="967444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724006" y="2896660"/>
            <a:ext cx="1880442" cy="95225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802660" y="4581128"/>
            <a:ext cx="1505644" cy="1023298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007682" y="1226866"/>
            <a:ext cx="1368152" cy="936104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39552" y="2974404"/>
            <a:ext cx="1949993" cy="90815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767705" y="4640178"/>
            <a:ext cx="1436143" cy="1023298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724361" y="5517232"/>
            <a:ext cx="1797183" cy="943695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822875" y="3108215"/>
            <a:ext cx="1483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Работа с родителями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576464" y="832066"/>
            <a:ext cx="2035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Анкетирование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683721" y="137175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Праздники и развлечения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872139" y="318812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Конкурсы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5611832" y="4922477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Консультации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774520" y="5665913"/>
            <a:ext cx="169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Родительские собрания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1573783" y="4981527"/>
            <a:ext cx="1831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Буклеты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343359" y="3105316"/>
            <a:ext cx="2460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Благотворительные акции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792662" y="1532824"/>
            <a:ext cx="17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Выставки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780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30977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отметить, что доминирующая роль в православном воспитании детей отведена родителям. Педагоги детского сада стараются создать условия для реализации этого принципа. Таким условием является включение родителей в жизнь детского сада, поскольку семья и детский сад не могут заменить друг друга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163" y="2069969"/>
            <a:ext cx="2146300" cy="2865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643" y="3502762"/>
            <a:ext cx="4176713" cy="313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1888667"/>
            <a:ext cx="2163763" cy="2882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17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9571"/>
            <a:ext cx="9144000" cy="690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76672"/>
            <a:ext cx="7776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и родители с удовольствием участвуют в конкурсах рисунков, литературных чтениях, конкурсах художественной самодеятельности, благотворительных акциях. </a:t>
            </a:r>
          </a:p>
          <a:p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активное участие  многие из них награждены благодарственными письмами и памятными подарками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Трудно переоценить значение таких мероприятий для детей. Ведь они воспитывают уважение к обычаям, правилам поведения в одной из важнейших сфер жизни человека – семейной.</a:t>
            </a:r>
          </a:p>
        </p:txBody>
      </p:sp>
      <p:pic>
        <p:nvPicPr>
          <p:cNvPr id="7170" name="Picture 2" descr="C:\Users\алекс\Downloads\IMG-20250128-WA000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5950" y="2996952"/>
            <a:ext cx="4992100" cy="33306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6050" y="-107950"/>
            <a:ext cx="9437688" cy="707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81369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Особенное место в работе по духовно-нравственному воспитанию занимает воспитание чувства патриотизма.</a:t>
            </a:r>
            <a:r>
              <a:rPr lang="ru-RU" sz="2000" dirty="0"/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Неотъемлемая часть становления личности ― патриотическое воспитание с малых лет. Ребенку нужно с раннего детства прививать чувство любви к Родине, гордости за свою страну, уважения к традициям. Эти качества начинают воспитываться в кругу семьи, а затем и в стенах детского сада. От раннего формирования патриотического мировоззрения будет зависеть, станет ли новое поколение патриотами Родины и станут ли они в будущем отстаивать интересы государства</a:t>
            </a:r>
            <a:endParaRPr lang="ru-RU" sz="20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868418"/>
            <a:ext cx="6169989" cy="2734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9461" y="2924944"/>
            <a:ext cx="2689225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8492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9213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260648"/>
            <a:ext cx="8208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достигнуть стабильного результата, мы стараемся применять различные методы воздействия на ребенка, на его эмоциональную и нравственную сферы. Причем такие методы, которые не казались бы ребенку скучными, чрезмерно назидательными, а естественно и гармонично наполняли его мировоззрение содержанием Данные задачи педагоги нашего ДОУ решают во всех видах деятельности: образовательной, в играх, в труде, в быту, в совместной деятельности воспитателя с детьми.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2616200" cy="364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2564904"/>
            <a:ext cx="3170237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97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6050" y="-107950"/>
            <a:ext cx="9437688" cy="707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88640"/>
            <a:ext cx="698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стенах детского сада проводится кропотливая работа по просвещению детей на тему патриотизма. В этих целях в каждой группе созданы не только патриотические уголки, но и краеведческие,  которые формируют  у детей чувства глубокой причастности к судьбе своей страны и ее народа.  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628799"/>
            <a:ext cx="3020647" cy="226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1568495"/>
            <a:ext cx="3097213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1014921"/>
            <a:ext cx="2158827" cy="287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38" y="4110756"/>
            <a:ext cx="3244751" cy="242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4098851"/>
            <a:ext cx="1944216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4110756"/>
            <a:ext cx="338296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9378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6050" y="-107950"/>
            <a:ext cx="9437688" cy="707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20688"/>
            <a:ext cx="33123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мероприятий, приуроченных к значимым датам, не только способствует развитию патриотизма, но и укрепляет связь</a:t>
            </a:r>
          </a:p>
          <a:p>
            <a:r>
              <a:rPr lang="ru-RU" sz="2000" b="1" dirty="0">
                <a:solidFill>
                  <a:srgbClr val="1818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с их культурным наследием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3763" y="613749"/>
            <a:ext cx="31702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04" y="4149080"/>
            <a:ext cx="3286125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188640"/>
            <a:ext cx="1804987" cy="401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4437112"/>
            <a:ext cx="5237163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0079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4626" y="-220970"/>
            <a:ext cx="9438626" cy="7078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16632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</a:rPr>
              <a:t>Организация патриотических праздников в детском саду — это не только способ познакомить детей с важными событиями, но и путь к формированию у них гордости за свою страну. Такие мероприятия помогают детям развивать чувство общности, уважение к своим корням и формирование активной жизненной позиции. </a:t>
            </a:r>
            <a:endParaRPr lang="ru-RU" b="1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105496"/>
            <a:ext cx="3816350" cy="509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733" y="3068960"/>
            <a:ext cx="4365625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9339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0096" y="26243"/>
            <a:ext cx="9234096" cy="684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332656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b="1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ориентиром современного дошкольного образования является воспитание и развитие ребенка как гражданина Российской Федерации, его приобщение к духовным и культурным ценностям российского народа.</a:t>
            </a:r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b="1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рамках решения этой задачи дошкольная группа «Боровички» нашего детского участвует в реализации проекта «Орлята –дошколята» и с 12 декабря 2024 г. присоединилась к Всероссийскому проекту.</a:t>
            </a:r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2930727" cy="293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3914667"/>
            <a:ext cx="3744416" cy="2804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1" y="2141046"/>
            <a:ext cx="2808312" cy="2802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727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3083332" cy="442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2204864"/>
            <a:ext cx="3433562" cy="4423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60648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менее важным условием патриотического воспитания детей является тесная взаимосвязь с родителями, семьёй.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работа с родителями не ограничивалась рамками педагогического просвещения, мы поставили цель – вовлечь их в процесс патриотического воспитания с помощью 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включение родителей и детей в общее дело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(участие в праздниках, играх, проектах, конкурсах)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531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3816709" y="2675297"/>
            <a:ext cx="1512168" cy="1512168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547075" y="3108215"/>
            <a:ext cx="2051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Работа с педагогами</a:t>
            </a:r>
            <a:endParaRPr lang="ru-RU" b="1" dirty="0"/>
          </a:p>
        </p:txBody>
      </p:sp>
      <p:sp>
        <p:nvSpPr>
          <p:cNvPr id="4" name="Стрелка вверх 3"/>
          <p:cNvSpPr/>
          <p:nvPr/>
        </p:nvSpPr>
        <p:spPr>
          <a:xfrm>
            <a:off x="4392773" y="1484784"/>
            <a:ext cx="360040" cy="1080120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rot="2700000">
            <a:off x="5658030" y="2058981"/>
            <a:ext cx="360040" cy="1080120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 rot="-2700000">
            <a:off x="3152794" y="2058982"/>
            <a:ext cx="360040" cy="1080120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392353" y="4346755"/>
            <a:ext cx="360460" cy="1080120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2700000">
            <a:off x="3171159" y="3914750"/>
            <a:ext cx="395624" cy="1080120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-2700000">
            <a:off x="5543917" y="3986908"/>
            <a:ext cx="396000" cy="1080000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798101" y="476672"/>
            <a:ext cx="1548964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940152" y="1225771"/>
            <a:ext cx="1517927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691680" y="1146015"/>
            <a:ext cx="1517927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800108" y="5564072"/>
            <a:ext cx="1545370" cy="86409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940152" y="4886214"/>
            <a:ext cx="1566496" cy="872626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547664" y="4768559"/>
            <a:ext cx="1551442" cy="878828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841988" y="724054"/>
            <a:ext cx="1530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Консультации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038555" y="1378513"/>
            <a:ext cx="1321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Открытые занятия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038555" y="4999361"/>
            <a:ext cx="1321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Мастер - классы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3758222" y="5672954"/>
            <a:ext cx="1698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Досуговые мероприятия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586938" y="4894217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Деловые игры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1547664" y="1225771"/>
            <a:ext cx="1909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Семинары - практикумы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445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004" y="1"/>
            <a:ext cx="9192004" cy="689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260648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роль в работе по духовно-нравственному и патриотическому воспитанию принадлежит педагогу. От уровня компетентности педагога и качества профессиональной деятельности зависит эффективность образовательного процесса. Чтобы идти в ногу со временем, педагог должен постоянно совершенствовать свои знания, изучать современные образовательные технологии воспитания и обучения</a:t>
            </a:r>
            <a:r>
              <a:rPr lang="ru-RU" dirty="0">
                <a:solidFill>
                  <a:srgbClr val="333333"/>
                </a:solidFill>
                <a:latin typeface="PT Sans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447004"/>
            <a:ext cx="3675695" cy="2754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7" y="3415283"/>
            <a:ext cx="3706813" cy="2786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858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7564" y="1196752"/>
            <a:ext cx="78488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Подводя итоги о проделанной работе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 сказать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что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риобщение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дошкольного возраста к истории родного края является важным средством духовно-нравственного воспитания. Знакомство с героическими и значимыми событиями, жизнью выдающихся людей формирует у дошкольников нравственные ценности, патриотические чувства и любовь к малой родине.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23728" y="476672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Заключение</a:t>
            </a:r>
            <a:endParaRPr lang="ru-RU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5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825" y="382588"/>
            <a:ext cx="8132763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245" y="414201"/>
            <a:ext cx="8132763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314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124744"/>
            <a:ext cx="7416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Спасибо за внимание!</a:t>
            </a:r>
            <a:endParaRPr lang="ru-RU" sz="96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39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1196</Words>
  <Application>Microsoft Office PowerPoint</Application>
  <PresentationFormat>Экран (4:3)</PresentationFormat>
  <Paragraphs>75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</dc:creator>
  <cp:lastModifiedBy>алекс</cp:lastModifiedBy>
  <cp:revision>66</cp:revision>
  <dcterms:created xsi:type="dcterms:W3CDTF">2025-01-23T16:42:58Z</dcterms:created>
  <dcterms:modified xsi:type="dcterms:W3CDTF">2025-05-11T15:25:00Z</dcterms:modified>
</cp:coreProperties>
</file>