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0" r:id="rId1"/>
  </p:sld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2" r:id="rId9"/>
    <p:sldId id="264" r:id="rId10"/>
    <p:sldId id="263" r:id="rId11"/>
    <p:sldId id="265" r:id="rId12"/>
  </p:sldIdLst>
  <p:sldSz cx="9144000" cy="6858000" type="screen4x3"/>
  <p:notesSz cx="6858000" cy="9947275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0971" autoAdjust="0"/>
    <p:restoredTop sz="94548"/>
  </p:normalViewPr>
  <p:slideViewPr>
    <p:cSldViewPr>
      <p:cViewPr>
        <p:scale>
          <a:sx n="90" d="100"/>
          <a:sy n="90" d="100"/>
        </p:scale>
        <p:origin x="-1626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4690EE52-0FFE-864D-A5D7-8485857C111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pPr>
              <a:defRPr/>
            </a:pPr>
            <a:fld id="{1C2FD376-8840-DA48-AAF8-025F3272A8CA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A4D3106E-5789-D34F-8E6B-0ADA749C198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75535E-48B5-E944-B5BF-219037D73FD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F797EF49-3F43-0742-90D9-AC1271284DD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pPr>
              <a:defRPr/>
            </a:pPr>
            <a:fld id="{4B2F83DB-E12E-094E-BC8A-29EBE14904EC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1069879-6AEA-CD41-9D13-93BED65F4ED9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3AE240B0-16A1-084C-94DB-CFC5D197FA23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pPr>
              <a:defRPr/>
            </a:pPr>
            <a:fld id="{7BC56BFD-EA0A-A34F-A34B-63D4EB135CC3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A38BF2-A11B-174D-B87F-CFF2908936F4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pPr>
              <a:defRPr/>
            </a:pPr>
            <a:fld id="{9936566F-C8C9-964A-B26A-649F14650CA4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CAE23A49-D879-7541-B12B-EE570AA25D3A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Picture background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04" y="764704"/>
            <a:ext cx="8858312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683568" y="4653136"/>
            <a:ext cx="7886728" cy="785818"/>
          </a:xfrm>
        </p:spPr>
        <p:txBody>
          <a:bodyPr/>
          <a:lstStyle/>
          <a:p>
            <a:r>
              <a:rPr lang="ru-RU" sz="3600" dirty="0" smtClean="0">
                <a:solidFill>
                  <a:srgbClr val="C00000"/>
                </a:solidFill>
              </a:rPr>
              <a:t>«Великая война – Великая Победа»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72200" y="5589240"/>
            <a:ext cx="23574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Воспитатель: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Лебедева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Наталья Александровна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7504" y="116632"/>
            <a:ext cx="8856984" cy="64633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lvl="0" algn="ctr"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 № 27 «Микки-Маус»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xmlns="" id="{74CBDCC3-9BCD-720D-D005-B6C2983D1A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5576" y="404664"/>
            <a:ext cx="7848872" cy="432048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ОБОСНОВАНИЕ НЕОБХОДИМОСТИ ПРОЕКТА</a:t>
            </a:r>
          </a:p>
        </p:txBody>
      </p:sp>
      <p:sp>
        <p:nvSpPr>
          <p:cNvPr id="2050" name="Rectangle 3">
            <a:extLst>
              <a:ext uri="{FF2B5EF4-FFF2-40B4-BE49-F238E27FC236}">
                <a16:creationId xmlns:a16="http://schemas.microsoft.com/office/drawing/2014/main" xmlns="" id="{35D61A00-BB82-6CFC-CE83-C3817E09ED3C}"/>
              </a:ext>
            </a:extLst>
          </p:cNvPr>
          <p:cNvSpPr>
            <a:spLocks noGrp="1" noChangeArrowheads="1"/>
          </p:cNvSpPr>
          <p:nvPr>
            <p:ph sz="quarter" idx="1"/>
          </p:nvPr>
        </p:nvSpPr>
        <p:spPr>
          <a:xfrm>
            <a:off x="467544" y="1643049"/>
            <a:ext cx="8136904" cy="3874183"/>
          </a:xfrm>
        </p:spPr>
        <p:txBody>
          <a:bodyPr>
            <a:normAutofit/>
          </a:bodyPr>
          <a:lstStyle/>
          <a:p>
            <a:pPr marL="3175" indent="350838" algn="just">
              <a:buFontTx/>
              <a:buNone/>
            </a:pPr>
            <a:endParaRPr lang="ru-RU" sz="1600" dirty="0" smtClean="0"/>
          </a:p>
          <a:p>
            <a:pPr marL="3175" indent="350838" algn="just">
              <a:buFontTx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прошлом веке наша страна пережила трагическое событие мирового масштаба - Великую Отечественную  войну. Горькой страницей вошла она в жизнь каждой семьи. И больше не было в русском народе столько любви к родной земле, самоотверженности, храбрости и геройству, сколько уложилось в эти четыре года. Народная мудрость гласит: забывший ошибки прошлого, рискует повторить их в будущем. Хранителями памяти о минувшей  войне  были ветераны. Но с момента Великой Победы прошло уже много лет и ветеранов осталось совсем немного. Всё тоньше становится нить воспоминаний, связывающая наши поколения. </a:t>
            </a:r>
          </a:p>
          <a:p>
            <a:pPr marL="3175" indent="350838" algn="just">
              <a:buFontTx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Патриотизм в современных условиях – это, с одной стороны - преданность своему Отечеству, а с другой - знание исторического прошлого. Эти знания необходимы подрастающему поколению, тем, кому передается эстафета истории. Но без наследия прошлого и настоящего не может быть и будущего. Данный проект – это уникальная возможность для воспитанников узнать о суровой правде тех дней, об историческом опыте стойкости и беззаветного служения ее сыновей и дочерей.</a:t>
            </a:r>
            <a:endParaRPr lang="ru-RU" altLang="ru-RU" sz="15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86314" y="857232"/>
            <a:ext cx="40719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«Пусть землю давно не бомбят самолёты, Травой заросли все траншеи и доты,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Но буквы всё так же видны из гранита — Никто не забыт и ничто не забыто!»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358C27A-5FFE-F34D-0199-0608058B1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188640"/>
            <a:ext cx="8280920" cy="72008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Обоснование необходимости проекта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8A092AE-22B7-DEDE-6A81-32CFED1052A1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11560" y="1268761"/>
            <a:ext cx="8318158" cy="432047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alt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Проблема: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имеют смутное представление  о празднике «День победы»,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 результату героического подвига народа в Великой Отечественной войне.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Низкий уровень осведомлённости детей об истории России в период Великой Отечественной войны.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Недостаточно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знаний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героизме народа и его влиянии на исход Великой Отечественной войны.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Недостаточное количество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мероприятий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ДОУ, направленных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значимости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событий в годы Великой Отечественной войны.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78899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3D5A3A10-092F-7E09-B5D3-1555B9C9F5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14414" y="357166"/>
            <a:ext cx="6428184" cy="735608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</a:t>
            </a:r>
            <a:endParaRPr lang="ru-RU" alt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4" name="Rectangle 3">
            <a:extLst>
              <a:ext uri="{FF2B5EF4-FFF2-40B4-BE49-F238E27FC236}">
                <a16:creationId xmlns:a16="http://schemas.microsoft.com/office/drawing/2014/main" xmlns="" id="{7F4688E8-5D85-4C81-A552-3A7E69017EDA}"/>
              </a:ext>
            </a:extLst>
          </p:cNvPr>
          <p:cNvSpPr>
            <a:spLocks noGrp="1" noChangeArrowheads="1"/>
          </p:cNvSpPr>
          <p:nvPr>
            <p:ph sz="quarter" idx="1"/>
          </p:nvPr>
        </p:nvSpPr>
        <p:spPr>
          <a:xfrm>
            <a:off x="1043608" y="1357298"/>
            <a:ext cx="7457482" cy="785818"/>
          </a:xfrm>
        </p:spPr>
        <p:txBody>
          <a:bodyPr>
            <a:normAutofit fontScale="92500" lnSpcReduction="20000"/>
          </a:bodyPr>
          <a:lstStyle/>
          <a:p>
            <a:pPr marL="0" indent="0">
              <a:spcBef>
                <a:spcPts val="700"/>
              </a:spcBef>
              <a:buClr>
                <a:srgbClr val="0E594D"/>
              </a:buClr>
              <a:buSzPct val="45000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Дети старшего дошкольного возраста, педагоги, родители</a:t>
            </a:r>
            <a:endParaRPr lang="ru-RU" alt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https://api.rbsmi.ru/attachments/225b6d44474e5aad96db29589e4ffae0cc416f4e/store/crop/0/0/900/600/1600/0/0/95c9622dd3e48ca8f8844738f8c2db5833e4b168f7cffb4d0c86d0ab0f8b/9980488ab8224315057c0f3e901c5fc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43174" y="3343358"/>
            <a:ext cx="4231597" cy="2821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71538" y="2357430"/>
            <a:ext cx="7143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Срок реализации: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21.04.2025 – 07.05.2025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xmlns="" id="{61273F5D-D921-3FC8-5B78-52236F3D93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14414" y="357166"/>
            <a:ext cx="6428184" cy="735608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alt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</a:p>
        </p:txBody>
      </p:sp>
      <p:sp>
        <p:nvSpPr>
          <p:cNvPr id="4098" name="Rectangle 3">
            <a:extLst>
              <a:ext uri="{FF2B5EF4-FFF2-40B4-BE49-F238E27FC236}">
                <a16:creationId xmlns:a16="http://schemas.microsoft.com/office/drawing/2014/main" xmlns="" id="{169B79DF-F488-A242-7DA7-F620FED1081E}"/>
              </a:ext>
            </a:extLst>
          </p:cNvPr>
          <p:cNvSpPr>
            <a:spLocks noGrp="1" noChangeArrowheads="1"/>
          </p:cNvSpPr>
          <p:nvPr>
            <p:ph sz="quarter" idx="1"/>
          </p:nvPr>
        </p:nvSpPr>
        <p:spPr>
          <a:xfrm>
            <a:off x="357158" y="1785926"/>
            <a:ext cx="8501122" cy="1584176"/>
          </a:xfrm>
        </p:spPr>
        <p:txBody>
          <a:bodyPr>
            <a:normAutofit fontScale="92500"/>
          </a:bodyPr>
          <a:lstStyle/>
          <a:p>
            <a:pPr marL="0" indent="360363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Формирование у детей осознанного отношения к празднику Победы, как результату героического подвига народа в Великой Отечественной войне.</a:t>
            </a:r>
            <a:endParaRPr lang="ru-RU" alt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AutoShape 2" descr="https://prorisuem.ru/foto/5232/rebenok_dumaet_risunok_8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7766" name="Picture 6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00438"/>
            <a:ext cx="7867650" cy="2667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xmlns="" id="{BD5753B0-EF48-7888-28D1-0D7A910BF5F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99592" y="404664"/>
            <a:ext cx="6644208" cy="72008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4DAFB25-4466-4DCC-B2B9-24352FC8A6F5}"/>
              </a:ext>
            </a:extLst>
          </p:cNvPr>
          <p:cNvSpPr/>
          <p:nvPr/>
        </p:nvSpPr>
        <p:spPr>
          <a:xfrm>
            <a:off x="467544" y="1412776"/>
            <a:ext cx="820891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Формировать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представление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 истории России в период Великой Отечественной войны.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Обогащать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 героизме народа и его влиянии на исход Великой Отечественной войны.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Разработать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провести в ДОУ мероприятия, направленные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повышение значимости событий в годы Великой Отечественной войны.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xmlns="" id="{B3F56F9D-4307-5F6D-7CDF-7C27C9AF9D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87624" y="116632"/>
            <a:ext cx="6768752" cy="36004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1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РАБОЧИЙ ПЛАН РЕАЛИЗАЦИИ ПРОЕКТА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8" name="Объект 7">
            <a:extLst>
              <a:ext uri="{FF2B5EF4-FFF2-40B4-BE49-F238E27FC236}">
                <a16:creationId xmlns:a16="http://schemas.microsoft.com/office/drawing/2014/main" xmlns="" id="{979C751E-044D-42E9-8403-0668D664B752}"/>
              </a:ext>
            </a:extLst>
          </p:cNvPr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2458683173"/>
              </p:ext>
            </p:extLst>
          </p:nvPr>
        </p:nvGraphicFramePr>
        <p:xfrm>
          <a:off x="142844" y="573648"/>
          <a:ext cx="8786874" cy="6184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8505">
                  <a:extLst>
                    <a:ext uri="{9D8B030D-6E8A-4147-A177-3AD203B41FA5}">
                      <a16:colId xmlns:a16="http://schemas.microsoft.com/office/drawing/2014/main" xmlns="" val="706316690"/>
                    </a:ext>
                  </a:extLst>
                </a:gridCol>
                <a:gridCol w="3687242">
                  <a:extLst>
                    <a:ext uri="{9D8B030D-6E8A-4147-A177-3AD203B41FA5}">
                      <a16:colId xmlns:a16="http://schemas.microsoft.com/office/drawing/2014/main" xmlns="" val="2422235083"/>
                    </a:ext>
                  </a:extLst>
                </a:gridCol>
                <a:gridCol w="2631127">
                  <a:extLst>
                    <a:ext uri="{9D8B030D-6E8A-4147-A177-3AD203B41FA5}">
                      <a16:colId xmlns:a16="http://schemas.microsoft.com/office/drawing/2014/main" xmlns="" val="3655167944"/>
                    </a:ext>
                  </a:extLst>
                </a:gridCol>
              </a:tblGrid>
              <a:tr h="446239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Задачи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Мероприятие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Сроки, ответственные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58729605"/>
                  </a:ext>
                </a:extLst>
              </a:tr>
              <a:tr h="183082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Формировать у детей представление </a:t>
                      </a:r>
                      <a:r>
                        <a:rPr lang="ru-RU" alt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 истории России в период Великой Отечественной войны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1.Беседа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 презентацией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«Детям о ВОВ»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2.Конструирование  «Военная техника»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3.Просмотр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фильма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«Художники  о Великой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Отечественной войне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</a:p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 </a:t>
                      </a:r>
                      <a:r>
                        <a:rPr kumimoji="0" lang="ru-RU" sz="14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Разучивание стихотворений о войне</a:t>
                      </a:r>
                      <a:endParaRPr lang="ru-RU" sz="14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 </a:t>
                      </a:r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Спортивное</a:t>
                      </a:r>
                      <a:r>
                        <a:rPr kumimoji="0" lang="ru-RU" sz="1400" b="0" i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развлечение «Разведка боем»</a:t>
                      </a:r>
                      <a:endParaRPr lang="ru-RU" sz="14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 </a:t>
                      </a:r>
                      <a:r>
                        <a:rPr kumimoji="0" lang="ru-RU" sz="14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Чтение стихов и рассказов на военную </a:t>
                      </a:r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тематику.</a:t>
                      </a:r>
                      <a:endParaRPr lang="ru-RU" sz="1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– 25.04.,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воспитатели</a:t>
                      </a:r>
                    </a:p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30.04, 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 по физической культуре, воспитатели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59167884"/>
                  </a:ext>
                </a:extLst>
              </a:tr>
              <a:tr h="189748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Обогащать знания детей</a:t>
                      </a:r>
                      <a:r>
                        <a:rPr lang="ru-RU" alt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о героических поступках народа и о событиях Великой Отечественной войны.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1.Выступление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детей с родителями «Дети - герои войны»</a:t>
                      </a:r>
                    </a:p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 Презентация «Города - Герои ВОВ»</a:t>
                      </a:r>
                    </a:p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Прослушивание военных песен «Катюша»</a:t>
                      </a:r>
                    </a:p>
                    <a:p>
                      <a:r>
                        <a:rPr kumimoji="0" lang="ru-RU" sz="14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«Вставай страна огромная</a:t>
                      </a:r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», «День Победы»</a:t>
                      </a:r>
                    </a:p>
                    <a:p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 Музыкальный праздник «Этих дней не смолкнет слава»</a:t>
                      </a:r>
                    </a:p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 Просмотр мультфильма «Георгиевская ленточка»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– 30.04,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воспитатели, родители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05.05., воспитатели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.04-07.05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.,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воспитатели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05.05.,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воспитатели, учителя музыки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20424727"/>
                  </a:ext>
                </a:extLst>
              </a:tr>
              <a:tr h="189550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Разработать и провести в ДОУ мероприятия, направленные </a:t>
                      </a:r>
                      <a:r>
                        <a:rPr lang="ru-RU" alt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 повышение значимости событий в годы Великой Отечественной войны.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1.Поиск интересных совместных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мероприятий.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 Проведение в 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ДОУ шествия «Бессмертный полк»</a:t>
                      </a:r>
                      <a:endParaRPr lang="en-US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Дидактическая игра «Чтобы помнили»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Март-апрель,  воспитатели</a:t>
                      </a:r>
                    </a:p>
                    <a:p>
                      <a:endParaRPr lang="ru-RU" sz="14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06.05., воспитатели</a:t>
                      </a:r>
                    </a:p>
                    <a:p>
                      <a:endParaRPr lang="ru-RU" sz="14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07.05.,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воспитатели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1996944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xmlns="" id="{1A20F77C-A06C-1FCA-54F6-30943D880F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3528" y="332656"/>
            <a:ext cx="8496944" cy="504056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 ПРОЕКТА</a:t>
            </a:r>
          </a:p>
        </p:txBody>
      </p:sp>
      <p:sp>
        <p:nvSpPr>
          <p:cNvPr id="7170" name="Rectangle 3">
            <a:extLst>
              <a:ext uri="{FF2B5EF4-FFF2-40B4-BE49-F238E27FC236}">
                <a16:creationId xmlns:a16="http://schemas.microsoft.com/office/drawing/2014/main" xmlns="" id="{3D6DAF20-FA0F-71BC-847C-FF35B13C6CFC}"/>
              </a:ext>
            </a:extLst>
          </p:cNvPr>
          <p:cNvSpPr>
            <a:spLocks noGrp="1" noChangeArrowheads="1"/>
          </p:cNvSpPr>
          <p:nvPr>
            <p:ph sz="quarter" idx="1"/>
          </p:nvPr>
        </p:nvSpPr>
        <p:spPr>
          <a:xfrm>
            <a:off x="323528" y="1052736"/>
            <a:ext cx="8352928" cy="4687665"/>
          </a:xfrm>
        </p:spPr>
        <p:txBody>
          <a:bodyPr>
            <a:normAutofit fontScale="77500" lnSpcReduction="20000"/>
          </a:bodyPr>
          <a:lstStyle/>
          <a:p>
            <a:pPr marL="0" indent="355600">
              <a:buFontTx/>
              <a:buChar char="-"/>
              <a:tabLst>
                <a:tab pos="355600" algn="l"/>
              </a:tabLst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Сформировано у 70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представление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 истории России в период Великой Отечественной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войны.</a:t>
            </a:r>
          </a:p>
          <a:p>
            <a:pPr marL="0" indent="355600">
              <a:buFontTx/>
              <a:buChar char="-"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имеют знания о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героизме народа и его влиянии на исход Великой Отечественной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войны.</a:t>
            </a:r>
          </a:p>
          <a:p>
            <a:pPr marL="0" indent="355600">
              <a:buFontTx/>
              <a:buChar char="-"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испытывают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уважение к защитникам Родины и чувство гордости за свой народ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355600">
              <a:buFontTx/>
              <a:buChar char="-"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память о юных героях ВОВ в группе оформлена выставка «Мы помним, мы гордимся»</a:t>
            </a:r>
          </a:p>
          <a:p>
            <a:pPr marL="0" indent="355600">
              <a:buFontTx/>
              <a:buChar char="-"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Разработаны сценарии мероприятий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направленных на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значимости событий в годы Великой Отечественной войны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5600">
              <a:buFontTx/>
              <a:buChar char="-"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Приобретение ценного практического опыта родителями в ознакомлении детей со страницами нашей истории.</a:t>
            </a:r>
          </a:p>
          <a:p>
            <a:pPr marL="0" indent="355600">
              <a:buFontTx/>
              <a:buChar char="-"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Заинтересованность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совместный вклад в воспитание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детей.</a:t>
            </a:r>
          </a:p>
          <a:p>
            <a:pPr marL="0" indent="355600">
              <a:buFontTx/>
              <a:buChar char="-"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удовлетворённости родителей взаимодействием с ДОУ.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alt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xmlns="" id="{E946882C-9C5F-0E74-6256-27528501D6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1560" y="404664"/>
            <a:ext cx="7776864" cy="648072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Критерии результативности </a:t>
            </a:r>
          </a:p>
        </p:txBody>
      </p:sp>
      <p:sp>
        <p:nvSpPr>
          <p:cNvPr id="8194" name="Rectangle 3">
            <a:extLst>
              <a:ext uri="{FF2B5EF4-FFF2-40B4-BE49-F238E27FC236}">
                <a16:creationId xmlns:a16="http://schemas.microsoft.com/office/drawing/2014/main" xmlns="" id="{E364520D-E8BC-C008-7F45-1BA3BF450E1B}"/>
              </a:ext>
            </a:extLst>
          </p:cNvPr>
          <p:cNvSpPr>
            <a:spLocks noGrp="1" noChangeArrowheads="1"/>
          </p:cNvSpPr>
          <p:nvPr>
            <p:ph sz="quarter" idx="1"/>
          </p:nvPr>
        </p:nvSpPr>
        <p:spPr>
          <a:xfrm>
            <a:off x="467544" y="1340769"/>
            <a:ext cx="8352928" cy="288031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Дети имеют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начальные представления о Великой Отечественной войне, празднике День Победы 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Проявление у детей интереса к подвигу русского народа в годы ВОВ.</a:t>
            </a:r>
          </a:p>
          <a:p>
            <a:pPr marL="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Высказывание детьми своего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отношения к героическому прошлому русского народа.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Уважительное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отношение к участникам войны, труженикам тыла.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Востребованность методических разработок мероприятий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направленных 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формирования у детей элементарных представлений о ВОВ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празднике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День Победы.</a:t>
            </a:r>
          </a:p>
          <a:p>
            <a:pPr marL="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Мотивация родителей вносить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вклад 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патриотических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чувств, гражданской позиции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Мотивация родителей принимать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активное участие в мероприятиях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проекта.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Удовлетворённость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взаимодействием с ДОУ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16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509120"/>
            <a:ext cx="3335169" cy="222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xmlns="" id="{B503E3CE-9395-0746-27AD-92464CE824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85786" y="428604"/>
            <a:ext cx="7416824" cy="525146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4000" dirty="0"/>
              <a:t/>
            </a:r>
            <a:br>
              <a:rPr lang="ru-RU" altLang="ru-RU" sz="4000" dirty="0"/>
            </a:br>
            <a:r>
              <a:rPr lang="ru-RU" altLang="ru-RU" sz="3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7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Ресурсы</a:t>
            </a:r>
            <a:endParaRPr lang="ru-RU" altLang="ru-RU" sz="37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00427029"/>
              </p:ext>
            </p:extLst>
          </p:nvPr>
        </p:nvGraphicFramePr>
        <p:xfrm>
          <a:off x="500034" y="1428736"/>
          <a:ext cx="7992888" cy="34984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0672"/>
                <a:gridCol w="4462216"/>
              </a:tblGrid>
              <a:tr h="663848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Временные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2025г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04304">
                <a:tc>
                  <a:txBody>
                    <a:bodyPr/>
                    <a:lstStyle/>
                    <a:p>
                      <a:pPr marL="0" indent="0"/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Информационные 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Методические пособия, методические</a:t>
                      </a:r>
                      <a:r>
                        <a:rPr lang="ru-RU" sz="24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рекомендации, интернет ресурсы.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Кадровые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Воспитатели, учителя музыки,</a:t>
                      </a:r>
                      <a:r>
                        <a:rPr lang="ru-RU" sz="24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учитель физической культуры.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Материально-технические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Помещения ДОУ, мультимедийное оборудование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>
            <a:extLst>
              <a:ext uri="{FF2B5EF4-FFF2-40B4-BE49-F238E27FC236}">
                <a16:creationId xmlns:a16="http://schemas.microsoft.com/office/drawing/2014/main" xmlns="" id="{492EB410-D2A7-2DDD-70D7-803FA4237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476672"/>
            <a:ext cx="7920880" cy="72008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alt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ннотация</a:t>
            </a:r>
            <a:endParaRPr lang="ru-RU" alt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2" name="Содержимое 2">
            <a:extLst>
              <a:ext uri="{FF2B5EF4-FFF2-40B4-BE49-F238E27FC236}">
                <a16:creationId xmlns:a16="http://schemas.microsoft.com/office/drawing/2014/main" xmlns="" id="{BB2292C5-E864-CAAE-8739-A5EC602E70F9}"/>
              </a:ext>
            </a:extLst>
          </p:cNvPr>
          <p:cNvSpPr>
            <a:spLocks noGrp="1" noChangeArrowheads="1"/>
          </p:cNvSpPr>
          <p:nvPr>
            <p:ph sz="quarter" idx="1"/>
          </p:nvPr>
        </p:nvSpPr>
        <p:spPr>
          <a:xfrm>
            <a:off x="467544" y="1484785"/>
            <a:ext cx="8064896" cy="3672407"/>
          </a:xfrm>
        </p:spPr>
        <p:txBody>
          <a:bodyPr>
            <a:noAutofit/>
          </a:bodyPr>
          <a:lstStyle/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проект подготовлен в рамках патриотического воспитания дошкольников и направлен на изучение подвига народа в</a:t>
            </a:r>
            <a:r>
              <a:rPr lang="ru-RU" sz="1800" dirty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Великой Отечественной войне 1941-1945 годов  и участие  в праздновании </a:t>
            </a:r>
            <a:r>
              <a:rPr lang="ru-RU" sz="18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80-летия </a:t>
            </a:r>
            <a:r>
              <a:rPr lang="ru-RU" sz="1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Победы.</a:t>
            </a:r>
            <a:r>
              <a:rPr lang="ru-RU" sz="18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800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8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</a:t>
            </a:r>
            <a:r>
              <a:rPr lang="ru-RU" sz="1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 информационно – познавательный, творческий.</a:t>
            </a:r>
          </a:p>
          <a:p>
            <a:pPr algn="just"/>
            <a:r>
              <a:rPr lang="ru-RU" sz="1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исследования: жизнь </a:t>
            </a:r>
            <a:r>
              <a:rPr lang="ru-RU" sz="18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годы Великой Отечественной войны.</a:t>
            </a:r>
          </a:p>
          <a:p>
            <a:pPr algn="just"/>
            <a:r>
              <a:rPr lang="ru-RU" sz="1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Продолжительность: </a:t>
            </a:r>
            <a:r>
              <a:rPr lang="ru-RU" sz="18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краткосрочный  (21.04. 2025г</a:t>
            </a:r>
            <a:r>
              <a:rPr lang="ru-RU" sz="1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– </a:t>
            </a:r>
            <a:r>
              <a:rPr lang="ru-RU" sz="18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09.05. 2025г</a:t>
            </a:r>
            <a:r>
              <a:rPr lang="ru-RU" sz="1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.).</a:t>
            </a:r>
          </a:p>
          <a:p>
            <a:pPr algn="just"/>
            <a:r>
              <a:rPr lang="ru-RU" sz="18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1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реализации проекта: экскурсии, беседы, организация </a:t>
            </a:r>
            <a:r>
              <a:rPr lang="ru-RU" sz="18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занятий, </a:t>
            </a:r>
            <a:r>
              <a:rPr lang="ru-RU" sz="1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 - выставки о городах - героях, составление рассказов, чтение стихов, </a:t>
            </a:r>
            <a:r>
              <a:rPr lang="ru-RU" sz="18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инсценировки небольших произведений о ВОВ, выступление родителей о юных героях ВОВ</a:t>
            </a:r>
            <a:r>
              <a:rPr lang="ru-RU" sz="1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</a:t>
            </a:r>
            <a:r>
              <a:rPr lang="ru-RU" sz="1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детско-родительских творческих работ ко Дню Победы </a:t>
            </a:r>
            <a:r>
              <a:rPr lang="ru-RU" sz="18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«Они сражались за родину» и др.</a:t>
            </a:r>
            <a:endParaRPr lang="ru-RU" sz="1800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852</TotalTime>
  <Words>678</Words>
  <Application>Microsoft Office PowerPoint</Application>
  <PresentationFormat>Экран (4:3)</PresentationFormat>
  <Paragraphs>96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Официальная</vt:lpstr>
      <vt:lpstr>«Великая война – Великая Победа»</vt:lpstr>
      <vt:lpstr>ОБОСНОВАНИЕ НЕОБХОДИМОСТИ ПРОЕКТА</vt:lpstr>
      <vt:lpstr>Обоснование необходимости проекта</vt:lpstr>
      <vt:lpstr>Участники проекта</vt:lpstr>
      <vt:lpstr>ЦЕЛЬ ПРОЕКТА</vt:lpstr>
      <vt:lpstr>ЗАДАЧИ ПРОЕКТА</vt:lpstr>
      <vt:lpstr>РАБОЧИЙ ПЛАН РЕАЛИЗАЦИИ ПРОЕКТА </vt:lpstr>
      <vt:lpstr>ОЖИДАЕМЫЕ РЕЗУЛЬТАТЫ ПРОЕКТА</vt:lpstr>
      <vt:lpstr>Критерии результативности </vt:lpstr>
      <vt:lpstr>  Ресурсы</vt:lpstr>
      <vt:lpstr>Аннотация</vt:lpstr>
    </vt:vector>
  </TitlesOfParts>
  <Company>Организация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Матрица проекта</dc:title>
  <dc:creator>Customer</dc:creator>
  <cp:lastModifiedBy>7</cp:lastModifiedBy>
  <cp:revision>72</cp:revision>
  <cp:lastPrinted>2024-03-14T12:02:20Z</cp:lastPrinted>
  <dcterms:created xsi:type="dcterms:W3CDTF">2010-04-08T02:58:28Z</dcterms:created>
  <dcterms:modified xsi:type="dcterms:W3CDTF">2025-10-20T14:09:49Z</dcterms:modified>
</cp:coreProperties>
</file>