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6"/>
  </p:handoutMasterIdLst>
  <p:sldIdLst>
    <p:sldId id="256" r:id="rId2"/>
    <p:sldId id="29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83" r:id="rId17"/>
    <p:sldId id="272" r:id="rId18"/>
    <p:sldId id="273" r:id="rId19"/>
    <p:sldId id="274" r:id="rId20"/>
    <p:sldId id="275" r:id="rId21"/>
    <p:sldId id="279" r:id="rId22"/>
    <p:sldId id="282" r:id="rId23"/>
    <p:sldId id="288" r:id="rId24"/>
    <p:sldId id="278" r:id="rId25"/>
    <p:sldId id="294" r:id="rId26"/>
    <p:sldId id="284" r:id="rId27"/>
    <p:sldId id="287" r:id="rId28"/>
    <p:sldId id="286" r:id="rId29"/>
    <p:sldId id="285" r:id="rId30"/>
    <p:sldId id="292" r:id="rId31"/>
    <p:sldId id="293" r:id="rId32"/>
    <p:sldId id="290" r:id="rId33"/>
    <p:sldId id="289" r:id="rId34"/>
    <p:sldId id="280" r:id="rId35"/>
  </p:sldIdLst>
  <p:sldSz cx="9144000" cy="6858000" type="screen4x3"/>
  <p:notesSz cx="9940925" cy="68087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00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1" d="100"/>
          <a:sy n="61" d="100"/>
        </p:scale>
        <p:origin x="-1626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734" cy="3404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0891" y="0"/>
            <a:ext cx="4307734" cy="3404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31C1F-17F5-4377-9E70-6AD5694903C0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67167"/>
            <a:ext cx="4307734" cy="3404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0891" y="6467167"/>
            <a:ext cx="4307734" cy="3404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C966F-EB17-4F2A-B356-D31E9B19A9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81159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87220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«Песочная терапия в практике школьного педагога-психолога с обучающимися с ОВЗ»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3882330"/>
            <a:ext cx="6400800" cy="841648"/>
          </a:xfrm>
        </p:spPr>
        <p:txBody>
          <a:bodyPr>
            <a:noAutofit/>
          </a:bodyPr>
          <a:lstStyle/>
          <a:p>
            <a:pPr algn="r"/>
            <a:r>
              <a:rPr lang="ru-RU" sz="1600" b="1" dirty="0" smtClean="0">
                <a:solidFill>
                  <a:srgbClr val="FF0000"/>
                </a:solidFill>
              </a:rPr>
              <a:t>Белова Светлана Николаевна, </a:t>
            </a:r>
          </a:p>
          <a:p>
            <a:pPr lvl="0" algn="r"/>
            <a:r>
              <a:rPr lang="ru-RU" sz="1600" b="1" dirty="0" smtClean="0">
                <a:solidFill>
                  <a:srgbClr val="FF0000"/>
                </a:solidFill>
              </a:rPr>
              <a:t>педагог-психолог,</a:t>
            </a:r>
          </a:p>
          <a:p>
            <a:pPr lvl="0" algn="r"/>
            <a:r>
              <a:rPr lang="ru-RU" sz="1600" b="1" dirty="0" smtClean="0">
                <a:solidFill>
                  <a:srgbClr val="FF0000"/>
                </a:solidFill>
              </a:rPr>
              <a:t>ГКОУ  С(К)Ш,</a:t>
            </a:r>
          </a:p>
          <a:p>
            <a:pPr lvl="0" algn="r"/>
            <a:r>
              <a:rPr lang="ru-RU" sz="1600" b="1" dirty="0" smtClean="0">
                <a:solidFill>
                  <a:srgbClr val="FF0000"/>
                </a:solidFill>
              </a:rPr>
              <a:t>г.Выкса Нижегородской области</a:t>
            </a:r>
          </a:p>
          <a:p>
            <a:pPr lvl="0" algn="r"/>
            <a:endParaRPr lang="ru-RU" sz="16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959" y="3746060"/>
            <a:ext cx="3026665" cy="201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7496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12" y="570419"/>
            <a:ext cx="7007374" cy="1274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11" y="1844824"/>
            <a:ext cx="7281589" cy="41044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4193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58" y="958782"/>
            <a:ext cx="7275226" cy="48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9051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610" y="1340768"/>
            <a:ext cx="714182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6673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69" y="1340768"/>
            <a:ext cx="707246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1678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484784"/>
            <a:ext cx="67687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/>
              <a:t>Любой </a:t>
            </a:r>
            <a:r>
              <a:rPr lang="ru-RU" sz="2400" i="1" dirty="0"/>
              <a:t>ребенок, имеющий проблемы интеллектуальной недостаточности: </a:t>
            </a:r>
            <a:endParaRPr lang="ru-RU" sz="2400" i="1" dirty="0" smtClean="0"/>
          </a:p>
          <a:p>
            <a:pPr algn="ctr"/>
            <a:r>
              <a:rPr lang="ru-RU" sz="2400" i="1" dirty="0" smtClean="0"/>
              <a:t>разной </a:t>
            </a:r>
            <a:r>
              <a:rPr lang="ru-RU" sz="2400" i="1" dirty="0"/>
              <a:t>степени умственной отсталости  </a:t>
            </a:r>
            <a:endParaRPr lang="ru-RU" sz="2400" i="1" dirty="0" smtClean="0"/>
          </a:p>
          <a:p>
            <a:pPr algn="ctr"/>
            <a:r>
              <a:rPr lang="ru-RU" sz="2400" i="1" dirty="0" smtClean="0"/>
              <a:t>или  </a:t>
            </a:r>
            <a:r>
              <a:rPr lang="ru-RU" sz="2400" i="1" dirty="0"/>
              <a:t>ребенок  с  нервно-психическими  расстройствами,  с комплексными нарушениями должен стать оптимально развитой личностью, способной на адекватную интеграцию в общество. </a:t>
            </a:r>
            <a:endParaRPr lang="ru-RU" sz="2400" i="1" dirty="0" smtClean="0"/>
          </a:p>
          <a:p>
            <a:pPr algn="ctr"/>
            <a:r>
              <a:rPr lang="ru-RU" sz="2400" i="1" dirty="0" smtClean="0"/>
              <a:t>Реализация </a:t>
            </a:r>
            <a:r>
              <a:rPr lang="ru-RU" sz="2400" i="1" dirty="0"/>
              <a:t>данной стратегии возможна </a:t>
            </a:r>
            <a:endParaRPr lang="ru-RU" sz="2400" i="1" dirty="0" smtClean="0"/>
          </a:p>
          <a:p>
            <a:pPr algn="ctr"/>
            <a:r>
              <a:rPr lang="ru-RU" sz="2400" i="1" dirty="0" smtClean="0"/>
              <a:t>лишь </a:t>
            </a:r>
            <a:r>
              <a:rPr lang="ru-RU" sz="2400" i="1" dirty="0"/>
              <a:t>при условии создания </a:t>
            </a:r>
            <a:endParaRPr lang="ru-RU" sz="2400" i="1" dirty="0" smtClean="0"/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специальной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</a:rPr>
              <a:t>реабилитационной среды</a:t>
            </a:r>
            <a:r>
              <a:rPr lang="ru-RU" sz="2400" i="1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75617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виталий\Desktop\фото конструкт\фото конструкт\P1050403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083"/>
          <a:stretch/>
        </p:blipFill>
        <p:spPr bwMode="auto">
          <a:xfrm>
            <a:off x="1272902" y="1688940"/>
            <a:ext cx="6611465" cy="4210676"/>
          </a:xfrm>
          <a:prstGeom prst="roundRect">
            <a:avLst>
              <a:gd name="adj" fmla="val 11111"/>
            </a:avLst>
          </a:prstGeom>
          <a:ln w="190500" cap="rnd">
            <a:solidFill>
              <a:srgbClr val="8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66972" y="692696"/>
            <a:ext cx="6964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«ПЕСОЧНАЯ  СТУДИЯ»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0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799" y="908720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показания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9611" y="1700808"/>
            <a:ext cx="6984775" cy="4176464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- различные формы нарушений поведения,</a:t>
            </a:r>
            <a:endParaRPr lang="ru-RU" sz="2400" dirty="0" smtClean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- сложности во взаимоотношениях с взрослыми (родителями, учителями) и сверстниками,</a:t>
            </a:r>
            <a:endParaRPr lang="ru-RU" sz="2400" dirty="0" smtClean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- психосоматические заболевания,</a:t>
            </a:r>
            <a:endParaRPr lang="ru-RU" sz="2400" dirty="0" smtClean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- повышенная тревожность, страхи,</a:t>
            </a:r>
            <a:endParaRPr lang="ru-RU" sz="2400" dirty="0" smtClean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- сложности, связанные с изменениями в семье (развод, появление младшего ребенка, и т.д.) и в социальной ситуациях (адаптация к образовательному учреждению)</a:t>
            </a:r>
            <a:endParaRPr lang="ru-RU" sz="2400" dirty="0" smtClean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475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1588" y="3717032"/>
            <a:ext cx="77724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ОБЯЗАТЕЛЬНЫЕ ПРАВИЛА ДЛЯ ДЕТЕЙ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7376" y="1710166"/>
            <a:ext cx="7380821" cy="1800200"/>
          </a:xfrm>
        </p:spPr>
        <p:txBody>
          <a:bodyPr>
            <a:noAutofit/>
          </a:bodyPr>
          <a:lstStyle/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диагнозы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: </a:t>
            </a:r>
            <a:endParaRPr lang="ru-RU" sz="18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эпилепсия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или шизофрения; невроз навязчивых состояний, аллергия на пыль и мелкие частицы;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хронические легочные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и кожные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заболевания;</a:t>
            </a:r>
            <a:r>
              <a:rPr lang="ru-RU" sz="1800" dirty="0"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гиперсаливация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;</a:t>
            </a:r>
            <a:endParaRPr lang="ru-RU" sz="18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- имеющиеся порезы на руках;</a:t>
            </a:r>
          </a:p>
          <a:p>
            <a:pPr algn="just">
              <a:spcAft>
                <a:spcPts val="0"/>
              </a:spcAft>
            </a:pP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-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привычка «грызть ногти» и «брать игрушки в рот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».</a:t>
            </a:r>
            <a:endParaRPr lang="ru-RU" sz="1800" dirty="0">
              <a:ea typeface="Calibri"/>
              <a:cs typeface="Times New Roman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85799" y="836712"/>
            <a:ext cx="7772400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противопоказания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1077377" y="4293096"/>
            <a:ext cx="7380821" cy="18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До и после занятий с песком надо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помыть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руки.</a:t>
            </a:r>
            <a:endParaRPr lang="ru-RU" sz="1800" dirty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Нельзя  совершать резкие и очень быстрые действия рукам, намеренно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выбрасывать песок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за пределы емкости.</a:t>
            </a:r>
            <a:endParaRPr lang="ru-RU" sz="1800" dirty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Нельзя бросать песок в других или брать его в рот.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После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занятия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надо помочь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убрать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все игрушки на свои места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.</a:t>
            </a:r>
            <a:endParaRPr lang="ru-RU" sz="1800" dirty="0">
              <a:solidFill>
                <a:srgbClr val="000000"/>
              </a:solidFill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виталий\Desktop\фото конструкт\фото конструкт\P105037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99" y="2237108"/>
            <a:ext cx="3991605" cy="2993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1" y="836712"/>
            <a:ext cx="7056783" cy="9895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Песочница ЮНГИАНСКАЯ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(настольная)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63204" y="1484784"/>
            <a:ext cx="3346648" cy="4536503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Водонепроницаемый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деревянный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ящик «поднос».</a:t>
            </a:r>
          </a:p>
          <a:p>
            <a:pPr marL="457200" indent="-457200">
              <a:buAutoNum type="arabicPeriod"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азмером-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5Ох7Ох8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сантиметров. </a:t>
            </a:r>
          </a:p>
          <a:p>
            <a:pPr marL="457200" indent="-457200">
              <a:buAutoNum type="arabicPeriod"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С крышкой, </a:t>
            </a:r>
          </a:p>
          <a:p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        по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бокам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с ручками. 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4.      Внутренняя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поверхность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дно и борта)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окрашены      в голубой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цвет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5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</a:rPr>
              <a:t>П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есок  сухой мелкий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6. Миниатюрные фигурки</a:t>
            </a: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25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483768" y="764704"/>
            <a:ext cx="3024336" cy="432048"/>
          </a:xfrm>
        </p:spPr>
        <p:txBody>
          <a:bodyPr>
            <a:normAutofit/>
          </a:bodyPr>
          <a:lstStyle/>
          <a:p>
            <a:r>
              <a:rPr lang="ru-RU" sz="1800" cap="none" dirty="0" smtClean="0">
                <a:solidFill>
                  <a:schemeClr val="tx2">
                    <a:lumMod val="75000"/>
                  </a:schemeClr>
                </a:solidFill>
              </a:rPr>
              <a:t>3.Миниатюрные фигурки</a:t>
            </a:r>
            <a:endParaRPr lang="ru-RU" sz="1800" cap="none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99592" y="1484784"/>
            <a:ext cx="4104456" cy="4596531"/>
          </a:xfrm>
        </p:spPr>
        <p:txBody>
          <a:bodyPr>
            <a:noAutofit/>
          </a:bodyPr>
          <a:lstStyle/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30" dirty="0" smtClean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Люди</a:t>
            </a:r>
            <a:r>
              <a:rPr lang="ru-RU" sz="1000" spc="-3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Животные.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Звери.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Дома.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Транспорт — морской, воздушный, земной.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3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Оружие.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Фантастические фигуры.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Сказочные персонажи.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2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Предметы быта: мебель, посуда и т. п.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Символические: боги, </a:t>
            </a:r>
            <a:r>
              <a:rPr lang="ru-RU" sz="1000" spc="-10" dirty="0" smtClean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обереги </a:t>
            </a: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и т. п.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Насекомые.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Религиозные символы всех времен.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2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Вымершие животные.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2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Геометрические предметы: шары, пирамиды и т. п.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Космические аппараты.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Инопланетяне.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3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Герои мультфильмов.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2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Деревья всех широт.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marR="255905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Раковины, камни, сучки, мох, перья, то есть природные материалы.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Миниатюрные живые растения: кактусы, фиалки и др.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5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Искусственные цветы.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1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Исторические здания и костюмы.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marR="255905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Символические конструкции: Эйфелева башня, Кремль, Биг-</a:t>
            </a:r>
            <a:r>
              <a:rPr lang="ru-RU" sz="1000" dirty="0" err="1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Бэн</a:t>
            </a: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 и др.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Times New Roman"/>
              <a:buAutoNum type="arabicPeriod"/>
              <a:tabLst>
                <a:tab pos="533400" algn="l"/>
              </a:tabLst>
            </a:pPr>
            <a:r>
              <a:rPr lang="ru-RU" sz="1000" spc="-2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</a:rPr>
              <a:t>Птицы.</a:t>
            </a:r>
            <a:endParaRPr lang="ru-RU" sz="1000" dirty="0">
              <a:solidFill>
                <a:schemeClr val="tx2">
                  <a:lumMod val="75000"/>
                </a:schemeClr>
              </a:solidFill>
              <a:latin typeface="Arial"/>
              <a:ea typeface="Times New Roman"/>
            </a:endParaRPr>
          </a:p>
          <a:p>
            <a:endParaRPr lang="ru-RU" sz="10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84343061"/>
              </p:ext>
            </p:extLst>
          </p:nvPr>
        </p:nvGraphicFramePr>
        <p:xfrm>
          <a:off x="4716016" y="1268760"/>
          <a:ext cx="3673158" cy="42064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1805"/>
                <a:gridCol w="2061353"/>
              </a:tblGrid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-3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25. Рыбы и водные жители.</a:t>
                      </a:r>
                      <a:endParaRPr lang="ru-RU" sz="1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2740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-25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26. Экзотические фигурки: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-15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индейцы, рыцари, гадалки и др.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27. Фрукты, овощи.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28. Национальные костюмы.</a:t>
                      </a:r>
                      <a:endParaRPr lang="ru-RU" sz="1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29. Стены, заборы.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30. Кубики.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31. Бижутерия.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32. Воины.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33. Военная техника.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7773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34. Фигурки детей всех возрастов.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35.Деньги.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spc="-35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36. Волшебные предметы и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персонажи.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37. Книги.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  <a:tr h="30205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spc="-35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38. Атрибуты спорта, науки</a:t>
                      </a:r>
                      <a:endParaRPr lang="ru-RU" sz="100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, искусства.</a:t>
                      </a:r>
                      <a:endParaRPr lang="ru-RU" sz="1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5400" marR="25400" marT="0" marB="0">
                    <a:noFill/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348880"/>
            <a:ext cx="2252906" cy="1504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4" y="64673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виталий\Desktop\фото конструкт\фото конструкт\P105041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868731">
            <a:off x="-192751" y="958406"/>
            <a:ext cx="3947407" cy="29605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5" name="Picture 3" descr="C:\Users\виталий\Desktop\фото конструкт\фото конструкт\P105042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937065">
            <a:off x="6121389" y="3914439"/>
            <a:ext cx="3120367" cy="23402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виталий\Desktop\фото конструкт\фото конструкт\P105042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478571">
            <a:off x="3427333" y="763546"/>
            <a:ext cx="3271650" cy="24537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виталий\Desktop\фото конструкт\фото конструкт\P105042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4616718"/>
            <a:ext cx="2592287" cy="19442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виталий\Desktop\фото конструкт\фото конструкт\P1050418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620688"/>
            <a:ext cx="2043479" cy="15326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05" y="4854496"/>
            <a:ext cx="3308559" cy="109478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Деревянный 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конструктор 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/>
          <p:nvPr/>
        </p:nvPicPr>
        <p:blipFill rotWithShape="1">
          <a:blip r:embed="rId3" cstate="print"/>
          <a:srcRect/>
          <a:stretch/>
        </p:blipFill>
        <p:spPr>
          <a:xfrm>
            <a:off x="1115616" y="1484784"/>
            <a:ext cx="6840760" cy="43204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Модель организации игрового процесса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364" y="0"/>
            <a:ext cx="8229600" cy="83671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Моделирование игр-сказок на песке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3" cstate="print"/>
          <a:srcRect/>
          <a:stretch/>
        </p:blipFill>
        <p:spPr>
          <a:xfrm>
            <a:off x="847169" y="764704"/>
            <a:ext cx="7488832" cy="1872208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46897" y="2240868"/>
            <a:ext cx="7261674" cy="2376264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4783878"/>
            <a:ext cx="7076931" cy="139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45478" y="908720"/>
            <a:ext cx="7453042" cy="2849245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53" y="3926543"/>
            <a:ext cx="7404857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3855"/>
            <a:ext cx="7715200" cy="936104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70C0"/>
                </a:solidFill>
              </a:rPr>
              <a:t>Схема анализа  песочных миров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3" y="3284984"/>
            <a:ext cx="7488832" cy="2962612"/>
          </a:xfrm>
        </p:spPr>
        <p:txBody>
          <a:bodyPr>
            <a:normAutofit fontScale="77500" lnSpcReduction="20000"/>
          </a:bodyPr>
          <a:lstStyle/>
          <a:p>
            <a:pPr marR="24130" indent="179705" algn="just">
              <a:lnSpc>
                <a:spcPct val="110000"/>
              </a:lnSpc>
              <a:spcAft>
                <a:spcPts val="0"/>
              </a:spcAft>
            </a:pPr>
            <a:r>
              <a:rPr lang="ru-RU" sz="1800" b="1" dirty="0">
                <a:ea typeface="Times New Roman"/>
                <a:cs typeface="Times New Roman"/>
              </a:rPr>
              <a:t>Л</a:t>
            </a:r>
            <a:r>
              <a:rPr lang="ru-RU" sz="1800" b="1" dirty="0" smtClean="0">
                <a:ea typeface="Times New Roman"/>
                <a:cs typeface="Times New Roman"/>
              </a:rPr>
              <a:t>евая часть</a:t>
            </a:r>
            <a:r>
              <a:rPr lang="ru-RU" sz="1800" dirty="0" smtClean="0">
                <a:ea typeface="Times New Roman"/>
                <a:cs typeface="Times New Roman"/>
              </a:rPr>
              <a:t> подноса -  прошлое </a:t>
            </a:r>
            <a:r>
              <a:rPr lang="ru-RU" sz="1800" dirty="0">
                <a:ea typeface="Times New Roman"/>
                <a:cs typeface="Times New Roman"/>
              </a:rPr>
              <a:t>клиента: его опыта, семейной ситуации, отноше­ний с матерью и эмоционально-чувственной сферы его жизни.</a:t>
            </a:r>
          </a:p>
          <a:p>
            <a:pPr marL="12065" marR="12065" lvl="0" indent="179705" algn="just">
              <a:lnSpc>
                <a:spcPct val="110000"/>
              </a:lnSpc>
            </a:pPr>
            <a:r>
              <a:rPr lang="ru-RU" sz="1800" b="1" dirty="0">
                <a:solidFill>
                  <a:prstClr val="black"/>
                </a:solidFill>
                <a:ea typeface="Times New Roman"/>
                <a:cs typeface="Times New Roman"/>
              </a:rPr>
              <a:t>Правая часть </a:t>
            </a:r>
            <a:r>
              <a:rPr lang="ru-RU" sz="1800" dirty="0">
                <a:solidFill>
                  <a:prstClr val="black"/>
                </a:solidFill>
                <a:ea typeface="Times New Roman"/>
                <a:cs typeface="Times New Roman"/>
              </a:rPr>
              <a:t>-  будущее клиента: это его представления, образы, меч­ты, планы, также они отражают опыт взаимодействия с отцом, аспекты социализации, рациональную сферу жизни клиента.</a:t>
            </a:r>
          </a:p>
          <a:p>
            <a:pPr marL="6350" marR="15240" indent="176530" algn="just">
              <a:lnSpc>
                <a:spcPct val="110000"/>
              </a:lnSpc>
              <a:spcAft>
                <a:spcPts val="0"/>
              </a:spcAft>
            </a:pPr>
            <a:r>
              <a:rPr lang="ru-RU" sz="1800" b="1" dirty="0" smtClean="0">
                <a:ea typeface="Times New Roman"/>
                <a:cs typeface="Times New Roman"/>
              </a:rPr>
              <a:t>Центральная </a:t>
            </a:r>
            <a:r>
              <a:rPr lang="ru-RU" sz="1800" b="1" dirty="0">
                <a:ea typeface="Times New Roman"/>
                <a:cs typeface="Times New Roman"/>
              </a:rPr>
              <a:t>час</a:t>
            </a:r>
            <a:r>
              <a:rPr lang="ru-RU" sz="1800" dirty="0">
                <a:ea typeface="Times New Roman"/>
                <a:cs typeface="Times New Roman"/>
              </a:rPr>
              <a:t>ть подноса — это настоящее клиента: то, что интересно, актуально сейчас, причем в центре чаще всего разме­щаются фигуры, отражающие архетип Самости, относящиеся к </a:t>
            </a:r>
            <a:r>
              <a:rPr lang="ru-RU" sz="1800" spc="150" dirty="0">
                <a:ea typeface="Times New Roman"/>
                <a:cs typeface="Times New Roman"/>
              </a:rPr>
              <a:t>«Я»</a:t>
            </a:r>
            <a:r>
              <a:rPr lang="ru-RU" sz="1800" dirty="0">
                <a:ea typeface="Times New Roman"/>
                <a:cs typeface="Times New Roman"/>
              </a:rPr>
              <a:t> клиента.</a:t>
            </a:r>
          </a:p>
          <a:p>
            <a:pPr marL="21590" indent="176530" algn="just">
              <a:lnSpc>
                <a:spcPct val="110000"/>
              </a:lnSpc>
              <a:spcAft>
                <a:spcPts val="0"/>
              </a:spcAft>
            </a:pPr>
            <a:r>
              <a:rPr lang="ru-RU" sz="1800" b="1" dirty="0" smtClean="0">
                <a:ea typeface="Times New Roman"/>
                <a:cs typeface="Times New Roman"/>
              </a:rPr>
              <a:t>Нижняя часть </a:t>
            </a:r>
            <a:r>
              <a:rPr lang="ru-RU" sz="1800" dirty="0" smtClean="0">
                <a:ea typeface="Times New Roman"/>
                <a:cs typeface="Times New Roman"/>
              </a:rPr>
              <a:t>- бес­сознательная сфера </a:t>
            </a:r>
            <a:r>
              <a:rPr lang="ru-RU" sz="1800" dirty="0">
                <a:ea typeface="Times New Roman"/>
                <a:cs typeface="Times New Roman"/>
              </a:rPr>
              <a:t>клиента: то, что не осознается, возможно, </a:t>
            </a:r>
            <a:r>
              <a:rPr lang="ru-RU" sz="1800" dirty="0" smtClean="0">
                <a:ea typeface="Times New Roman"/>
                <a:cs typeface="Times New Roman"/>
              </a:rPr>
              <a:t>вытесняется.</a:t>
            </a:r>
          </a:p>
          <a:p>
            <a:pPr marL="21590" indent="176530" algn="just">
              <a:lnSpc>
                <a:spcPct val="110000"/>
              </a:lnSpc>
              <a:spcAft>
                <a:spcPts val="0"/>
              </a:spcAft>
            </a:pPr>
            <a:r>
              <a:rPr lang="ru-RU" sz="1800" b="1" dirty="0" smtClean="0">
                <a:ea typeface="Times New Roman"/>
                <a:cs typeface="Times New Roman"/>
              </a:rPr>
              <a:t>Верхняя часть</a:t>
            </a:r>
            <a:r>
              <a:rPr lang="ru-RU" sz="1800" dirty="0" smtClean="0">
                <a:ea typeface="Times New Roman"/>
                <a:cs typeface="Times New Roman"/>
              </a:rPr>
              <a:t> - сознательная сфера: </a:t>
            </a:r>
            <a:r>
              <a:rPr lang="ru-RU" sz="1800" dirty="0">
                <a:ea typeface="Times New Roman"/>
                <a:cs typeface="Times New Roman"/>
              </a:rPr>
              <a:t>то, что является осознанным </a:t>
            </a:r>
            <a:r>
              <a:rPr lang="ru-RU" sz="1800" dirty="0" smtClean="0">
                <a:ea typeface="Times New Roman"/>
                <a:cs typeface="Times New Roman"/>
              </a:rPr>
              <a:t>материалом</a:t>
            </a:r>
            <a:r>
              <a:rPr lang="ru-RU" sz="1800" dirty="0">
                <a:ea typeface="Times New Roman"/>
                <a:cs typeface="Times New Roman"/>
              </a:rPr>
              <a:t>. Соответственно проявятся элементы прошлого </a:t>
            </a:r>
            <a:r>
              <a:rPr lang="ru-RU" sz="1800" dirty="0" smtClean="0">
                <a:ea typeface="Times New Roman"/>
                <a:cs typeface="Times New Roman"/>
              </a:rPr>
              <a:t>сознательного </a:t>
            </a:r>
            <a:r>
              <a:rPr lang="ru-RU" sz="1800" dirty="0">
                <a:ea typeface="Times New Roman"/>
                <a:cs typeface="Times New Roman"/>
              </a:rPr>
              <a:t>и бессознательного, настоящего сознательного и </a:t>
            </a:r>
            <a:r>
              <a:rPr lang="ru-RU" sz="1800" dirty="0" smtClean="0">
                <a:ea typeface="Times New Roman"/>
                <a:cs typeface="Times New Roman"/>
              </a:rPr>
              <a:t>бессознательного </a:t>
            </a:r>
            <a:r>
              <a:rPr lang="ru-RU" sz="1800" dirty="0">
                <a:ea typeface="Times New Roman"/>
                <a:cs typeface="Times New Roman"/>
              </a:rPr>
              <a:t>и будущего сознательного и бессознательного.</a:t>
            </a:r>
          </a:p>
          <a:p>
            <a:pPr>
              <a:lnSpc>
                <a:spcPct val="110000"/>
              </a:lnSpc>
            </a:pPr>
            <a:endParaRPr lang="ru-RU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209959"/>
            <a:ext cx="5076001" cy="2003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1388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1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816" y="735513"/>
            <a:ext cx="7772400" cy="1362075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СТОЛЫ ДЛЯ РИСОВАНИЯ ПЕСКОМ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4834594"/>
            <a:ext cx="2232248" cy="1026343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rgbClr val="800000"/>
                </a:solidFill>
              </a:rPr>
              <a:t>Стол для                     песочной анимации    с цветной подсветкой,                           с крышкой</a:t>
            </a:r>
            <a:endParaRPr lang="ru-RU" sz="1600" b="1" dirty="0">
              <a:solidFill>
                <a:srgbClr val="800000"/>
              </a:solidFill>
            </a:endParaRPr>
          </a:p>
        </p:txBody>
      </p:sp>
      <p:pic>
        <p:nvPicPr>
          <p:cNvPr id="12290" name="Picture 2" descr="C:\Users\виталий\Desktop\видео песок\песок кабинет\P105041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3430510"/>
            <a:ext cx="3744416" cy="24304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виталий\Desktop\видео песок\песок кабинет\P105041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987824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09138"/>
            <a:ext cx="2376264" cy="32365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Текст 2"/>
          <p:cNvSpPr txBox="1">
            <a:spLocks/>
          </p:cNvSpPr>
          <p:nvPr/>
        </p:nvSpPr>
        <p:spPr>
          <a:xfrm>
            <a:off x="3663584" y="2276872"/>
            <a:ext cx="2276568" cy="102634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b="1" dirty="0" smtClean="0">
                <a:solidFill>
                  <a:srgbClr val="800000"/>
                </a:solidFill>
              </a:rPr>
              <a:t>Игровой световой стол для рисования цветным песком (крупный), </a:t>
            </a:r>
          </a:p>
          <a:p>
            <a:pPr algn="ctr"/>
            <a:r>
              <a:rPr lang="ru-RU" sz="1600" b="1" dirty="0" smtClean="0">
                <a:solidFill>
                  <a:srgbClr val="800000"/>
                </a:solidFill>
              </a:rPr>
              <a:t>с ручками</a:t>
            </a:r>
            <a:endParaRPr lang="ru-RU" sz="1600" b="1" dirty="0">
              <a:solidFill>
                <a:srgbClr val="800000"/>
              </a:solidFill>
            </a:endParaRPr>
          </a:p>
        </p:txBody>
      </p:sp>
      <p:sp>
        <p:nvSpPr>
          <p:cNvPr id="10" name="Текст 2"/>
          <p:cNvSpPr txBox="1">
            <a:spLocks/>
          </p:cNvSpPr>
          <p:nvPr/>
        </p:nvSpPr>
        <p:spPr>
          <a:xfrm>
            <a:off x="6588224" y="4808732"/>
            <a:ext cx="2104864" cy="102634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b="1" dirty="0" smtClean="0">
                <a:solidFill>
                  <a:srgbClr val="800000"/>
                </a:solidFill>
              </a:rPr>
              <a:t>Световой планшет для рисования песком (мелким),                                  с цветной </a:t>
            </a:r>
          </a:p>
          <a:p>
            <a:pPr algn="ctr"/>
            <a:r>
              <a:rPr lang="ru-RU" sz="1600" b="1" dirty="0" smtClean="0">
                <a:solidFill>
                  <a:srgbClr val="800000"/>
                </a:solidFill>
              </a:rPr>
              <a:t>подсветкой </a:t>
            </a:r>
            <a:endParaRPr lang="ru-RU" sz="16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Способы засыпания поверхности стола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64" y="1424698"/>
            <a:ext cx="2409825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64" y="3754031"/>
            <a:ext cx="2589658" cy="2346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31524"/>
            <a:ext cx="2361059" cy="208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374347"/>
            <a:ext cx="2257425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50460"/>
            <a:ext cx="2124075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Способы рисования песком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66" y="3908980"/>
            <a:ext cx="2255223" cy="1913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914" y="1556792"/>
            <a:ext cx="2581275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981" y="4431852"/>
            <a:ext cx="292417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77" y="1453655"/>
            <a:ext cx="2553402" cy="180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739" y="2357437"/>
            <a:ext cx="254317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681" y="3517404"/>
            <a:ext cx="5076825" cy="2422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00" y="2855647"/>
            <a:ext cx="2405796" cy="1829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758" y="1086539"/>
            <a:ext cx="4867275" cy="1406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61198"/>
            <a:ext cx="2653568" cy="1641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17" y="1196752"/>
            <a:ext cx="4908312" cy="2424088"/>
          </a:xfrm>
          <a:prstGeom prst="rect">
            <a:avLst/>
          </a:prstGeom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795" y="1058974"/>
            <a:ext cx="2468232" cy="47400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4082" y="3933056"/>
            <a:ext cx="4750046" cy="1800200"/>
          </a:xfrm>
          <a:noFill/>
          <a:ln>
            <a:solidFill>
              <a:srgbClr val="C00000"/>
            </a:solidFill>
          </a:ln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800000"/>
                </a:solidFill>
              </a:rPr>
              <a:t>АУДИАЛЬНЫЕ ПСИХОКОРРЕКЦИОННЫЕ ПРОГРАММЫ:</a:t>
            </a:r>
            <a:br>
              <a:rPr lang="ru-RU" sz="2000" b="1" dirty="0" smtClean="0">
                <a:solidFill>
                  <a:srgbClr val="80000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«Настроение», «Релаксация»,</a:t>
            </a:r>
            <a:br>
              <a:rPr lang="ru-RU" sz="2000" dirty="0" smtClean="0"/>
            </a:br>
            <a:r>
              <a:rPr lang="ru-RU" sz="2000" dirty="0" smtClean="0"/>
              <a:t>«Уверенность»,  «Здоровье», «</a:t>
            </a:r>
            <a:r>
              <a:rPr lang="ru-RU" sz="2000" dirty="0" err="1" smtClean="0"/>
              <a:t>Антидепрессия</a:t>
            </a:r>
            <a:r>
              <a:rPr lang="ru-RU" sz="2000" dirty="0" smtClean="0"/>
              <a:t>» 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5" y="980728"/>
            <a:ext cx="7632848" cy="73233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НАДУВНЫЕ ПЕСОЧНИЦЫ   и КИНЕТИЧЕСКИЙ  ПЕСОК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виталий\Desktop\веб здор для 22.04\видео фото\16-04-2021_10-59-54\IMG_20210416_11223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08723" y="1988840"/>
            <a:ext cx="7382468" cy="3888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61645">
            <a:off x="1079298" y="4512510"/>
            <a:ext cx="1246127" cy="1611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38" y="1988840"/>
            <a:ext cx="1617340" cy="11701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7518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09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352" y="4312129"/>
            <a:ext cx="2697195" cy="15121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044" y="2527492"/>
            <a:ext cx="2779503" cy="1431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650" y="837097"/>
            <a:ext cx="3050292" cy="1439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812" y="1968692"/>
            <a:ext cx="3888432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812" y="870081"/>
            <a:ext cx="3888432" cy="950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7825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rgbClr val="FF00FF"/>
                </a:solidFill>
              </a:rPr>
              <a:t> </a:t>
            </a:r>
            <a:r>
              <a:rPr lang="ru-RU" altLang="ru-RU" sz="4800" b="1" dirty="0" err="1" smtClean="0">
                <a:solidFill>
                  <a:srgbClr val="FF00FF"/>
                </a:solidFill>
              </a:rPr>
              <a:t>Цв</a:t>
            </a:r>
            <a:r>
              <a:rPr lang="ru-RU" altLang="ru-RU" sz="4800" b="1" dirty="0" err="1" smtClean="0">
                <a:solidFill>
                  <a:srgbClr val="660033"/>
                </a:solidFill>
              </a:rPr>
              <a:t>ет</a:t>
            </a:r>
            <a:r>
              <a:rPr lang="ru-RU" altLang="ru-RU" sz="4800" b="1" dirty="0" err="1" smtClean="0">
                <a:solidFill>
                  <a:srgbClr val="FFFF00"/>
                </a:solidFill>
              </a:rPr>
              <a:t>о</a:t>
            </a:r>
            <a:r>
              <a:rPr lang="ru-RU" altLang="ru-RU" sz="4800" b="1" dirty="0" err="1" smtClean="0">
                <a:solidFill>
                  <a:srgbClr val="FF6600"/>
                </a:solidFill>
              </a:rPr>
              <a:t>т</a:t>
            </a:r>
            <a:r>
              <a:rPr lang="ru-RU" altLang="ru-RU" sz="4800" b="1" dirty="0" err="1" smtClean="0">
                <a:solidFill>
                  <a:srgbClr val="33CC33"/>
                </a:solidFill>
              </a:rPr>
              <a:t>ер</a:t>
            </a:r>
            <a:r>
              <a:rPr lang="ru-RU" altLang="ru-RU" sz="4800" b="1" dirty="0" err="1" smtClean="0">
                <a:solidFill>
                  <a:srgbClr val="3333CC"/>
                </a:solidFill>
              </a:rPr>
              <a:t>ап</a:t>
            </a:r>
            <a:r>
              <a:rPr lang="ru-RU" altLang="ru-RU" sz="4800" b="1" dirty="0" err="1" smtClean="0">
                <a:solidFill>
                  <a:srgbClr val="FF0066"/>
                </a:solidFill>
              </a:rPr>
              <a:t>ия</a:t>
            </a:r>
            <a:r>
              <a:rPr lang="ru-RU" altLang="ru-RU" b="1" dirty="0" smtClean="0">
                <a:solidFill>
                  <a:srgbClr val="FF0066"/>
                </a:solidFill>
              </a:rPr>
              <a:t>  </a:t>
            </a:r>
            <a:r>
              <a:rPr lang="ru-RU" altLang="ru-RU" b="1" dirty="0" smtClean="0">
                <a:solidFill>
                  <a:schemeClr val="accent2"/>
                </a:solidFill>
              </a:rPr>
              <a:t>(</a:t>
            </a:r>
            <a:r>
              <a:rPr lang="ru-RU" altLang="ru-RU" b="1" dirty="0" err="1" smtClean="0">
                <a:solidFill>
                  <a:schemeClr val="accent2"/>
                </a:solidFill>
              </a:rPr>
              <a:t>хромотерапия</a:t>
            </a:r>
            <a:r>
              <a:rPr lang="ru-RU" altLang="ru-RU" b="1" dirty="0">
                <a:solidFill>
                  <a:schemeClr val="accent2"/>
                </a:solidFill>
              </a:rPr>
              <a:t>)</a:t>
            </a:r>
            <a:endParaRPr lang="ru-RU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91580" y="1916832"/>
            <a:ext cx="756084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ru-RU" altLang="ru-RU" sz="2000" b="1" dirty="0" smtClean="0">
                <a:solidFill>
                  <a:srgbClr val="0000FF"/>
                </a:solidFill>
              </a:rPr>
              <a:t>Синий</a:t>
            </a:r>
            <a:r>
              <a:rPr lang="ru-RU" altLang="ru-RU" sz="2000" dirty="0" smtClean="0">
                <a:solidFill>
                  <a:srgbClr val="0000FF"/>
                </a:solidFill>
              </a:rPr>
              <a:t> </a:t>
            </a:r>
            <a:r>
              <a:rPr lang="ru-RU" altLang="ru-RU" sz="2000" dirty="0" smtClean="0"/>
              <a:t>– успокаивающее воздействие, расслабляет и снимает спазмы, уменьшает головные боли, снижает аппетит. Помогает при релаксации, болезнях горла, расстройстве кишечника, способствует восстановлению нервной системы, усиливает интеллектуальные способности, способность к концентрации внимания, освобождает от страха и подавленности.</a:t>
            </a:r>
          </a:p>
          <a:p>
            <a:pPr>
              <a:lnSpc>
                <a:spcPct val="80000"/>
              </a:lnSpc>
            </a:pPr>
            <a:r>
              <a:rPr lang="ru-RU" altLang="ru-RU" sz="2000" b="1" dirty="0" smtClean="0">
                <a:solidFill>
                  <a:srgbClr val="0099FF"/>
                </a:solidFill>
              </a:rPr>
              <a:t>Голубой</a:t>
            </a:r>
            <a:r>
              <a:rPr lang="ru-RU" altLang="ru-RU" sz="2000" dirty="0" smtClean="0"/>
              <a:t> цвет – смелых и энергичных людей. Он успокаивает, умиротворяет, является антисептиком, уничтожает инфекцию, лечит заикание, нормализует артериальное давление, уменьшает мышечную напряженность, способствует более глубокому и ритмичному дыханию. Используется при детских инфекциях, зуде, тике, бессоннице, оказывает тормозящее действие.</a:t>
            </a:r>
          </a:p>
          <a:p>
            <a:pPr>
              <a:lnSpc>
                <a:spcPct val="80000"/>
              </a:lnSpc>
            </a:pPr>
            <a:r>
              <a:rPr lang="ru-RU" altLang="ru-RU" sz="2000" b="1" dirty="0" smtClean="0">
                <a:solidFill>
                  <a:srgbClr val="800080"/>
                </a:solidFill>
              </a:rPr>
              <a:t>Фиолетовый</a:t>
            </a:r>
            <a:r>
              <a:rPr lang="ru-RU" altLang="ru-RU" sz="2000" dirty="0" smtClean="0">
                <a:solidFill>
                  <a:srgbClr val="800080"/>
                </a:solidFill>
              </a:rPr>
              <a:t> </a:t>
            </a:r>
            <a:r>
              <a:rPr lang="ru-RU" altLang="ru-RU" sz="2000" dirty="0" smtClean="0"/>
              <a:t>– цвет философов. Оказывает угнетающее действие на психические и физиологические процессы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3328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1" y="945243"/>
            <a:ext cx="7344816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ru-RU" altLang="ru-RU" b="1" kern="0" dirty="0">
                <a:solidFill>
                  <a:srgbClr val="006600"/>
                </a:solidFill>
                <a:latin typeface="Arial"/>
              </a:rPr>
              <a:t>Зелены</a:t>
            </a:r>
            <a:r>
              <a:rPr lang="ru-RU" altLang="ru-RU" kern="0" dirty="0">
                <a:solidFill>
                  <a:srgbClr val="006600"/>
                </a:solidFill>
                <a:latin typeface="Arial"/>
              </a:rPr>
              <a:t>й</a:t>
            </a:r>
            <a:r>
              <a:rPr lang="ru-RU" altLang="ru-RU" kern="0" dirty="0">
                <a:solidFill>
                  <a:srgbClr val="000000"/>
                </a:solidFill>
                <a:latin typeface="Arial"/>
              </a:rPr>
              <a:t> цвет – создает хорошее настроение. Снижает глазное давление, способствует полноценному  кровоснабжению, повышает работоспособность глазных мышц. Ускоряет формирование и рост клеток, восстанавливает нервную систему, благотворно действует на психику.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ru-RU" altLang="ru-RU" b="1" kern="0" dirty="0">
                <a:solidFill>
                  <a:srgbClr val="000000"/>
                </a:solidFill>
                <a:latin typeface="Arial"/>
              </a:rPr>
              <a:t>Черный</a:t>
            </a:r>
            <a:r>
              <a:rPr lang="ru-RU" altLang="ru-RU" kern="0" dirty="0">
                <a:solidFill>
                  <a:srgbClr val="000000"/>
                </a:solidFill>
                <a:latin typeface="Arial"/>
              </a:rPr>
              <a:t> цвет – нейтральный, усиливает действия желтого и красного.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ru-RU" altLang="ru-RU" b="1" kern="0" dirty="0">
                <a:solidFill>
                  <a:srgbClr val="FF0000"/>
                </a:solidFill>
                <a:latin typeface="Arial"/>
              </a:rPr>
              <a:t>Красный</a:t>
            </a:r>
            <a:r>
              <a:rPr lang="ru-RU" altLang="ru-RU" kern="0" dirty="0">
                <a:solidFill>
                  <a:srgbClr val="000000"/>
                </a:solidFill>
                <a:latin typeface="Arial"/>
              </a:rPr>
              <a:t> – источник активности и движения. Активизирует и повышает работоспособность, стимулирует психические процессы. Стимулирует обменные процессы в организме, повышает иммунитет, аппетит, лечит анемию, паралич.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ru-RU" altLang="ru-RU" b="1" kern="0" dirty="0">
                <a:solidFill>
                  <a:srgbClr val="FFFF00"/>
                </a:solidFill>
                <a:latin typeface="Arial"/>
              </a:rPr>
              <a:t>Желтый</a:t>
            </a:r>
            <a:r>
              <a:rPr lang="ru-RU" altLang="ru-RU" kern="0" dirty="0">
                <a:solidFill>
                  <a:srgbClr val="000000"/>
                </a:solidFill>
                <a:latin typeface="Arial"/>
              </a:rPr>
              <a:t> – тонизирует наш организм. Созерцание желтого приводит к гармонии наших внутренних процессов, обеспечивает организму равновесие, состояние самоконтроля. Укрепляет нервную систему, очищает организм, увеличивает выделение желудочного сока, улучшает пищеварение, умственные и логические способности, память, стимулирует работу мозга.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ru-RU" altLang="ru-RU" b="1" kern="0" dirty="0">
                <a:solidFill>
                  <a:schemeClr val="bg1">
                    <a:lumMod val="65000"/>
                  </a:schemeClr>
                </a:solidFill>
                <a:latin typeface="Arial"/>
              </a:rPr>
              <a:t>Белый</a:t>
            </a:r>
            <a:r>
              <a:rPr lang="ru-RU" altLang="ru-RU" kern="0" dirty="0">
                <a:solidFill>
                  <a:schemeClr val="bg1">
                    <a:lumMod val="65000"/>
                  </a:schemeClr>
                </a:solidFill>
                <a:latin typeface="Arial"/>
              </a:rPr>
              <a:t> </a:t>
            </a:r>
            <a:r>
              <a:rPr lang="ru-RU" altLang="ru-RU" kern="0" dirty="0">
                <a:solidFill>
                  <a:srgbClr val="000000"/>
                </a:solidFill>
                <a:latin typeface="Arial"/>
              </a:rPr>
              <a:t>– восстанавливает структуру мозговых тканей, очищает организм от шлаков, снимает напряжение.</a:t>
            </a:r>
          </a:p>
        </p:txBody>
      </p:sp>
    </p:spTree>
    <p:extLst>
      <p:ext uri="{BB962C8B-B14F-4D97-AF65-F5344CB8AC3E}">
        <p14:creationId xmlns="" xmlns:p14="http://schemas.microsoft.com/office/powerpoint/2010/main" val="274581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71923"/>
            <a:ext cx="8424936" cy="681038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3600" b="1" dirty="0" smtClean="0">
                <a:solidFill>
                  <a:srgbClr val="0070C0"/>
                </a:solidFill>
              </a:rPr>
              <a:t>ИНТЕРАКТИВНАЯ ПЕСОЧНИЦА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5122" name="Picture 2" descr="C:\Users\виталий\Desktop\фото конструкт\фото конструкт\P10504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101592" y="2487267"/>
            <a:ext cx="4144640" cy="3108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Текст 2"/>
          <p:cNvSpPr txBox="1">
            <a:spLocks/>
          </p:cNvSpPr>
          <p:nvPr/>
        </p:nvSpPr>
        <p:spPr>
          <a:xfrm>
            <a:off x="5072066" y="4357694"/>
            <a:ext cx="3476805" cy="14287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800" dirty="0" smtClean="0">
              <a:solidFill>
                <a:srgbClr val="002060"/>
              </a:solidFill>
            </a:endParaRPr>
          </a:p>
          <a:p>
            <a:pPr algn="ctr"/>
            <a:r>
              <a:rPr lang="ru-RU" sz="1800" dirty="0" smtClean="0">
                <a:solidFill>
                  <a:srgbClr val="002060"/>
                </a:solidFill>
              </a:rPr>
              <a:t>Имеется режим                              для слабовидящих детей.</a:t>
            </a:r>
          </a:p>
          <a:p>
            <a:pPr algn="ctr"/>
            <a:endParaRPr lang="ru-RU" sz="1800" dirty="0" smtClean="0">
              <a:solidFill>
                <a:srgbClr val="002060"/>
              </a:solidFill>
            </a:endParaRPr>
          </a:p>
          <a:p>
            <a:pPr algn="ctr"/>
            <a:endParaRPr lang="ru-RU" sz="1800" dirty="0" smtClean="0">
              <a:solidFill>
                <a:srgbClr val="002060"/>
              </a:solidFill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4786314" y="1071546"/>
            <a:ext cx="4016047" cy="35719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u="sng" dirty="0" smtClean="0">
                <a:solidFill>
                  <a:srgbClr val="002060"/>
                </a:solidFill>
              </a:rPr>
              <a:t>В комплект входят</a:t>
            </a:r>
            <a:r>
              <a:rPr lang="ru-RU" sz="1800" dirty="0" smtClean="0">
                <a:solidFill>
                  <a:srgbClr val="002060"/>
                </a:solidFill>
              </a:rPr>
              <a:t>: </a:t>
            </a:r>
          </a:p>
          <a:p>
            <a:pPr marL="342900" indent="-342900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</a:rPr>
              <a:t>конструкция песочницы</a:t>
            </a:r>
          </a:p>
          <a:p>
            <a:pPr marL="342900" indent="-342900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</a:rPr>
              <a:t>проектор</a:t>
            </a:r>
          </a:p>
          <a:p>
            <a:pPr marL="342900" indent="-342900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</a:rPr>
              <a:t>датчик глубины</a:t>
            </a:r>
          </a:p>
          <a:p>
            <a:pPr marL="342900" indent="-342900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</a:rPr>
              <a:t>программное обеспечение</a:t>
            </a:r>
          </a:p>
          <a:p>
            <a:pPr marL="342900" indent="-342900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</a:rPr>
              <a:t>кварцевый песок                          (средних размеров)</a:t>
            </a:r>
          </a:p>
          <a:p>
            <a:pPr algn="ctr"/>
            <a:endParaRPr lang="ru-RU" sz="1800" dirty="0" smtClean="0">
              <a:solidFill>
                <a:srgbClr val="002060"/>
              </a:solidFill>
            </a:endParaRPr>
          </a:p>
          <a:p>
            <a:pPr algn="ctr"/>
            <a:endParaRPr lang="ru-RU" sz="1800" dirty="0" smtClean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20312" y="1700807"/>
            <a:ext cx="1347432" cy="1757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6684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Задачи: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268760"/>
            <a:ext cx="7931223" cy="4525963"/>
          </a:xfrm>
        </p:spPr>
        <p:txBody>
          <a:bodyPr>
            <a:noAutofit/>
          </a:bodyPr>
          <a:lstStyle/>
          <a:p>
            <a:r>
              <a:rPr lang="ru-RU" sz="2000" dirty="0" smtClean="0"/>
              <a:t>Усвоение норм и ценностей. Развитие общения и взаимодействия ребенка с взрослыми и сверстниками. Развитие социального и эмоционального интеллекта, эмоциональной отзывчивости. Формирование готовности к совместной деятельности со сверстниками и основ безопасности.</a:t>
            </a:r>
          </a:p>
          <a:p>
            <a:r>
              <a:rPr lang="ru-RU" sz="2000" dirty="0" smtClean="0"/>
              <a:t>Формирование представлений об объектах окружающего мира, о свойствах и отношениях окружающего мира (форме, цвете, размере, количестве, числе); о планете Земля, об особенностях стран.</a:t>
            </a:r>
          </a:p>
          <a:p>
            <a:r>
              <a:rPr lang="ru-RU" sz="2000" dirty="0" smtClean="0"/>
              <a:t>Обогащение активного словаря. Развитие связной, грамматически правильной диалогической и монологической речи.</a:t>
            </a:r>
          </a:p>
          <a:p>
            <a:r>
              <a:rPr lang="ru-RU" sz="2000" dirty="0" smtClean="0"/>
              <a:t>Развитие координации движений и мелкой моторики обеих рук.</a:t>
            </a:r>
          </a:p>
          <a:p>
            <a:r>
              <a:rPr lang="ru-RU" sz="2000" dirty="0" smtClean="0"/>
              <a:t>Коррекция детских страхов, эмоциональных нарушений; нарушений концентрации внимания и памяти; задержек психического, речевого и моторного развития.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09230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330" b="-18791"/>
          <a:stretch>
            <a:fillRect/>
          </a:stretch>
        </p:blipFill>
        <p:spPr bwMode="auto">
          <a:xfrm>
            <a:off x="4572000" y="1714488"/>
            <a:ext cx="3714776" cy="38576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895085"/>
            <a:ext cx="2376264" cy="1965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73111"/>
            <a:ext cx="3096344" cy="23249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09230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виталий\Desktop\фото конструкт\фото конструкт\P10504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51652" y="3766111"/>
            <a:ext cx="2894406" cy="2038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виталий\Desktop\веб здор для 22.04\видео фото\песочницы\P1050333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716016" y="937997"/>
            <a:ext cx="3565679" cy="26375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виталий\Desktop\видео песок\фото песок\черн\IMG_20210402_1155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3240360" cy="4886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9230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49231" y="2132856"/>
            <a:ext cx="7272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ОБУЧАЮЩИЕ игры. Они </a:t>
            </a:r>
            <a:r>
              <a:rPr lang="ru-RU" sz="2000" dirty="0"/>
              <a:t>облегчат </a:t>
            </a:r>
            <a:r>
              <a:rPr lang="ru-RU" sz="2000" dirty="0" smtClean="0"/>
              <a:t>процесс обучения </a:t>
            </a:r>
            <a:r>
              <a:rPr lang="ru-RU" sz="2000" dirty="0"/>
              <a:t>ребенка чтению, письму, счету и </a:t>
            </a:r>
            <a:r>
              <a:rPr lang="ru-RU" sz="2000" dirty="0" smtClean="0"/>
              <a:t>грамоте.</a:t>
            </a:r>
          </a:p>
          <a:p>
            <a:endParaRPr lang="ru-RU" sz="2000" dirty="0" smtClean="0"/>
          </a:p>
          <a:p>
            <a:r>
              <a:rPr lang="ru-RU" sz="2000" dirty="0" smtClean="0"/>
              <a:t>ПОЗНАВАТЕЛЬНЫЕ игры. С их помощью дети узнают о </a:t>
            </a:r>
            <a:r>
              <a:rPr lang="ru-RU" sz="2000" dirty="0"/>
              <a:t>том, как многогранен наш Мир, познакомятся с историей своего города, </a:t>
            </a:r>
            <a:r>
              <a:rPr lang="ru-RU" sz="2000" dirty="0" smtClean="0"/>
              <a:t>историческими героями </a:t>
            </a:r>
            <a:r>
              <a:rPr lang="ru-RU" sz="2000" dirty="0"/>
              <a:t>и событиями.</a:t>
            </a:r>
          </a:p>
          <a:p>
            <a:endParaRPr lang="ru-RU" sz="2000" dirty="0"/>
          </a:p>
          <a:p>
            <a:r>
              <a:rPr lang="ru-RU" sz="2000" dirty="0" smtClean="0"/>
              <a:t>ПРОЕКТИВНЫЕ </a:t>
            </a:r>
            <a:r>
              <a:rPr lang="ru-RU" sz="2000" dirty="0"/>
              <a:t>игры. Вы узнаете о том, что “</a:t>
            </a:r>
            <a:r>
              <a:rPr lang="ru-RU" sz="2000" dirty="0" smtClean="0"/>
              <a:t>делает” бессознательное</a:t>
            </a:r>
            <a:r>
              <a:rPr lang="ru-RU" sz="2000" dirty="0"/>
              <a:t>, когда ребенок играет с песком; откроете потенциальные </a:t>
            </a:r>
            <a:r>
              <a:rPr lang="ru-RU" sz="2000" dirty="0" smtClean="0"/>
              <a:t>возможности ребенка</a:t>
            </a:r>
            <a:r>
              <a:rPr lang="ru-RU" sz="2000" dirty="0"/>
              <a:t>; увидите творческий полет его фантазии; шагнете вместе с ним в Детский </a:t>
            </a:r>
            <a:r>
              <a:rPr lang="ru-RU" sz="2000" dirty="0" smtClean="0"/>
              <a:t>Мир; научитесь </a:t>
            </a:r>
            <a:r>
              <a:rPr lang="ru-RU" sz="2000" dirty="0"/>
              <a:t>вместе с ним сочинять и разыгрывать сказки.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12" y="892979"/>
            <a:ext cx="5934373" cy="9934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967" y="5389961"/>
            <a:ext cx="1267497" cy="947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4064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692696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800000"/>
                </a:solidFill>
              </a:rPr>
              <a:t>Методика исследования эмоционального отношения детей к песочной терапии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11" y="1988840"/>
            <a:ext cx="698477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2331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692696"/>
            <a:ext cx="8229600" cy="792088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ru-RU" sz="3600" b="1" dirty="0" smtClean="0">
                <a:solidFill>
                  <a:srgbClr val="800000"/>
                </a:solidFill>
              </a:rPr>
              <a:t>Лист   наблюдений</a:t>
            </a:r>
            <a:br>
              <a:rPr lang="ru-RU" sz="3600" b="1" dirty="0" smtClean="0">
                <a:solidFill>
                  <a:srgbClr val="800000"/>
                </a:solidFill>
              </a:rPr>
            </a:br>
            <a:r>
              <a:rPr lang="ru-RU" sz="1600" b="1" dirty="0" smtClean="0">
                <a:solidFill>
                  <a:srgbClr val="800000"/>
                </a:solidFill>
              </a:rPr>
              <a:t>(в целом, в отдельных аспектах, до, после)</a:t>
            </a:r>
            <a:endParaRPr lang="ru-RU" sz="1600" b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  <a:buFont typeface="Wingdings" pitchFamily="2" charset="2"/>
              <a:buChar char="Ø"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1.Являются ли занятия положительным опытом?</a:t>
            </a:r>
            <a:endParaRPr lang="ru-RU" sz="16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        -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как ребенок ждет их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?</a:t>
            </a:r>
            <a:r>
              <a:rPr lang="ru-RU" sz="1600" dirty="0" smtClean="0">
                <a:latin typeface="Times New Roman"/>
                <a:ea typeface="Calibri"/>
              </a:rPr>
              <a:t> 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-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как говорит о них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?</a:t>
            </a:r>
            <a:r>
              <a:rPr lang="ru-RU" sz="1600" dirty="0" smtClean="0">
                <a:latin typeface="Times New Roman"/>
                <a:ea typeface="Calibri"/>
              </a:rPr>
              <a:t>  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       -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в каком состоянии находится сразу после них?</a:t>
            </a:r>
            <a:endParaRPr lang="ru-RU" sz="16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Ø"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2.Есть  ли  видимые изменения в поведении и  эмоциональном состоянии  ребенка после занятий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?</a:t>
            </a:r>
            <a:endParaRPr lang="ru-RU" sz="1600" dirty="0">
              <a:latin typeface="Times New Roman"/>
              <a:ea typeface="Calibri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Ø"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3.Есть  ли  видимые изменения  в  уровне сотрудничества ребенка? Инициативность ребенка в творческой деятельности?</a:t>
            </a:r>
            <a:endParaRPr lang="ru-RU" sz="16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Ø"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4.Заметили  ли  Вы изменения роли или статуса  ребенка  в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детском коллективе?</a:t>
            </a:r>
            <a:endParaRPr lang="ru-RU" sz="16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Ø"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5.Есть  ли  видимые изменения в дружбе ребенка  с  другими детьми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?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 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6.Заметны  ли изменения в общении ребенка  с  другими? Улучшении речи?</a:t>
            </a:r>
            <a:endParaRPr lang="ru-RU" sz="1600" dirty="0">
              <a:latin typeface="Times New Roman"/>
              <a:ea typeface="Times New Roman"/>
            </a:endParaRP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         Доброжелательность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</a:rPr>
              <a:t>в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</a:rPr>
              <a:t>общении? </a:t>
            </a:r>
            <a:endParaRPr lang="ru-RU" sz="8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812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548680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Литература:</a:t>
            </a:r>
            <a:endParaRPr lang="ru-RU" sz="2000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91579" y="1412776"/>
            <a:ext cx="7560840" cy="4569371"/>
          </a:xfrm>
        </p:spPr>
        <p:txBody>
          <a:bodyPr>
            <a:noAutofit/>
          </a:bodyPr>
          <a:lstStyle/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sz="1200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Мариелла</a:t>
            </a:r>
            <a:r>
              <a:rPr lang="ru-RU" sz="1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Зейц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Пишем и рисуем на песке. Настольная песочница: [ адаптированный перевод с англ.] — М.: ИНТ, 2010 — 94 с.: ил. Редактор русского издания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И.А.Качанова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2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Большебратская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Э.Э. Песочная терапия. – пособие, Петропавловск, 2010 – 74с. </a:t>
            </a:r>
            <a:endParaRPr lang="ru-RU" sz="12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Грабенко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Т. М.,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Зинкевич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-Евстигнеева Т. Д. Чудеса на песке. Песочная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игротерапия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- СПб.: Институт специальной педагогики и психологии, 1998.-50 с.</a:t>
            </a:r>
            <a:endParaRPr lang="ru-RU" sz="12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Дорошенко Л.Н. Мастер – класс «Песочная терапия в работе педагога – психолога», МБДОУ «ДС№8 «Улыбка».</a:t>
            </a:r>
            <a:endParaRPr lang="ru-RU" sz="12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ru-RU" sz="1200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Зинкевич-Евстигнеева,Т.Д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Чудеса на песке. Практикум по песочной терапии / Т. Д.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Зинкевич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-Евстигнеева,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Т.М.Грабенко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– СПб.: Речь, 2010. – 340 с.</a:t>
            </a:r>
            <a:endParaRPr lang="ru-RU" sz="12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ru-RU" sz="1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Киселева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М.В. Арт-терапия в работе с детьми: Руководство для детских психологов, педагогов, врачей и специалистов, работающих с детьми/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М.В.Киселева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– СПб.: Речь, 2016. – 160 с.</a:t>
            </a:r>
            <a:endParaRPr lang="ru-RU" sz="12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ru-RU" sz="1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Киселева 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М. В. Арт-терапия в практической психологии и социальной работе. /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М.В.Киселева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.- СПб. – Речь, 2007 - 336с.</a:t>
            </a:r>
            <a:endParaRPr lang="ru-RU" sz="12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ru-RU" sz="1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Лазарева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И.Э. Особенности методики «песочной терапии». [Электронный  ресурс]  /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И.Э.Лазарева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.– 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Электрон.ст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.– URL:http://maximuminfo.ru/articles.php?t=150. [Дата доступа: 03.09.16].</a:t>
            </a:r>
            <a:endParaRPr lang="ru-RU" sz="12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Сакович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Н. А. Технология игры в песок. Игры на мосту. — СПб.: Речь, 2006. — 176 с.</a:t>
            </a:r>
            <a:endParaRPr lang="ru-RU" sz="12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Шадриной О.В. Песочная терапия как метод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абилитации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детей с интеллектуальной недостаточностью. Выпускная квалификационная работа.  </a:t>
            </a:r>
            <a:endParaRPr lang="ru-RU" sz="1200" dirty="0" smtClean="0"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ru-RU" sz="12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Юнг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К. Г. Практика психотерапии /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К.Г.Юнг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– Минск: 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Харвест</a:t>
            </a: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 2008. – 383 с.</a:t>
            </a:r>
            <a:endParaRPr lang="ru-RU" sz="1200" dirty="0">
              <a:ea typeface="Calibri"/>
              <a:cs typeface="Times New Roman"/>
            </a:endParaRPr>
          </a:p>
          <a:p>
            <a:pPr marL="492125"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200" dirty="0">
              <a:ea typeface="Calibri"/>
              <a:cs typeface="Times New Roman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="" xmlns:p14="http://schemas.microsoft.com/office/powerpoint/2010/main" val="105937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презентация песок\note-15493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3" y="785794"/>
            <a:ext cx="7881531" cy="54645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2500298" y="2214554"/>
            <a:ext cx="4143404" cy="307183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«Часто руки знают, 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/>
                <a:ea typeface="Calibri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как распутать то, </a:t>
            </a: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над чем тщетно 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/>
                <a:ea typeface="Calibri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/>
                <a:ea typeface="Calibri"/>
              </a:rPr>
              <a:t>бьется разум» </a:t>
            </a: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ru-RU" sz="2400" i="1" dirty="0" smtClean="0">
                <a:solidFill>
                  <a:srgbClr val="FF0000"/>
                </a:solidFill>
                <a:latin typeface="Times New Roman"/>
                <a:ea typeface="Calibri"/>
              </a:rPr>
              <a:t>(К.Г. Юнг)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41138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1562</Words>
  <Application>Microsoft Office PowerPoint</Application>
  <PresentationFormat>Экран (4:3)</PresentationFormat>
  <Paragraphs>166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«Песочная терапия в практике школьного педагога-психолога с обучающимися с ОВЗ»</vt:lpstr>
      <vt:lpstr>Слайд 2</vt:lpstr>
      <vt:lpstr>Слайд 3</vt:lpstr>
      <vt:lpstr>Слайд 4</vt:lpstr>
      <vt:lpstr>Слайд 5</vt:lpstr>
      <vt:lpstr>Слайд 6</vt:lpstr>
      <vt:lpstr>Слайд 7</vt:lpstr>
      <vt:lpstr>показания</vt:lpstr>
      <vt:lpstr>ОБЯЗАТЕЛЬНЫЕ ПРАВИЛА ДЛЯ ДЕТЕЙ</vt:lpstr>
      <vt:lpstr>Песочница ЮНГИАНСКАЯ  (настольная)</vt:lpstr>
      <vt:lpstr>3.Миниатюрные фигурки</vt:lpstr>
      <vt:lpstr>Деревянный  конструктор  </vt:lpstr>
      <vt:lpstr>Модель организации игрового процесса</vt:lpstr>
      <vt:lpstr>Моделирование игр-сказок на песке</vt:lpstr>
      <vt:lpstr>Слайд 15</vt:lpstr>
      <vt:lpstr>Схема анализа  песочных миров</vt:lpstr>
      <vt:lpstr>СТОЛЫ ДЛЯ РИСОВАНИЯ ПЕСКОМ</vt:lpstr>
      <vt:lpstr>Способы засыпания поверхности стола</vt:lpstr>
      <vt:lpstr>Способы рисования песком</vt:lpstr>
      <vt:lpstr>Слайд 20</vt:lpstr>
      <vt:lpstr>АУДИАЛЬНЫЕ ПСИХОКОРРЕКЦИОННЫЕ ПРОГРАММЫ:  «Настроение», «Релаксация», «Уверенность»,  «Здоровье», «Антидепрессия» </vt:lpstr>
      <vt:lpstr>НАДУВНЫЕ ПЕСОЧНИЦЫ   и КИНЕТИЧЕСКИЙ  ПЕСОК</vt:lpstr>
      <vt:lpstr>Слайд 23</vt:lpstr>
      <vt:lpstr> Цветотерапия  (хромотерапия)</vt:lpstr>
      <vt:lpstr>Слайд 25</vt:lpstr>
      <vt:lpstr>ИНТЕРАКТИВНАЯ ПЕСОЧНИЦА</vt:lpstr>
      <vt:lpstr>Задачи:</vt:lpstr>
      <vt:lpstr>Слайд 28</vt:lpstr>
      <vt:lpstr>Слайд 29</vt:lpstr>
      <vt:lpstr>Слайд 30</vt:lpstr>
      <vt:lpstr>Методика исследования эмоционального отношения детей к песочной терапии</vt:lpstr>
      <vt:lpstr>Лист   наблюдений (в целом, в отдельных аспектах, до, после)</vt:lpstr>
      <vt:lpstr>Литература: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HP</cp:lastModifiedBy>
  <cp:revision>60</cp:revision>
  <cp:lastPrinted>2021-04-20T11:11:57Z</cp:lastPrinted>
  <dcterms:created xsi:type="dcterms:W3CDTF">2021-04-19T05:57:58Z</dcterms:created>
  <dcterms:modified xsi:type="dcterms:W3CDTF">2025-08-10T15:24:27Z</dcterms:modified>
</cp:coreProperties>
</file>