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Arial Narrow" panose="020B0606020202030204" pitchFamily="34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  <p:embeddedFont>
      <p:font typeface="Nunito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CDD62136-B7ED-46B0-98E8-8B2E7DA81902}">
  <a:tblStyle styleId="{CDD62136-B7ED-46B0-98E8-8B2E7DA8190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614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604963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Shape 11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Shape 1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Shape 14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Shape 15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Shape 18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Shape 19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Shape 2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Shape 2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Shape 26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Shape 27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Shape 30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Shape 3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Shape 1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Shape 11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Shape 115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Shape 116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Shape 39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Shape 40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Shape 4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Shape 4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Shape 4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Shape 44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Shape 46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Shape 51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Shape 52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Shape 58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Shape 5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Shape 6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Shape 6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Shape 7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Shape 73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Shape 79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Shape 80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Shape 81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Shape 8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Shape 85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Shape 86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Shape 89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Shape 90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Shape 9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Shape 10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Shape 10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90;&#1072;&#1073;&#1083;&#1080;&#1094;&#1072;%20&#1086;&#1094;&#1077;&#1085;&#1082;&#1080;%20&#1082;&#1072;&#1095;&#1077;&#1089;&#1090;&#1074;&#1072;.xls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45818E"/>
                </a:solidFill>
              </a:rPr>
              <a:t>Определение уровня качества шоколада</a:t>
            </a:r>
            <a:endParaRPr>
              <a:solidFill>
                <a:srgbClr val="45818E"/>
              </a:solidFill>
            </a:endParaRPr>
          </a:p>
        </p:txBody>
      </p:sp>
      <p:sp>
        <p:nvSpPr>
          <p:cNvPr id="129" name="Shape 129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351C75"/>
                </a:solidFill>
              </a:rPr>
              <a:t>мастер-класс </a:t>
            </a:r>
            <a:endParaRPr sz="3000">
              <a:solidFill>
                <a:srgbClr val="351C75"/>
              </a:solidFill>
            </a:endParaRPr>
          </a:p>
        </p:txBody>
      </p:sp>
      <p:sp>
        <p:nvSpPr>
          <p:cNvPr id="130" name="Shape 130"/>
          <p:cNvSpPr txBox="1"/>
          <p:nvPr/>
        </p:nvSpPr>
        <p:spPr>
          <a:xfrm>
            <a:off x="2123728" y="469850"/>
            <a:ext cx="5328591" cy="12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Министерство образования Кузбасса </a:t>
            </a:r>
            <a:endParaRPr sz="1800" dirty="0">
              <a:solidFill>
                <a:srgbClr val="0000FF"/>
              </a:solidFill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FF"/>
                </a:solidFill>
              </a:rPr>
              <a:t>ГПОУ “Мариинской политехнический техникум”</a:t>
            </a:r>
            <a:endParaRPr sz="1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0900" y="1990713"/>
            <a:ext cx="3181350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200" y="2936650"/>
            <a:ext cx="2628900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9838" y="451350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200" y="451350"/>
            <a:ext cx="2705100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Shape 1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89850" y="3132225"/>
            <a:ext cx="266700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472950" y="2892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chemeClr val="accent5"/>
                </a:solidFill>
              </a:rPr>
              <a:t>Самый дорогой шоколад в мире!</a:t>
            </a:r>
            <a:endParaRPr sz="3600">
              <a:solidFill>
                <a:schemeClr val="accent5"/>
              </a:solidFill>
            </a:endParaRPr>
          </a:p>
        </p:txBody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395650" y="1589550"/>
            <a:ext cx="4463400" cy="30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9230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Chocopologie by </a:t>
            </a: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9230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Knipschildt</a:t>
            </a: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5454325" y="641550"/>
            <a:ext cx="3439500" cy="218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400" b="1">
                <a:solidFill>
                  <a:srgbClr val="F9230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Noka</a:t>
            </a:r>
            <a:endParaRPr sz="2400"/>
          </a:p>
        </p:txBody>
      </p:sp>
      <p:pic>
        <p:nvPicPr>
          <p:cNvPr id="149" name="Shape 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950" y="2633700"/>
            <a:ext cx="2027550" cy="2027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/>
        </p:nvSpPr>
        <p:spPr>
          <a:xfrm>
            <a:off x="1483675" y="2534775"/>
            <a:ext cx="2089200" cy="9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444444"/>
                </a:solidFill>
                <a:highlight>
                  <a:srgbClr val="FFFFFF"/>
                </a:highlight>
              </a:rPr>
              <a:t>2600$ </a:t>
            </a:r>
            <a:r>
              <a:rPr lang="ru" sz="2000">
                <a:solidFill>
                  <a:srgbClr val="444444"/>
                </a:solidFill>
                <a:highlight>
                  <a:srgbClr val="FFFFFF"/>
                </a:highlight>
              </a:rPr>
              <a:t>за фунт</a:t>
            </a:r>
            <a:endParaRPr sz="2000">
              <a:solidFill>
                <a:srgbClr val="444444"/>
              </a:solidFill>
              <a:highlight>
                <a:srgbClr val="FFFFFF"/>
              </a:highlight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44444"/>
                </a:solidFill>
                <a:highlight>
                  <a:srgbClr val="FFFFFF"/>
                </a:highlight>
              </a:rPr>
              <a:t>(453гр)</a:t>
            </a:r>
            <a:endParaRPr sz="2000">
              <a:solidFill>
                <a:srgbClr val="444444"/>
              </a:solidFill>
              <a:highlight>
                <a:srgbClr val="FFFFFF"/>
              </a:highlight>
            </a:endParaRPr>
          </a:p>
        </p:txBody>
      </p:sp>
      <p:pic>
        <p:nvPicPr>
          <p:cNvPr id="151" name="Shape 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7150" y="344800"/>
            <a:ext cx="2152725" cy="17987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Shape 152"/>
          <p:cNvSpPr txBox="1"/>
          <p:nvPr/>
        </p:nvSpPr>
        <p:spPr>
          <a:xfrm>
            <a:off x="7356700" y="1360050"/>
            <a:ext cx="1718700" cy="8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444444"/>
                </a:solidFill>
                <a:highlight>
                  <a:srgbClr val="FFFFFF"/>
                </a:highlight>
              </a:rPr>
              <a:t>854$</a:t>
            </a:r>
            <a:r>
              <a:rPr lang="ru" sz="2000">
                <a:solidFill>
                  <a:srgbClr val="444444"/>
                </a:solidFill>
                <a:highlight>
                  <a:srgbClr val="FFFFFF"/>
                </a:highlight>
              </a:rPr>
              <a:t> за фунт (453гр)</a:t>
            </a:r>
            <a:endParaRPr sz="2000"/>
          </a:p>
        </p:txBody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3243450" y="1987125"/>
            <a:ext cx="4463400" cy="29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F92305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Delafee</a:t>
            </a: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1600"/>
              </a:spcBef>
              <a:spcAft>
                <a:spcPts val="1600"/>
              </a:spcAft>
              <a:buNone/>
            </a:pPr>
            <a:endParaRPr sz="2400" b="1">
              <a:solidFill>
                <a:srgbClr val="F92305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Shape 1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82150" y="2880950"/>
            <a:ext cx="2370700" cy="153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Shape 155"/>
          <p:cNvSpPr txBox="1"/>
          <p:nvPr/>
        </p:nvSpPr>
        <p:spPr>
          <a:xfrm>
            <a:off x="6825025" y="3288875"/>
            <a:ext cx="2089200" cy="7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44444"/>
                </a:solidFill>
                <a:highlight>
                  <a:srgbClr val="FFFFFF"/>
                </a:highlight>
              </a:rPr>
              <a:t> </a:t>
            </a:r>
            <a:r>
              <a:rPr lang="ru" sz="2000" b="1">
                <a:solidFill>
                  <a:srgbClr val="444444"/>
                </a:solidFill>
                <a:highlight>
                  <a:srgbClr val="FFFFFF"/>
                </a:highlight>
              </a:rPr>
              <a:t>508$ за фунт </a:t>
            </a:r>
            <a:endParaRPr sz="2000" b="1">
              <a:solidFill>
                <a:srgbClr val="444444"/>
              </a:solidFill>
              <a:highlight>
                <a:srgbClr val="FFFFFF"/>
              </a:highlight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444444"/>
                </a:solidFill>
                <a:highlight>
                  <a:srgbClr val="FFFFFF"/>
                </a:highlight>
              </a:rPr>
              <a:t>(453 гр)</a:t>
            </a:r>
            <a:endParaRPr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7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7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7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7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0000FF"/>
                </a:solidFill>
              </a:rPr>
              <a:t>Влияние шоколада на организм человека</a:t>
            </a:r>
            <a:endParaRPr sz="3000">
              <a:solidFill>
                <a:srgbClr val="0000FF"/>
              </a:solidFill>
            </a:endParaRPr>
          </a:p>
        </p:txBody>
      </p:sp>
      <p:graphicFrame>
        <p:nvGraphicFramePr>
          <p:cNvPr id="161" name="Shape 161"/>
          <p:cNvGraphicFramePr/>
          <p:nvPr/>
        </p:nvGraphicFramePr>
        <p:xfrm>
          <a:off x="328025" y="233100"/>
          <a:ext cx="8512600" cy="3915160"/>
        </p:xfrm>
        <a:graphic>
          <a:graphicData uri="http://schemas.openxmlformats.org/drawingml/2006/table">
            <a:tbl>
              <a:tblPr>
                <a:noFill/>
                <a:tableStyleId>{CDD62136-B7ED-46B0-98E8-8B2E7DA81902}</a:tableStyleId>
              </a:tblPr>
              <a:tblGrid>
                <a:gridCol w="4273650"/>
                <a:gridCol w="4238950"/>
              </a:tblGrid>
              <a:tr h="479925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6112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highlight>
                            <a:srgbClr val="FFFFFF"/>
                          </a:highlight>
                        </a:rPr>
                        <a:t>помогает преодолеть усталость, улучшает настроение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highlight>
                            <a:srgbClr val="FFFFFF"/>
                          </a:highlight>
                        </a:rPr>
                        <a:t>большое количество может привести к ожирению, сахарному диабету 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3640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высокая питательная ценность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способен усилить аллергическую реакцию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6110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жир шоколада препятствует образованию холестерина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вызывает зависимость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0355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танин выводит шлаки, снижает давление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танин способствует сужению кровеносных сосудов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0927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улучшает состояние кожного покрова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/>
                        <a:t>противопоказан детям до 3-х лет</a:t>
                      </a: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sp>
        <p:nvSpPr>
          <p:cNvPr id="162" name="Shape 162"/>
          <p:cNvSpPr/>
          <p:nvPr/>
        </p:nvSpPr>
        <p:spPr>
          <a:xfrm>
            <a:off x="2299725" y="173850"/>
            <a:ext cx="643200" cy="605100"/>
          </a:xfrm>
          <a:prstGeom prst="mathPlus">
            <a:avLst>
              <a:gd name="adj1" fmla="val 2352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0000"/>
              </a:solidFill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5736975" y="203400"/>
            <a:ext cx="1285800" cy="546000"/>
          </a:xfrm>
          <a:prstGeom prst="mathMinus">
            <a:avLst>
              <a:gd name="adj1" fmla="val 2352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819150" y="41285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rgbClr val="0000FF"/>
                </a:solidFill>
              </a:rPr>
              <a:t>Шоколад или кондитерская плитка?</a:t>
            </a:r>
            <a:endParaRPr sz="3600">
              <a:solidFill>
                <a:srgbClr val="0000FF"/>
              </a:solidFill>
            </a:endParaRPr>
          </a:p>
        </p:txBody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420375" y="2089650"/>
            <a:ext cx="4072500" cy="267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A4A4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натуральные какао-продукты</a:t>
            </a: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A4A4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вкус натурального шоколада богат фруктовыми, цветочными, ягодными и ореховыми нотами</a:t>
            </a: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A4A4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положительные </a:t>
            </a: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Shape 170"/>
          <p:cNvSpPr txBox="1">
            <a:spLocks noGrp="1"/>
          </p:cNvSpPr>
          <p:nvPr>
            <p:ph type="body" idx="2"/>
          </p:nvPr>
        </p:nvSpPr>
        <p:spPr>
          <a:xfrm>
            <a:off x="4426375" y="2027800"/>
            <a:ext cx="4329300" cy="27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A4A4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заменяются растительным жиром</a:t>
            </a: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A4A4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не обладает никакими вкусовыми нотами</a:t>
            </a: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4A4A4A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отрицательные</a:t>
            </a: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 sz="2000">
              <a:solidFill>
                <a:srgbClr val="4A4A4A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Shape 171"/>
          <p:cNvSpPr txBox="1"/>
          <p:nvPr/>
        </p:nvSpPr>
        <p:spPr>
          <a:xfrm>
            <a:off x="869400" y="1182150"/>
            <a:ext cx="1653000" cy="4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accent1"/>
                </a:solidFill>
                <a:highlight>
                  <a:srgbClr val="FFFFFF"/>
                </a:highlight>
              </a:rPr>
              <a:t>Шоколад</a:t>
            </a:r>
            <a:r>
              <a:rPr lang="ru" sz="2400">
                <a:solidFill>
                  <a:schemeClr val="accent1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</a:t>
            </a:r>
            <a:endParaRPr sz="2400">
              <a:solidFill>
                <a:schemeClr val="accent1"/>
              </a:solidFill>
            </a:endParaRPr>
          </a:p>
        </p:txBody>
      </p:sp>
      <p:sp>
        <p:nvSpPr>
          <p:cNvPr id="172" name="Shape 172"/>
          <p:cNvSpPr txBox="1"/>
          <p:nvPr/>
        </p:nvSpPr>
        <p:spPr>
          <a:xfrm>
            <a:off x="4591125" y="1182150"/>
            <a:ext cx="3781200" cy="4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accent1"/>
                </a:solidFill>
                <a:highlight>
                  <a:srgbClr val="FFFFFF"/>
                </a:highlight>
              </a:rPr>
              <a:t>Кондитерская плитка</a:t>
            </a:r>
            <a:r>
              <a:rPr lang="ru" sz="2400">
                <a:solidFill>
                  <a:schemeClr val="accent1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</a:t>
            </a:r>
            <a:endParaRPr sz="2400">
              <a:solidFill>
                <a:schemeClr val="accent1"/>
              </a:solidFill>
            </a:endParaRPr>
          </a:p>
        </p:txBody>
      </p:sp>
      <p:sp>
        <p:nvSpPr>
          <p:cNvPr id="173" name="Shape 173"/>
          <p:cNvSpPr txBox="1"/>
          <p:nvPr/>
        </p:nvSpPr>
        <p:spPr>
          <a:xfrm>
            <a:off x="3585625" y="1743350"/>
            <a:ext cx="1372500" cy="42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Состав</a:t>
            </a:r>
            <a:endParaRPr sz="2400"/>
          </a:p>
        </p:txBody>
      </p:sp>
      <p:sp>
        <p:nvSpPr>
          <p:cNvPr id="174" name="Shape 174"/>
          <p:cNvSpPr txBox="1"/>
          <p:nvPr/>
        </p:nvSpPr>
        <p:spPr>
          <a:xfrm>
            <a:off x="3004500" y="2781950"/>
            <a:ext cx="28191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Shape 175"/>
          <p:cNvSpPr txBox="1"/>
          <p:nvPr/>
        </p:nvSpPr>
        <p:spPr>
          <a:xfrm>
            <a:off x="3004500" y="2454200"/>
            <a:ext cx="2769600" cy="5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Вкусовые качества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Shape 176"/>
          <p:cNvSpPr txBox="1"/>
          <p:nvPr/>
        </p:nvSpPr>
        <p:spPr>
          <a:xfrm>
            <a:off x="3944175" y="2781950"/>
            <a:ext cx="71217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Shape 177"/>
          <p:cNvSpPr txBox="1"/>
          <p:nvPr/>
        </p:nvSpPr>
        <p:spPr>
          <a:xfrm>
            <a:off x="3672150" y="4001200"/>
            <a:ext cx="1434300" cy="4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Свойства </a:t>
            </a:r>
            <a:endParaRPr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4230" y="422362"/>
            <a:ext cx="2664296" cy="1603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9573"/>
            <a:ext cx="3927284" cy="256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9702"/>
            <a:ext cx="3505572" cy="2629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6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 action="ppaction://hlinkfile"/>
              </a:rPr>
              <a:t>Оценка качества шоколада</a:t>
            </a:r>
            <a:endParaRPr sz="60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819150" y="41151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dirty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Шкала оценки уровня качества</a:t>
            </a:r>
            <a:endParaRPr sz="3600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3528" y="3845722"/>
            <a:ext cx="1080120" cy="103028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...-0,59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14781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Низкое качество</a:t>
            </a:r>
            <a:endParaRPr lang="ru-RU" sz="1600" dirty="0">
              <a:solidFill>
                <a:schemeClr val="accent6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23728" y="3459206"/>
            <a:ext cx="1260140" cy="120077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0,60-0,79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2855426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Удовлетворительное качество</a:t>
            </a:r>
            <a:endParaRPr lang="ru-RU" sz="1600" dirty="0">
              <a:solidFill>
                <a:schemeClr val="accent6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851920" y="3003799"/>
            <a:ext cx="1440160" cy="14401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0,80-0,94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2" y="2355726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Хорошее</a:t>
            </a:r>
          </a:p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качество</a:t>
            </a:r>
            <a:endParaRPr lang="ru-RU" sz="1600" dirty="0">
              <a:solidFill>
                <a:schemeClr val="accent6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72672" y="1840919"/>
            <a:ext cx="1692188" cy="159928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0,99 и выше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588496" y="2619434"/>
            <a:ext cx="1584176" cy="14401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0,95-0,98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9599" y="1902881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Отличное </a:t>
            </a:r>
          </a:p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качество</a:t>
            </a:r>
            <a:endParaRPr lang="ru-RU" sz="1600" dirty="0">
              <a:solidFill>
                <a:schemeClr val="accent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64660" y="1220123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Очень высокое</a:t>
            </a:r>
          </a:p>
          <a:p>
            <a:pPr algn="ctr"/>
            <a:r>
              <a:rPr lang="ru-RU" sz="1600" dirty="0" smtClean="0">
                <a:solidFill>
                  <a:schemeClr val="accent6"/>
                </a:solidFill>
              </a:rPr>
              <a:t>качество</a:t>
            </a:r>
            <a:endParaRPr lang="ru-RU" sz="16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707654"/>
            <a:ext cx="7200800" cy="1646100"/>
          </a:xfrm>
        </p:spPr>
        <p:txBody>
          <a:bodyPr/>
          <a:lstStyle/>
          <a:p>
            <a:r>
              <a:rPr lang="ru-RU" sz="44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br>
              <a:rPr lang="ru-RU" sz="44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45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168</Words>
  <Application>Microsoft Office PowerPoint</Application>
  <PresentationFormat>Экран (16:9)</PresentationFormat>
  <Paragraphs>61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Arial Narrow</vt:lpstr>
      <vt:lpstr>Verdana</vt:lpstr>
      <vt:lpstr>Nunito</vt:lpstr>
      <vt:lpstr>Shift</vt:lpstr>
      <vt:lpstr>Определение уровня качества шоколада</vt:lpstr>
      <vt:lpstr>Презентация PowerPoint</vt:lpstr>
      <vt:lpstr>Самый дорогой шоколад в мире!</vt:lpstr>
      <vt:lpstr>Презентация PowerPoint</vt:lpstr>
      <vt:lpstr>Шоколад или кондитерская плитка?</vt:lpstr>
      <vt:lpstr>Презентация PowerPoint</vt:lpstr>
      <vt:lpstr>Оценка качества шоколада</vt:lpstr>
      <vt:lpstr>Шкала оценки уровня качества</vt:lpstr>
      <vt:lpstr>Спасибо за внимание!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Определение уровня качества шоколада</dc:title>
  <dc:creator>Win</dc:creator>
  <cp:lastModifiedBy>Козлова Илона</cp:lastModifiedBy>
  <cp:revision>8</cp:revision>
  <dcterms:modified xsi:type="dcterms:W3CDTF">2023-11-10T06:02:46Z</dcterms:modified>
</cp:coreProperties>
</file>