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98" r:id="rId3"/>
    <p:sldId id="299" r:id="rId4"/>
    <p:sldId id="261" r:id="rId5"/>
    <p:sldId id="258" r:id="rId6"/>
    <p:sldId id="262" r:id="rId7"/>
    <p:sldId id="263" r:id="rId8"/>
    <p:sldId id="268" r:id="rId9"/>
    <p:sldId id="269" r:id="rId10"/>
    <p:sldId id="270" r:id="rId11"/>
    <p:sldId id="267" r:id="rId12"/>
    <p:sldId id="264" r:id="rId13"/>
    <p:sldId id="279" r:id="rId14"/>
    <p:sldId id="281" r:id="rId15"/>
    <p:sldId id="272" r:id="rId16"/>
    <p:sldId id="284" r:id="rId17"/>
    <p:sldId id="273" r:id="rId18"/>
    <p:sldId id="283" r:id="rId19"/>
    <p:sldId id="275" r:id="rId20"/>
    <p:sldId id="293" r:id="rId21"/>
    <p:sldId id="297" r:id="rId22"/>
    <p:sldId id="294" r:id="rId23"/>
    <p:sldId id="296" r:id="rId24"/>
    <p:sldId id="277" r:id="rId25"/>
    <p:sldId id="287" r:id="rId26"/>
    <p:sldId id="288" r:id="rId27"/>
    <p:sldId id="289" r:id="rId28"/>
    <p:sldId id="290" r:id="rId29"/>
    <p:sldId id="291" r:id="rId30"/>
    <p:sldId id="301" r:id="rId31"/>
    <p:sldId id="302" r:id="rId32"/>
    <p:sldId id="304" r:id="rId33"/>
    <p:sldId id="292" r:id="rId34"/>
    <p:sldId id="300" r:id="rId35"/>
    <p:sldId id="282" r:id="rId36"/>
    <p:sldId id="295" r:id="rId37"/>
    <p:sldId id="286" r:id="rId38"/>
    <p:sldId id="285" r:id="rId39"/>
    <p:sldId id="271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548903296459121"/>
          <c:y val="0.13400106444629317"/>
          <c:w val="0.79468898297014623"/>
          <c:h val="0.7772818785900671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>
                <c:manualLayout>
                  <c:x val="-0.15903329689558338"/>
                  <c:y val="9.9182673396649768E-2"/>
                </c:manualLayout>
              </c:layout>
              <c:tx>
                <c:rich>
                  <a:bodyPr/>
                  <a:lstStyle/>
                  <a:p>
                    <a:r>
                      <a:rPr lang="ru-RU" sz="3600" dirty="0" smtClean="0">
                        <a:latin typeface="Arial Black" pitchFamily="34" charset="0"/>
                      </a:rPr>
                      <a:t>Н</a:t>
                    </a:r>
                    <a:r>
                      <a:rPr lang="ru-RU" dirty="0" smtClean="0">
                        <a:latin typeface="Arial Black" pitchFamily="34" charset="0"/>
                      </a:rPr>
                      <a:t>е</a:t>
                    </a:r>
                    <a:r>
                      <a:rPr lang="ru-RU" baseline="0" dirty="0" smtClean="0">
                        <a:latin typeface="Arial Black" pitchFamily="34" charset="0"/>
                      </a:rPr>
                      <a:t> знаю</a:t>
                    </a:r>
                  </a:p>
                  <a:p>
                    <a:r>
                      <a:rPr lang="ru-RU" dirty="0" smtClean="0">
                        <a:latin typeface="Arial Black" pitchFamily="34" charset="0"/>
                      </a:rPr>
                      <a:t>19%</a:t>
                    </a:r>
                    <a:endParaRPr lang="ru-RU" dirty="0">
                      <a:latin typeface="Arial Black" pitchFamily="34" charset="0"/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27671918728606881"/>
                  <c:y val="-0.12223437591901579"/>
                </c:manualLayout>
              </c:layout>
              <c:tx>
                <c:rich>
                  <a:bodyPr/>
                  <a:lstStyle/>
                  <a:p>
                    <a:r>
                      <a:rPr lang="ru-RU" sz="3600" dirty="0" smtClean="0">
                        <a:latin typeface="Arial Black" pitchFamily="34" charset="0"/>
                      </a:rPr>
                      <a:t>Д</a:t>
                    </a:r>
                    <a:r>
                      <a:rPr lang="ru-RU" sz="2800" dirty="0" smtClean="0">
                        <a:latin typeface="Arial Black" pitchFamily="34" charset="0"/>
                      </a:rPr>
                      <a:t>али</a:t>
                    </a:r>
                    <a:r>
                      <a:rPr lang="ru-RU" sz="2800" baseline="0" dirty="0" smtClean="0">
                        <a:latin typeface="Arial Black" pitchFamily="34" charset="0"/>
                      </a:rPr>
                      <a:t> ответ</a:t>
                    </a:r>
                    <a:r>
                      <a:rPr lang="ru-RU" sz="2800" dirty="0">
                        <a:latin typeface="Arial Black" pitchFamily="34" charset="0"/>
                      </a:rPr>
                      <a:t>
</a:t>
                    </a:r>
                    <a:r>
                      <a:rPr lang="ru-RU" sz="2800" dirty="0" smtClean="0">
                        <a:latin typeface="Arial Black" pitchFamily="34" charset="0"/>
                      </a:rPr>
                      <a:t>81%</a:t>
                    </a:r>
                    <a:endParaRPr lang="ru-RU" sz="2800" dirty="0">
                      <a:latin typeface="Arial Black" pitchFamily="34" charset="0"/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600"/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Лист1!$B$2:$B$5</c:f>
              <c:numCache>
                <c:formatCode>\О\с\н\о\в\н\о\й</c:formatCode>
                <c:ptCount val="4"/>
                <c:pt idx="0">
                  <c:v>41</c:v>
                </c:pt>
                <c:pt idx="1">
                  <c:v>59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</c:pie3DChart>
    </c:plotArea>
    <c:plotVisOnly val="1"/>
    <c:dispBlanksAs val="zero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1DE310-2D27-47BB-B8DA-86495AC419C4}" type="doc">
      <dgm:prSet loTypeId="urn:microsoft.com/office/officeart/2005/8/layout/pyramid1" loCatId="pyramid" qsTypeId="urn:microsoft.com/office/officeart/2005/8/quickstyle/simple1" qsCatId="simple" csTypeId="urn:microsoft.com/office/officeart/2005/8/colors/colorful1#3" csCatId="colorful" phldr="1"/>
      <dgm:spPr/>
    </dgm:pt>
    <dgm:pt modelId="{8F685237-04D9-4732-A580-AF7CD1D156AD}">
      <dgm:prSet phldrT="[Текст]" custT="1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endParaRPr lang="ru-RU" sz="2800" b="1" dirty="0" smtClean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r>
            <a:rPr lang="ru-RU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Делаю</a:t>
          </a:r>
          <a:endParaRPr lang="ru-RU" sz="28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D54EC02-6C48-45A2-AD6C-C2CC01B57030}" type="parTrans" cxnId="{267AC6D4-D05C-4020-8547-687E3B42EFD6}">
      <dgm:prSet/>
      <dgm:spPr/>
      <dgm:t>
        <a:bodyPr/>
        <a:lstStyle/>
        <a:p>
          <a:endParaRPr lang="ru-RU"/>
        </a:p>
      </dgm:t>
    </dgm:pt>
    <dgm:pt modelId="{85555C4B-5FAA-4059-A858-CF13EC4FCA9E}" type="sibTrans" cxnId="{267AC6D4-D05C-4020-8547-687E3B42EFD6}">
      <dgm:prSet/>
      <dgm:spPr/>
      <dgm:t>
        <a:bodyPr/>
        <a:lstStyle/>
        <a:p>
          <a:endParaRPr lang="ru-RU"/>
        </a:p>
      </dgm:t>
    </dgm:pt>
    <dgm:pt modelId="{1FD84092-4223-4FF8-87FE-8239A0B14CFC}">
      <dgm:prSet phldrT="[Текст]" custT="1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ru-RU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Стремлюсь</a:t>
          </a:r>
          <a:endParaRPr lang="ru-RU" sz="3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37A3AD3-58F1-4C85-8943-88AE855F0AA5}" type="parTrans" cxnId="{B298D550-29D2-4895-AB2F-F0B49122A294}">
      <dgm:prSet/>
      <dgm:spPr/>
      <dgm:t>
        <a:bodyPr/>
        <a:lstStyle/>
        <a:p>
          <a:endParaRPr lang="ru-RU"/>
        </a:p>
      </dgm:t>
    </dgm:pt>
    <dgm:pt modelId="{3AB2016E-04CA-46DB-99E4-D1D658F33A11}" type="sibTrans" cxnId="{B298D550-29D2-4895-AB2F-F0B49122A294}">
      <dgm:prSet/>
      <dgm:spPr/>
      <dgm:t>
        <a:bodyPr/>
        <a:lstStyle/>
        <a:p>
          <a:endParaRPr lang="ru-RU"/>
        </a:p>
      </dgm:t>
    </dgm:pt>
    <dgm:pt modelId="{BE5ABB20-7950-443A-B40A-1CBFA2D56DB4}">
      <dgm:prSet phldrT="[Текст]" custT="1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ru-RU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Понимаю</a:t>
          </a:r>
          <a:endParaRPr lang="ru-RU" sz="3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E6E4A3A-14CB-4D23-B74A-5AE08FFD66F7}" type="parTrans" cxnId="{13A14D57-C45C-419A-904C-FC57891A7BAA}">
      <dgm:prSet/>
      <dgm:spPr/>
      <dgm:t>
        <a:bodyPr/>
        <a:lstStyle/>
        <a:p>
          <a:endParaRPr lang="ru-RU"/>
        </a:p>
      </dgm:t>
    </dgm:pt>
    <dgm:pt modelId="{99F2E982-DBEC-4F55-8DBC-3008ECB37BE3}" type="sibTrans" cxnId="{13A14D57-C45C-419A-904C-FC57891A7BAA}">
      <dgm:prSet/>
      <dgm:spPr/>
      <dgm:t>
        <a:bodyPr/>
        <a:lstStyle/>
        <a:p>
          <a:endParaRPr lang="ru-RU"/>
        </a:p>
      </dgm:t>
    </dgm:pt>
    <dgm:pt modelId="{6BA94803-BE07-4C42-99CE-29032A631B60}" type="pres">
      <dgm:prSet presAssocID="{D91DE310-2D27-47BB-B8DA-86495AC419C4}" presName="Name0" presStyleCnt="0">
        <dgm:presLayoutVars>
          <dgm:dir/>
          <dgm:animLvl val="lvl"/>
          <dgm:resizeHandles val="exact"/>
        </dgm:presLayoutVars>
      </dgm:prSet>
      <dgm:spPr/>
    </dgm:pt>
    <dgm:pt modelId="{5001F2ED-BBDE-439C-9C2A-CC21A3A203F1}" type="pres">
      <dgm:prSet presAssocID="{8F685237-04D9-4732-A580-AF7CD1D156AD}" presName="Name8" presStyleCnt="0"/>
      <dgm:spPr>
        <a:scene3d>
          <a:camera prst="orthographicFront"/>
          <a:lightRig rig="threePt" dir="t"/>
        </a:scene3d>
        <a:sp3d>
          <a:bevelT prst="angle"/>
        </a:sp3d>
      </dgm:spPr>
    </dgm:pt>
    <dgm:pt modelId="{E36A175D-170B-48A9-999B-E34D7EF61EFE}" type="pres">
      <dgm:prSet presAssocID="{8F685237-04D9-4732-A580-AF7CD1D156AD}" presName="level" presStyleLbl="node1" presStyleIdx="0" presStyleCnt="3" custScaleY="11222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1B96F3-C8F6-494B-BAB7-E51A1720211D}" type="pres">
      <dgm:prSet presAssocID="{8F685237-04D9-4732-A580-AF7CD1D156A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522372-E8C2-4F2E-82D6-1541BC5BBECC}" type="pres">
      <dgm:prSet presAssocID="{1FD84092-4223-4FF8-87FE-8239A0B14CFC}" presName="Name8" presStyleCnt="0"/>
      <dgm:spPr>
        <a:scene3d>
          <a:camera prst="orthographicFront"/>
          <a:lightRig rig="threePt" dir="t"/>
        </a:scene3d>
        <a:sp3d>
          <a:bevelT prst="angle"/>
        </a:sp3d>
      </dgm:spPr>
    </dgm:pt>
    <dgm:pt modelId="{43AFED9C-143E-4236-8E71-74F7FEB29DBB}" type="pres">
      <dgm:prSet presAssocID="{1FD84092-4223-4FF8-87FE-8239A0B14CFC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F9939-25A4-44B9-8CB0-5F9B0CD7B683}" type="pres">
      <dgm:prSet presAssocID="{1FD84092-4223-4FF8-87FE-8239A0B14CF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FEA93D-0AF0-4D3D-B32D-13367352FD9C}" type="pres">
      <dgm:prSet presAssocID="{BE5ABB20-7950-443A-B40A-1CBFA2D56DB4}" presName="Name8" presStyleCnt="0"/>
      <dgm:spPr>
        <a:scene3d>
          <a:camera prst="orthographicFront"/>
          <a:lightRig rig="threePt" dir="t"/>
        </a:scene3d>
        <a:sp3d>
          <a:bevelT prst="angle"/>
        </a:sp3d>
      </dgm:spPr>
    </dgm:pt>
    <dgm:pt modelId="{59DD8454-075F-4291-B513-3784D21540BE}" type="pres">
      <dgm:prSet presAssocID="{BE5ABB20-7950-443A-B40A-1CBFA2D56DB4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B83E8B-915B-4622-AFC0-A333AF7FEA02}" type="pres">
      <dgm:prSet presAssocID="{BE5ABB20-7950-443A-B40A-1CBFA2D56DB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AEC9FAF-5C13-41AA-A379-21AE97ABDDDD}" type="presOf" srcId="{8F685237-04D9-4732-A580-AF7CD1D156AD}" destId="{E36A175D-170B-48A9-999B-E34D7EF61EFE}" srcOrd="0" destOrd="0" presId="urn:microsoft.com/office/officeart/2005/8/layout/pyramid1"/>
    <dgm:cxn modelId="{267AC6D4-D05C-4020-8547-687E3B42EFD6}" srcId="{D91DE310-2D27-47BB-B8DA-86495AC419C4}" destId="{8F685237-04D9-4732-A580-AF7CD1D156AD}" srcOrd="0" destOrd="0" parTransId="{1D54EC02-6C48-45A2-AD6C-C2CC01B57030}" sibTransId="{85555C4B-5FAA-4059-A858-CF13EC4FCA9E}"/>
    <dgm:cxn modelId="{EF6CEC3E-8B33-4BAA-BC3D-3454207E68E6}" type="presOf" srcId="{BE5ABB20-7950-443A-B40A-1CBFA2D56DB4}" destId="{59DD8454-075F-4291-B513-3784D21540BE}" srcOrd="0" destOrd="0" presId="urn:microsoft.com/office/officeart/2005/8/layout/pyramid1"/>
    <dgm:cxn modelId="{31ABF6CF-4EE0-4583-A3BD-6E19494777DA}" type="presOf" srcId="{BE5ABB20-7950-443A-B40A-1CBFA2D56DB4}" destId="{2DB83E8B-915B-4622-AFC0-A333AF7FEA02}" srcOrd="1" destOrd="0" presId="urn:microsoft.com/office/officeart/2005/8/layout/pyramid1"/>
    <dgm:cxn modelId="{6919EF96-CC70-4C61-A02A-F5FD659CE8A8}" type="presOf" srcId="{8F685237-04D9-4732-A580-AF7CD1D156AD}" destId="{051B96F3-C8F6-494B-BAB7-E51A1720211D}" srcOrd="1" destOrd="0" presId="urn:microsoft.com/office/officeart/2005/8/layout/pyramid1"/>
    <dgm:cxn modelId="{0299FDB3-558A-4645-8BE9-38A3B813DE4D}" type="presOf" srcId="{D91DE310-2D27-47BB-B8DA-86495AC419C4}" destId="{6BA94803-BE07-4C42-99CE-29032A631B60}" srcOrd="0" destOrd="0" presId="urn:microsoft.com/office/officeart/2005/8/layout/pyramid1"/>
    <dgm:cxn modelId="{3439488A-3507-4539-9C0D-1F7E6E43B7E0}" type="presOf" srcId="{1FD84092-4223-4FF8-87FE-8239A0B14CFC}" destId="{A35F9939-25A4-44B9-8CB0-5F9B0CD7B683}" srcOrd="1" destOrd="0" presId="urn:microsoft.com/office/officeart/2005/8/layout/pyramid1"/>
    <dgm:cxn modelId="{2C607292-C087-4812-8EE3-CB6FF9FE71E3}" type="presOf" srcId="{1FD84092-4223-4FF8-87FE-8239A0B14CFC}" destId="{43AFED9C-143E-4236-8E71-74F7FEB29DBB}" srcOrd="0" destOrd="0" presId="urn:microsoft.com/office/officeart/2005/8/layout/pyramid1"/>
    <dgm:cxn modelId="{13A14D57-C45C-419A-904C-FC57891A7BAA}" srcId="{D91DE310-2D27-47BB-B8DA-86495AC419C4}" destId="{BE5ABB20-7950-443A-B40A-1CBFA2D56DB4}" srcOrd="2" destOrd="0" parTransId="{3E6E4A3A-14CB-4D23-B74A-5AE08FFD66F7}" sibTransId="{99F2E982-DBEC-4F55-8DBC-3008ECB37BE3}"/>
    <dgm:cxn modelId="{B298D550-29D2-4895-AB2F-F0B49122A294}" srcId="{D91DE310-2D27-47BB-B8DA-86495AC419C4}" destId="{1FD84092-4223-4FF8-87FE-8239A0B14CFC}" srcOrd="1" destOrd="0" parTransId="{537A3AD3-58F1-4C85-8943-88AE855F0AA5}" sibTransId="{3AB2016E-04CA-46DB-99E4-D1D658F33A11}"/>
    <dgm:cxn modelId="{BBE5F1A0-8DEA-44BC-BBAA-914412FBE9CD}" type="presParOf" srcId="{6BA94803-BE07-4C42-99CE-29032A631B60}" destId="{5001F2ED-BBDE-439C-9C2A-CC21A3A203F1}" srcOrd="0" destOrd="0" presId="urn:microsoft.com/office/officeart/2005/8/layout/pyramid1"/>
    <dgm:cxn modelId="{F6D27815-58DF-4C8E-9AA0-E626BA20A432}" type="presParOf" srcId="{5001F2ED-BBDE-439C-9C2A-CC21A3A203F1}" destId="{E36A175D-170B-48A9-999B-E34D7EF61EFE}" srcOrd="0" destOrd="0" presId="urn:microsoft.com/office/officeart/2005/8/layout/pyramid1"/>
    <dgm:cxn modelId="{58BFFA78-C588-4219-9FE7-A8118B8D59E5}" type="presParOf" srcId="{5001F2ED-BBDE-439C-9C2A-CC21A3A203F1}" destId="{051B96F3-C8F6-494B-BAB7-E51A1720211D}" srcOrd="1" destOrd="0" presId="urn:microsoft.com/office/officeart/2005/8/layout/pyramid1"/>
    <dgm:cxn modelId="{5302A810-E10F-4259-A0A6-DBBFE18A6583}" type="presParOf" srcId="{6BA94803-BE07-4C42-99CE-29032A631B60}" destId="{C2522372-E8C2-4F2E-82D6-1541BC5BBECC}" srcOrd="1" destOrd="0" presId="urn:microsoft.com/office/officeart/2005/8/layout/pyramid1"/>
    <dgm:cxn modelId="{5CC3652C-692A-4D17-A0AB-41908800D5C8}" type="presParOf" srcId="{C2522372-E8C2-4F2E-82D6-1541BC5BBECC}" destId="{43AFED9C-143E-4236-8E71-74F7FEB29DBB}" srcOrd="0" destOrd="0" presId="urn:microsoft.com/office/officeart/2005/8/layout/pyramid1"/>
    <dgm:cxn modelId="{0F087534-27CA-4032-8672-EB435E234E21}" type="presParOf" srcId="{C2522372-E8C2-4F2E-82D6-1541BC5BBECC}" destId="{A35F9939-25A4-44B9-8CB0-5F9B0CD7B683}" srcOrd="1" destOrd="0" presId="urn:microsoft.com/office/officeart/2005/8/layout/pyramid1"/>
    <dgm:cxn modelId="{A9DD5795-DED3-4BE5-A867-2247005A6286}" type="presParOf" srcId="{6BA94803-BE07-4C42-99CE-29032A631B60}" destId="{AFFEA93D-0AF0-4D3D-B32D-13367352FD9C}" srcOrd="2" destOrd="0" presId="urn:microsoft.com/office/officeart/2005/8/layout/pyramid1"/>
    <dgm:cxn modelId="{5419AD5B-F03A-4837-9D4A-6C633D97BC96}" type="presParOf" srcId="{AFFEA93D-0AF0-4D3D-B32D-13367352FD9C}" destId="{59DD8454-075F-4291-B513-3784D21540BE}" srcOrd="0" destOrd="0" presId="urn:microsoft.com/office/officeart/2005/8/layout/pyramid1"/>
    <dgm:cxn modelId="{F94A798C-E18A-4736-9619-ADB77FB920F4}" type="presParOf" srcId="{AFFEA93D-0AF0-4D3D-B32D-13367352FD9C}" destId="{2DB83E8B-915B-4622-AFC0-A333AF7FEA02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6A175D-170B-48A9-999B-E34D7EF61EFE}">
      <dsp:nvSpPr>
        <dsp:cNvPr id="0" name=""/>
        <dsp:cNvSpPr/>
      </dsp:nvSpPr>
      <dsp:spPr>
        <a:xfrm>
          <a:off x="1952463" y="0"/>
          <a:ext cx="2191073" cy="1566701"/>
        </a:xfrm>
        <a:prstGeom prst="trapezoid">
          <a:avLst>
            <a:gd name="adj" fmla="val 69926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 smtClean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Делаю</a:t>
          </a:r>
          <a:endParaRPr lang="ru-RU" sz="2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952463" y="0"/>
        <a:ext cx="2191073" cy="1566701"/>
      </dsp:txXfrm>
    </dsp:sp>
    <dsp:sp modelId="{43AFED9C-143E-4236-8E71-74F7FEB29DBB}">
      <dsp:nvSpPr>
        <dsp:cNvPr id="0" name=""/>
        <dsp:cNvSpPr/>
      </dsp:nvSpPr>
      <dsp:spPr>
        <a:xfrm>
          <a:off x="976231" y="1566701"/>
          <a:ext cx="4143536" cy="1396085"/>
        </a:xfrm>
        <a:prstGeom prst="trapezoid">
          <a:avLst>
            <a:gd name="adj" fmla="val 69926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Стремлюсь</a:t>
          </a:r>
          <a:endParaRPr lang="ru-RU" sz="3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701350" y="1566701"/>
        <a:ext cx="2693298" cy="1396085"/>
      </dsp:txXfrm>
    </dsp:sp>
    <dsp:sp modelId="{59DD8454-075F-4291-B513-3784D21540BE}">
      <dsp:nvSpPr>
        <dsp:cNvPr id="0" name=""/>
        <dsp:cNvSpPr/>
      </dsp:nvSpPr>
      <dsp:spPr>
        <a:xfrm>
          <a:off x="0" y="2962786"/>
          <a:ext cx="6096000" cy="1396085"/>
        </a:xfrm>
        <a:prstGeom prst="trapezoid">
          <a:avLst>
            <a:gd name="adj" fmla="val 69926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Понимаю</a:t>
          </a:r>
          <a:endParaRPr lang="ru-RU" sz="3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66799" y="2962786"/>
        <a:ext cx="3962400" cy="13960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8815B6-2C4F-446D-BD1C-225B3CC56DB6}" type="datetimeFigureOut">
              <a:rPr lang="ru-RU" smtClean="0"/>
              <a:pPr/>
              <a:t>23.12.2020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9B8E3D-5A9B-469D-B332-196F5E04F67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795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808E8C7-4151-49E7-8A7C-32C040E69603}" type="slidenum">
              <a:rPr lang="ru-RU">
                <a:latin typeface="Arial" pitchFamily="34" charset="0"/>
              </a:rPr>
              <a:pPr/>
              <a:t>8</a:t>
            </a:fld>
            <a:endParaRPr lang="ru-RU">
              <a:latin typeface="Arial" pitchFamily="34" charset="0"/>
            </a:endParaRPr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z="1600" dirty="0"/>
          </a:p>
          <a:p>
            <a:pPr>
              <a:spcBef>
                <a:spcPct val="0"/>
              </a:spcBef>
            </a:pPr>
            <a:endParaRPr lang="ru-RU" sz="1600" dirty="0"/>
          </a:p>
          <a:p>
            <a:pPr>
              <a:spcBef>
                <a:spcPct val="0"/>
              </a:spcBef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27231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849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39ADAB3-738B-4CD0-AF56-6E7014175D8B}" type="slidenum">
              <a:rPr lang="ru-RU">
                <a:latin typeface="Arial" pitchFamily="34" charset="0"/>
              </a:rPr>
              <a:pPr/>
              <a:t>13</a:t>
            </a:fld>
            <a:endParaRPr lang="ru-RU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520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860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5CBBCBA-11F2-429C-AA62-4C5541EC997A}" type="slidenum">
              <a:rPr lang="ru-RU">
                <a:latin typeface="Arial" pitchFamily="34" charset="0"/>
              </a:rPr>
              <a:pPr/>
              <a:t>14</a:t>
            </a:fld>
            <a:endParaRPr lang="ru-RU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174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8E3D-5A9B-469D-B332-196F5E04F670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47134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911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A5E9ED3-9A28-4942-91A5-2EF1B51ABE4B}" type="slidenum">
              <a:rPr lang="ru-RU">
                <a:latin typeface="Arial" pitchFamily="34" charset="0"/>
              </a:rPr>
              <a:pPr/>
              <a:t>16</a:t>
            </a:fld>
            <a:endParaRPr lang="ru-RU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392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880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D18DE50-7A6F-4D37-A212-8100E14189A7}" type="slidenum">
              <a:rPr lang="ru-RU">
                <a:latin typeface="Arial" pitchFamily="34" charset="0"/>
              </a:rPr>
              <a:pPr/>
              <a:t>18</a:t>
            </a:fld>
            <a:endParaRPr lang="ru-RU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5446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8E3D-5A9B-469D-B332-196F5E04F670}" type="slidenum">
              <a:rPr lang="ru-RU" smtClean="0"/>
              <a:pPr/>
              <a:t>26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33331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8E3D-5A9B-469D-B332-196F5E04F670}" type="slidenum">
              <a:rPr lang="ru-RU" smtClean="0"/>
              <a:pPr/>
              <a:t>29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74032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8E3D-5A9B-469D-B332-196F5E04F670}" type="slidenum">
              <a:rPr lang="ru-RU" smtClean="0"/>
              <a:pPr/>
              <a:t>36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68528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993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8880084-9640-4AA3-93E8-126FB940B34B}" type="slidenum">
              <a:rPr lang="ru-RU">
                <a:latin typeface="Arial" pitchFamily="34" charset="0"/>
              </a:rPr>
              <a:pPr/>
              <a:t>37</a:t>
            </a:fld>
            <a:endParaRPr lang="ru-RU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0146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003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67BDE1-EDEB-4CA2-843E-807A24677BC7}" type="slidenum">
              <a:rPr lang="ru-RU">
                <a:latin typeface="Arial" pitchFamily="34" charset="0"/>
              </a:rPr>
              <a:pPr/>
              <a:t>38</a:t>
            </a:fld>
            <a:endParaRPr lang="ru-RU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7822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8E3D-5A9B-469D-B332-196F5E04F670}" type="slidenum">
              <a:rPr lang="ru-RU" smtClean="0"/>
              <a:pPr/>
              <a:t>39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6914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png"/><Relationship Id="rId7" Type="http://schemas.openxmlformats.org/officeDocument/2006/relationships/image" Target="../media/image36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7.jpeg"/><Relationship Id="rId4" Type="http://schemas.openxmlformats.org/officeDocument/2006/relationships/image" Target="../media/image6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77.jpeg"/><Relationship Id="rId7" Type="http://schemas.openxmlformats.org/officeDocument/2006/relationships/image" Target="../media/image8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Relationship Id="rId9" Type="http://schemas.openxmlformats.org/officeDocument/2006/relationships/image" Target="../media/image8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1.jpeg"/><Relationship Id="rId4" Type="http://schemas.openxmlformats.org/officeDocument/2006/relationships/image" Target="../media/image10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edportal.net/attachments/000/643/614/643614.jpg?14277554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7504" y="2276873"/>
            <a:ext cx="87129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Arial Black" pitchFamily="34" charset="0"/>
              </a:rPr>
              <a:t>«Духовно – нравственное развитие и  воспитание – путь к формированию личности школьника».</a:t>
            </a:r>
            <a:endParaRPr lang="ru-RU" sz="2800" dirty="0"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260648"/>
            <a:ext cx="86409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Arial Black" pitchFamily="34" charset="0"/>
              </a:rPr>
              <a:t> МУНИЦИПАЛЬНОЕ БЮЖДЕТНОЕ ОБРАЗОВАТЕЛЬНОЕ</a:t>
            </a:r>
          </a:p>
          <a:p>
            <a:pPr algn="ctr"/>
            <a:r>
              <a:rPr lang="ru-RU" sz="1600" dirty="0" smtClean="0">
                <a:latin typeface="Arial Black" pitchFamily="34" charset="0"/>
              </a:rPr>
              <a:t>УЧРЕЖДЕНИЕ ШКОЛА  №1 им. М.Ю. Лермонтова, г. Пятигорск</a:t>
            </a:r>
          </a:p>
          <a:p>
            <a:pPr algn="ctr"/>
            <a:endParaRPr lang="ru-RU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4932040" y="5589821"/>
            <a:ext cx="38884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861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Чугуева Ольга Николаевна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861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учитель истории и обществознания,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861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классный руководитель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ep-digest.ru/wp-content/uploads/2014/08/2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60848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Arial Black" pitchFamily="34" charset="0"/>
              </a:rPr>
              <a:t>ДЕИЛОГИЗАЦИЯ ОБЩЕСТВА</a:t>
            </a:r>
            <a:r>
              <a:rPr lang="ru-RU" sz="4000" b="1" dirty="0" smtClean="0">
                <a:latin typeface="Arial Black" pitchFamily="34" charset="0"/>
              </a:rPr>
              <a:t>.</a:t>
            </a:r>
            <a:endParaRPr lang="ru-RU" sz="4000" dirty="0"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3212976"/>
            <a:ext cx="92250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solidFill>
                  <a:srgbClr val="FF0000"/>
                </a:solidFill>
                <a:latin typeface="Arial Black" pitchFamily="34" charset="0"/>
              </a:rPr>
              <a:t>ликвидация института воспитания</a:t>
            </a:r>
            <a:endParaRPr lang="ru-RU" sz="48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decel="100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16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/>
        </p:nvGraphicFramePr>
        <p:xfrm>
          <a:off x="323528" y="836712"/>
          <a:ext cx="8064896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115616" y="66110"/>
            <a:ext cx="7488832" cy="67710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Анкетирование </a:t>
            </a:r>
            <a:r>
              <a:rPr lang="ru-RU" sz="2000" b="1" dirty="0" smtClean="0"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детей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91680" y="404664"/>
            <a:ext cx="633670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«С чего начинается Родина?»</a:t>
            </a:r>
          </a:p>
          <a:p>
            <a:pPr algn="ctr"/>
            <a:r>
              <a:rPr lang="ru-RU" sz="1400" dirty="0" smtClean="0">
                <a:latin typeface="Arial Black" pitchFamily="34" charset="0"/>
              </a:rPr>
              <a:t>(в опросе приняли участие 28 человек)</a:t>
            </a:r>
            <a:endParaRPr lang="ru-RU" sz="1400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8436" name="Picture 4" descr="https://i.ytimg.com/vi/iA8DqHK7XxI/maxresdefault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47664" y="0"/>
            <a:ext cx="56886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Arial Black" pitchFamily="34" charset="0"/>
              </a:rPr>
              <a:t>Plusquamperfekt</a:t>
            </a:r>
            <a:endParaRPr lang="ru-RU" sz="4000" dirty="0"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31840" y="3284984"/>
            <a:ext cx="277460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  <a:latin typeface="Arial Black" pitchFamily="34" charset="0"/>
              </a:rPr>
              <a:t>Futurum</a:t>
            </a:r>
            <a:endParaRPr lang="ru-RU" sz="4400" dirty="0"/>
          </a:p>
        </p:txBody>
      </p:sp>
      <p:pic>
        <p:nvPicPr>
          <p:cNvPr id="16386" name="Picture 2" descr="http://stopgrad.ru/theme/gradmoscow/img/about/about-services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1760" y="620688"/>
            <a:ext cx="4392488" cy="2667427"/>
          </a:xfrm>
          <a:prstGeom prst="rect">
            <a:avLst/>
          </a:prstGeom>
          <a:noFill/>
        </p:spPr>
      </p:pic>
      <p:sp>
        <p:nvSpPr>
          <p:cNvPr id="9" name="Диагональная полоса 8"/>
          <p:cNvSpPr/>
          <p:nvPr/>
        </p:nvSpPr>
        <p:spPr>
          <a:xfrm>
            <a:off x="2411760" y="620688"/>
            <a:ext cx="4464496" cy="2664296"/>
          </a:xfrm>
          <a:prstGeom prst="diagStri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Диагональная полоса 9"/>
          <p:cNvSpPr/>
          <p:nvPr/>
        </p:nvSpPr>
        <p:spPr>
          <a:xfrm>
            <a:off x="2339752" y="548680"/>
            <a:ext cx="72008" cy="72008"/>
          </a:xfrm>
          <a:prstGeom prst="diagStri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6388" name="Picture 4" descr="ÑÐ¾ÑÐ¾ Ð´ÐµÑÐ¸ Ð½Ð° Ð±Ð°Ð½Ð½ÐµÑ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3933056"/>
            <a:ext cx="8856984" cy="2924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7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77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70" decel="100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770" decel="100000"/>
                                        <p:tgtEl>
                                          <p:spTgt spid="163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s://cdn.goods.ru/big1/medias/images/894/100022767054b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1960" y="0"/>
            <a:ext cx="4932040" cy="3429000"/>
          </a:xfrm>
          <a:prstGeom prst="rect">
            <a:avLst/>
          </a:prstGeom>
          <a:noFill/>
        </p:spPr>
      </p:pic>
      <p:pic>
        <p:nvPicPr>
          <p:cNvPr id="19462" name="Picture 6" descr="http://horrorzone.ru/uploads/7-news-previews/featured/deadman-toys/deadmans-toys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356992"/>
            <a:ext cx="4067944" cy="3501008"/>
          </a:xfrm>
          <a:prstGeom prst="rect">
            <a:avLst/>
          </a:prstGeom>
          <a:noFill/>
        </p:spPr>
      </p:pic>
      <p:pic>
        <p:nvPicPr>
          <p:cNvPr id="19466" name="Picture 10" descr="http://www.16bit.com/fotd/fotd-pics/1626-mashers-Iron-Vulf4-t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99992" cy="3429000"/>
          </a:xfrm>
          <a:prstGeom prst="rect">
            <a:avLst/>
          </a:prstGeom>
          <a:noFill/>
        </p:spPr>
      </p:pic>
      <p:pic>
        <p:nvPicPr>
          <p:cNvPr id="19468" name="Picture 12" descr="https://www.previewsworld.com/SiteImage/CatalogImage/STK518468?type=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9952" y="3356992"/>
            <a:ext cx="5004049" cy="3501008"/>
          </a:xfrm>
          <a:prstGeom prst="rect">
            <a:avLst/>
          </a:prstGeom>
          <a:noFill/>
        </p:spPr>
      </p:pic>
      <p:pic>
        <p:nvPicPr>
          <p:cNvPr id="19470" name="Picture 14" descr="http://www.semya-rastet.ru/upload/fm/1day/trash14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835696" y="836712"/>
            <a:ext cx="50040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А были все счастливыми</a:t>
            </a:r>
            <a:b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И яблоки со сливами</a:t>
            </a:r>
            <a:b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Съедали не дождавшись срока</a:t>
            </a:r>
            <a:b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Зелёными, удрав с урока.</a:t>
            </a:r>
            <a:b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Сменила жизнь реальную</a:t>
            </a:r>
            <a:b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Реальность виртуальная.</a:t>
            </a:r>
            <a:b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Не оторвать подъёмным краном</a:t>
            </a:r>
            <a:b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Детей сегодня от экранов.</a:t>
            </a:r>
            <a:endParaRPr lang="ru-RU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0" decel="1000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770" decel="100000"/>
                                        <p:tgtEl>
                                          <p:spTgt spid="194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7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77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1" dur="77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3" dur="77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vse-pro-detstvo.ru/wp-content/uploads/detskaya-agressiya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212976"/>
          </a:xfrm>
          <a:prstGeom prst="rect">
            <a:avLst/>
          </a:prstGeom>
          <a:noFill/>
        </p:spPr>
      </p:pic>
      <p:pic>
        <p:nvPicPr>
          <p:cNvPr id="20484" name="Picture 4" descr="https://psychbook.ru/assets/i/ai/4/2/1/i/282054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212976"/>
          </a:xfrm>
          <a:prstGeom prst="rect">
            <a:avLst/>
          </a:prstGeom>
          <a:noFill/>
        </p:spPr>
      </p:pic>
      <p:pic>
        <p:nvPicPr>
          <p:cNvPr id="20486" name="Picture 6" descr="http://www.e-stal.ru/upload/medialibrary/5a3/5a3b70440fb0910cd743588d0e8fe6df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212977"/>
            <a:ext cx="4427984" cy="3645024"/>
          </a:xfrm>
          <a:prstGeom prst="rect">
            <a:avLst/>
          </a:prstGeom>
          <a:noFill/>
        </p:spPr>
      </p:pic>
      <p:pic>
        <p:nvPicPr>
          <p:cNvPr id="20490" name="Picture 10" descr="https://top-cat.ru/wp-content/uploads/2018/01/236519298f3ba3034df00b92c287d22a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7984" y="3191209"/>
            <a:ext cx="4716016" cy="3666791"/>
          </a:xfrm>
          <a:prstGeom prst="rect">
            <a:avLst/>
          </a:prstGeom>
          <a:noFill/>
        </p:spPr>
      </p:pic>
      <p:pic>
        <p:nvPicPr>
          <p:cNvPr id="9" name="Picture 8" descr="http://www.photoline.ru/critic/picpart/1166/116633654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9750" y="116632"/>
            <a:ext cx="8229600" cy="792089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4000" dirty="0">
                <a:latin typeface="Arial Black" pitchFamily="34" charset="0"/>
              </a:rPr>
              <a:t>Деструктивная роль </a:t>
            </a:r>
            <a:br>
              <a:rPr lang="ru-RU" sz="4000" dirty="0">
                <a:latin typeface="Arial Black" pitchFamily="34" charset="0"/>
              </a:rPr>
            </a:br>
            <a:r>
              <a:rPr lang="ru-RU" sz="4000" dirty="0" smtClean="0">
                <a:latin typeface="Arial Black" pitchFamily="34" charset="0"/>
              </a:rPr>
              <a:t>телевидения и интернета</a:t>
            </a:r>
            <a:endParaRPr lang="ru-RU" sz="4000" dirty="0">
              <a:latin typeface="Arial Black" pitchFamily="34" charset="0"/>
            </a:endParaRPr>
          </a:p>
        </p:txBody>
      </p:sp>
      <p:sp>
        <p:nvSpPr>
          <p:cNvPr id="38915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0" y="1124744"/>
            <a:ext cx="9144000" cy="792088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Формирует клиповое сознание, приучает мыслить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телеобразами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Создает извращенное понимание жизненных ценностей;</a:t>
            </a:r>
          </a:p>
        </p:txBody>
      </p:sp>
      <p:pic>
        <p:nvPicPr>
          <p:cNvPr id="38916" name="Picture 3" descr="http://abali.ru/wp-content/uploads/2011/10/starij_televizor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888" y="2564904"/>
            <a:ext cx="122413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utoShape 4"/>
          <p:cNvSpPr>
            <a:spLocks noChangeArrowheads="1"/>
          </p:cNvSpPr>
          <p:nvPr/>
        </p:nvSpPr>
        <p:spPr bwMode="auto">
          <a:xfrm flipH="1">
            <a:off x="107503" y="2060848"/>
            <a:ext cx="3038475" cy="1512168"/>
          </a:xfrm>
          <a:prstGeom prst="wedgeRoundRectCallout">
            <a:avLst>
              <a:gd name="adj1" fmla="val -64774"/>
              <a:gd name="adj2" fmla="val 38204"/>
              <a:gd name="adj3" fmla="val 16667"/>
            </a:avLst>
          </a:prstGeom>
          <a:solidFill>
            <a:schemeClr val="accent1">
              <a:alpha val="3098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ts val="0"/>
              </a:spcBef>
              <a:buClr>
                <a:schemeClr val="hlink"/>
              </a:buClr>
              <a:buSzPct val="57000"/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«Государство — это я, </a:t>
            </a:r>
          </a:p>
          <a:p>
            <a:pPr>
              <a:spcBef>
                <a:spcPts val="0"/>
              </a:spcBef>
              <a:buClr>
                <a:schemeClr val="hlink"/>
              </a:buClr>
              <a:buSzPct val="57000"/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а </a:t>
            </a:r>
            <a:r>
              <a:rPr lang="ru-RU" sz="2000" u="sng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национальная идея</a:t>
            </a:r>
            <a:r>
              <a:rPr lang="ru-RU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— </a:t>
            </a:r>
            <a:r>
              <a:rPr lang="ru-RU" sz="2000" u="sng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мой выбор в супермаркете</a:t>
            </a:r>
            <a:r>
              <a:rPr lang="ru-RU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».</a:t>
            </a:r>
          </a:p>
        </p:txBody>
      </p:sp>
      <p:sp>
        <p:nvSpPr>
          <p:cNvPr id="38918" name="AutoShape 4"/>
          <p:cNvSpPr>
            <a:spLocks noChangeArrowheads="1"/>
          </p:cNvSpPr>
          <p:nvPr/>
        </p:nvSpPr>
        <p:spPr bwMode="auto">
          <a:xfrm>
            <a:off x="5364088" y="1844824"/>
            <a:ext cx="3528392" cy="1584176"/>
          </a:xfrm>
          <a:prstGeom prst="wedgeRoundRectCallout">
            <a:avLst>
              <a:gd name="adj1" fmla="val -67005"/>
              <a:gd name="adj2" fmla="val 44347"/>
              <a:gd name="adj3" fmla="val 16667"/>
            </a:avLst>
          </a:prstGeom>
          <a:solidFill>
            <a:schemeClr val="accent1">
              <a:alpha val="3098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436096" y="1988840"/>
            <a:ext cx="34563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57000"/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«Зачем жить так, чтобы помнили другие? Надо жить, чтобы было что вспомнить!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»</a:t>
            </a:r>
          </a:p>
        </p:txBody>
      </p:sp>
      <p:sp>
        <p:nvSpPr>
          <p:cNvPr id="38920" name="AutoShape 4"/>
          <p:cNvSpPr>
            <a:spLocks noChangeArrowheads="1"/>
          </p:cNvSpPr>
          <p:nvPr/>
        </p:nvSpPr>
        <p:spPr bwMode="auto">
          <a:xfrm flipH="1">
            <a:off x="179512" y="3933056"/>
            <a:ext cx="2857500" cy="1071562"/>
          </a:xfrm>
          <a:prstGeom prst="wedgeRoundRectCallout">
            <a:avLst>
              <a:gd name="adj1" fmla="val -66833"/>
              <a:gd name="adj2" fmla="val -47593"/>
              <a:gd name="adj3" fmla="val 16667"/>
            </a:avLst>
          </a:prstGeom>
          <a:solidFill>
            <a:schemeClr val="accent1">
              <a:alpha val="3098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4005064"/>
            <a:ext cx="2643188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«Ты заслуживаешь большего! Бери от жизни всё!»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22" name="AutoShape 4"/>
          <p:cNvSpPr>
            <a:spLocks noChangeArrowheads="1"/>
          </p:cNvSpPr>
          <p:nvPr/>
        </p:nvSpPr>
        <p:spPr bwMode="auto">
          <a:xfrm>
            <a:off x="5508104" y="3501008"/>
            <a:ext cx="3528392" cy="1152128"/>
          </a:xfrm>
          <a:prstGeom prst="wedgeRoundRectCallout">
            <a:avLst>
              <a:gd name="adj1" fmla="val -79569"/>
              <a:gd name="adj2" fmla="val -55912"/>
              <a:gd name="adj3" fmla="val 16667"/>
            </a:avLst>
          </a:prstGeom>
          <a:solidFill>
            <a:schemeClr val="accent1">
              <a:alpha val="3098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580112" y="3573016"/>
            <a:ext cx="32403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«Оторвись со вкусом!</a:t>
            </a:r>
          </a:p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И пусть весь мир подождет!»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24" name="AutoShape 4"/>
          <p:cNvSpPr>
            <a:spLocks noChangeArrowheads="1"/>
          </p:cNvSpPr>
          <p:nvPr/>
        </p:nvSpPr>
        <p:spPr bwMode="auto">
          <a:xfrm flipH="1">
            <a:off x="1691680" y="5157192"/>
            <a:ext cx="2857500" cy="804862"/>
          </a:xfrm>
          <a:prstGeom prst="wedgeRoundRectCallout">
            <a:avLst>
              <a:gd name="adj1" fmla="val -40986"/>
              <a:gd name="adj2" fmla="val -189037"/>
              <a:gd name="adj3" fmla="val 16667"/>
            </a:avLst>
          </a:prstGeom>
          <a:solidFill>
            <a:schemeClr val="accent1">
              <a:alpha val="3098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907704" y="5373216"/>
            <a:ext cx="2520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57000"/>
              <a:defRPr/>
            </a:pPr>
            <a:r>
              <a:rPr lang="ru-RU" sz="24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«Люби себя!»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5602" name="Picture 2" descr="https://tsitaty.com/quotes-pictures/tsitaty-%D1%81%D0%B0%D0%BC%D0%BE%D0%B5-%D0%B4%D0%BE%D1%80%D0%BE%D0%B3%D0%BE%D0%B5-%D1%83-%D1%87%D0%B5%D0%BB%D0%BE%D0%B2%D0%B5%D0%BA%D0%B0-%D1%8D%D1%82%D0%BE-%D0%B6%D0%B8%D0%B7%D0%BD%D1%8C-%D0%BE%D0%BD%D0%B0-%D0%B4%D0%B0%D0%B5%D1%82%D1%81%D1%8F-%D0%BD%D0%B8%D0%BA%D0%BE%D0%BB%D0%B0%D0%B9-%D0%B0%D0%BB%D0%B5%D0%BA%D1%81%D0%B5%D0%B5%D0%B2%D0%B8%D1%87-%D0%BE%D1%81%D1%82%D1%80%D0%BE%D0%B2%D1%81%D0%BA%D0%B8%D0%B9-13163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4725144"/>
            <a:ext cx="4499992" cy="213285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70" decel="100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770" decel="100000"/>
                                        <p:tgtEl>
                                          <p:spTgt spid="2560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9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692150"/>
            <a:ext cx="82296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4000" dirty="0">
                <a:latin typeface="Arial Black" pitchFamily="34" charset="0"/>
              </a:rPr>
              <a:t>Деструктивная роль </a:t>
            </a:r>
            <a:br>
              <a:rPr lang="ru-RU" sz="4000" dirty="0">
                <a:latin typeface="Arial Black" pitchFamily="34" charset="0"/>
              </a:rPr>
            </a:br>
            <a:r>
              <a:rPr lang="ru-RU" sz="4000" dirty="0" smtClean="0">
                <a:latin typeface="Arial Black" pitchFamily="34" charset="0"/>
              </a:rPr>
              <a:t>телевидения и интернета</a:t>
            </a:r>
            <a:endParaRPr lang="ru-RU" sz="4000" dirty="0">
              <a:latin typeface="Arial Black" pitchFamily="34" charset="0"/>
            </a:endParaRPr>
          </a:p>
        </p:txBody>
      </p:sp>
      <p:pic>
        <p:nvPicPr>
          <p:cNvPr id="39939" name="Picture 3" descr="http://abali.ru/wp-content/uploads/2011/10/starij_televizor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6688" y="1711325"/>
            <a:ext cx="2484437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AutoShape 4"/>
          <p:cNvSpPr>
            <a:spLocks noChangeArrowheads="1"/>
          </p:cNvSpPr>
          <p:nvPr/>
        </p:nvSpPr>
        <p:spPr bwMode="auto">
          <a:xfrm flipH="1">
            <a:off x="107504" y="2132856"/>
            <a:ext cx="5976664" cy="2087563"/>
          </a:xfrm>
          <a:prstGeom prst="wedgeRoundRectCallout">
            <a:avLst>
              <a:gd name="adj1" fmla="val -63272"/>
              <a:gd name="adj2" fmla="val -11394"/>
              <a:gd name="adj3" fmla="val 16667"/>
            </a:avLst>
          </a:prstGeom>
          <a:solidFill>
            <a:schemeClr val="accent1">
              <a:alpha val="3098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423941" name="Text Box 5"/>
          <p:cNvSpPr txBox="1">
            <a:spLocks noChangeArrowheads="1"/>
          </p:cNvSpPr>
          <p:nvPr/>
        </p:nvSpPr>
        <p:spPr bwMode="auto">
          <a:xfrm>
            <a:off x="468313" y="188913"/>
            <a:ext cx="3240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 u="sng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Вызовы времени</a:t>
            </a:r>
          </a:p>
        </p:txBody>
      </p:sp>
      <p:sp>
        <p:nvSpPr>
          <p:cNvPr id="39942" name="WordArt 6"/>
          <p:cNvSpPr>
            <a:spLocks noChangeArrowheads="1" noChangeShapeType="1" noTextEdit="1"/>
          </p:cNvSpPr>
          <p:nvPr/>
        </p:nvSpPr>
        <p:spPr bwMode="auto">
          <a:xfrm>
            <a:off x="384175" y="2492375"/>
            <a:ext cx="5761038" cy="11731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"Потребляй и развлекайся!"  </a:t>
            </a:r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9388" y="4652963"/>
            <a:ext cx="8229600" cy="1655762"/>
          </a:xfrm>
        </p:spPr>
        <p:txBody>
          <a:bodyPr/>
          <a:lstStyle/>
          <a:p>
            <a:r>
              <a:rPr lang="ru-RU" dirty="0" smtClean="0"/>
              <a:t>Единственная национальная идея, которая объединяет бедных и богатых, победителей и неудачников, москвичей и провинциалов.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1"/>
            <a:ext cx="9144000" cy="105273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4000" dirty="0">
                <a:latin typeface="Arial Black" pitchFamily="34" charset="0"/>
              </a:rPr>
              <a:t>Чем и где рванет </a:t>
            </a:r>
            <a:r>
              <a:rPr lang="ru-RU" sz="4000" dirty="0" smtClean="0">
                <a:latin typeface="Arial Black" pitchFamily="34" charset="0"/>
              </a:rPr>
              <a:t>«духовный Чернобыль»?</a:t>
            </a:r>
            <a:endParaRPr lang="ru-RU" sz="4000" dirty="0">
              <a:latin typeface="Arial Black" pitchFamily="34" charset="0"/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96752"/>
            <a:ext cx="9144000" cy="3528392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Char char="ь"/>
            </a:pPr>
            <a:r>
              <a:rPr lang="ru-RU" sz="2400" dirty="0" smtClean="0"/>
              <a:t>Видеороликом  с комментариями, на котором запечатлено зверское избиение одноклассника?</a:t>
            </a:r>
          </a:p>
          <a:p>
            <a:pPr>
              <a:lnSpc>
                <a:spcPct val="90000"/>
              </a:lnSpc>
              <a:buFont typeface="Wingdings" pitchFamily="2" charset="2"/>
              <a:buChar char="ь"/>
            </a:pPr>
            <a:r>
              <a:rPr lang="ru-RU" sz="2400" dirty="0" smtClean="0"/>
              <a:t>Бандой </a:t>
            </a:r>
            <a:r>
              <a:rPr lang="ru-RU" sz="2400" dirty="0" err="1" smtClean="0"/>
              <a:t>Цапков</a:t>
            </a:r>
            <a:r>
              <a:rPr lang="ru-RU" sz="2400" dirty="0" smtClean="0"/>
              <a:t> в станице Кущевской?</a:t>
            </a:r>
          </a:p>
          <a:p>
            <a:pPr>
              <a:lnSpc>
                <a:spcPct val="90000"/>
              </a:lnSpc>
              <a:buFont typeface="Wingdings" pitchFamily="2" charset="2"/>
              <a:buChar char="ь"/>
            </a:pPr>
            <a:r>
              <a:rPr lang="ru-RU" sz="2400" dirty="0" smtClean="0"/>
              <a:t>Пьяным родителем, избивающим молодую учительницу начальных классов на глазах у детей?</a:t>
            </a:r>
          </a:p>
          <a:p>
            <a:pPr>
              <a:lnSpc>
                <a:spcPct val="90000"/>
              </a:lnSpc>
              <a:buFont typeface="Wingdings" pitchFamily="2" charset="2"/>
              <a:buChar char="ь"/>
            </a:pPr>
            <a:r>
              <a:rPr lang="ru-RU" sz="2400" dirty="0" smtClean="0"/>
              <a:t>Подростками, издевающимися над пожилой учительницей физкультуры?</a:t>
            </a:r>
          </a:p>
          <a:p>
            <a:pPr>
              <a:lnSpc>
                <a:spcPct val="90000"/>
              </a:lnSpc>
              <a:buFont typeface="Wingdings" pitchFamily="2" charset="2"/>
              <a:buChar char="ь"/>
            </a:pPr>
            <a:r>
              <a:rPr lang="ru-RU" sz="2400" dirty="0" smtClean="0"/>
              <a:t>Девятиклассником, всаживающим топор в спину учителя?</a:t>
            </a:r>
          </a:p>
          <a:p>
            <a:pPr>
              <a:lnSpc>
                <a:spcPct val="90000"/>
              </a:lnSpc>
              <a:buFont typeface="Wingdings" pitchFamily="2" charset="2"/>
              <a:buChar char="ь"/>
            </a:pPr>
            <a:r>
              <a:rPr lang="ru-RU" sz="2400" dirty="0" smtClean="0"/>
              <a:t>Восьмиклассницей, сбросившейся с крыши 9-тиэтажного дома?</a:t>
            </a:r>
          </a:p>
          <a:p>
            <a:pPr>
              <a:lnSpc>
                <a:spcPct val="90000"/>
              </a:lnSpc>
              <a:buFont typeface="Wingdings" pitchFamily="2" charset="2"/>
              <a:buChar char="ь"/>
            </a:pPr>
            <a:r>
              <a:rPr lang="ru-RU" sz="2400" dirty="0" smtClean="0"/>
              <a:t>Пятиклассником, повесившимся во дворе своего дома?</a:t>
            </a:r>
          </a:p>
        </p:txBody>
      </p:sp>
      <p:pic>
        <p:nvPicPr>
          <p:cNvPr id="21506" name="Picture 2" descr=".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653137"/>
            <a:ext cx="1619672" cy="2204864"/>
          </a:xfrm>
          <a:prstGeom prst="rect">
            <a:avLst/>
          </a:prstGeom>
          <a:noFill/>
        </p:spPr>
      </p:pic>
      <p:pic>
        <p:nvPicPr>
          <p:cNvPr id="21510" name="Picture 6" descr="Ð¤Ð¾ÑÐ¾Ð³ÑÐ°ÑÐ¸Ñ - Ð¡ÐµÐ¼Ð¸ÐºÐ»Ð°ÑÑÐ½Ð¸Ðº Ð¸Ð· ÐÐÐ Ð·Ð°Ð¿ÑÑÑÐ¸Ð» Ð¿ÑÐ¾ÐµÐºÑ Ñ Ð¸Ð·Ð±Ð¸ÐµÐ½Ð¸ÐµÐ¼ Ð¾Ð´Ð½Ð¾ÐºÐ»Ð°ÑÑÐ½Ð¸ÐºÐ¾Ð² (Ð²Ð¸Ð´ÐµÐ¾)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7864" y="4653136"/>
            <a:ext cx="1958652" cy="2204864"/>
          </a:xfrm>
          <a:prstGeom prst="rect">
            <a:avLst/>
          </a:prstGeom>
          <a:noFill/>
        </p:spPr>
      </p:pic>
      <p:pic>
        <p:nvPicPr>
          <p:cNvPr id="21512" name="Picture 8" descr="http://www.arbatcity.ru/uploads/posts/xf/thumbs/14310958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572" y="4653136"/>
            <a:ext cx="2209428" cy="2204864"/>
          </a:xfrm>
          <a:prstGeom prst="rect">
            <a:avLst/>
          </a:prstGeom>
          <a:noFill/>
        </p:spPr>
      </p:pic>
      <p:pic>
        <p:nvPicPr>
          <p:cNvPr id="21514" name="Picture 10" descr="https://s10.stc.all.kpcdn.net/share/i/4/1579841/wx1080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672" y="4653136"/>
            <a:ext cx="1691680" cy="2204864"/>
          </a:xfrm>
          <a:prstGeom prst="rect">
            <a:avLst/>
          </a:prstGeom>
          <a:noFill/>
        </p:spPr>
      </p:pic>
      <p:pic>
        <p:nvPicPr>
          <p:cNvPr id="21516" name="Picture 12" descr="https://i.ytimg.com/vi/ZVSwqKcKGc4/hqdefault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080" y="4653136"/>
            <a:ext cx="1678418" cy="220486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2150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215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70" decel="100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770" decel="100000"/>
                                        <p:tgtEl>
                                          <p:spTgt spid="215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6" dur="77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8" dur="77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70" decel="100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770" decel="100000"/>
                                        <p:tgtEl>
                                          <p:spTgt spid="215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7" dur="77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0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770" decel="100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770" decel="100000"/>
                                        <p:tgtEl>
                                          <p:spTgt spid="215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0" dur="77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2" dur="77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470025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s://rodobogie.org/uploads/files/2017/04/6._karmaf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39959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Arial Black" pitchFamily="34" charset="0"/>
              </a:rPr>
              <a:t>Духовность</a:t>
            </a:r>
            <a:endParaRPr lang="ru-RU" sz="4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39952" y="0"/>
            <a:ext cx="50040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  <a:latin typeface="Arial Black" pitchFamily="34" charset="0"/>
              </a:rPr>
              <a:t>Бездуховность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1268760"/>
            <a:ext cx="17443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Arial Black" pitchFamily="34" charset="0"/>
              </a:rPr>
              <a:t>Любовь</a:t>
            </a:r>
            <a:endParaRPr lang="ru-RU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1844824"/>
            <a:ext cx="23397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Arial Black" pitchFamily="34" charset="0"/>
              </a:rPr>
              <a:t>Уважение</a:t>
            </a:r>
            <a:endParaRPr lang="ru-RU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2348880"/>
            <a:ext cx="29963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Arial Black" pitchFamily="34" charset="0"/>
              </a:rPr>
              <a:t>Красота души</a:t>
            </a:r>
            <a:endParaRPr lang="ru-RU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2924944"/>
            <a:ext cx="2582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Arial Black" pitchFamily="34" charset="0"/>
              </a:rPr>
              <a:t>Гуманность</a:t>
            </a:r>
            <a:endParaRPr lang="ru-RU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948264" y="2636912"/>
            <a:ext cx="10081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Arial Black" pitchFamily="34" charset="0"/>
              </a:rPr>
              <a:t>Зло</a:t>
            </a:r>
            <a:endParaRPr lang="ru-RU" sz="28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932040" y="1196752"/>
            <a:ext cx="39604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Arial Black" pitchFamily="34" charset="0"/>
              </a:rPr>
              <a:t>Унижение 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Arial Black" pitchFamily="34" charset="0"/>
              </a:rPr>
              <a:t>человеческого 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Arial Black" pitchFamily="34" charset="0"/>
              </a:rPr>
              <a:t>достоинства</a:t>
            </a:r>
            <a:endParaRPr lang="ru-RU" sz="28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860032" y="692696"/>
            <a:ext cx="21602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Arial Black" pitchFamily="34" charset="0"/>
              </a:rPr>
              <a:t>Агрессия</a:t>
            </a:r>
            <a:endParaRPr lang="ru-RU" sz="28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932040" y="2636912"/>
            <a:ext cx="1800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Arial Black" pitchFamily="34" charset="0"/>
              </a:rPr>
              <a:t>Эгоизм</a:t>
            </a:r>
            <a:endParaRPr lang="ru-RU" sz="28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0" y="764704"/>
            <a:ext cx="34612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Arial Black" pitchFamily="34" charset="0"/>
              </a:rPr>
              <a:t>Нравственность</a:t>
            </a:r>
            <a:endParaRPr lang="ru-RU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8" name="Двойная стрелка влево/вправо 17"/>
          <p:cNvSpPr/>
          <p:nvPr/>
        </p:nvSpPr>
        <p:spPr>
          <a:xfrm>
            <a:off x="2843808" y="4149080"/>
            <a:ext cx="3456384" cy="64807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s://static.tildacdn.com/tild6338-6533-4161-a633-646364336631/photo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7944" y="1556792"/>
            <a:ext cx="1085914" cy="1266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20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5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Arial Black" pitchFamily="34" charset="0"/>
              </a:rPr>
              <a:t>«Духовно – нравственное развитие и воспитание – путь к формированию личности школьника»</a:t>
            </a:r>
            <a:endParaRPr lang="ru-RU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5103674"/>
            <a:ext cx="914400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«Не обижайте детей готовыми формулами, формулы - пустота; обогатите их образами и картинами, на которых видны связующие нити. Не отягощайте детей мертвым грузом фактов; обучите их приемам и способам, которые помогут их постигать. Не учите их, что польза главное. </a:t>
            </a:r>
            <a:r>
              <a:rPr lang="ru-RU" b="1" i="1" u="sng" dirty="0" smtClean="0">
                <a:solidFill>
                  <a:srgbClr val="FF0000"/>
                </a:solidFill>
              </a:rPr>
              <a:t>Главное - воспитание в человеке человеческого». </a:t>
            </a:r>
            <a:endParaRPr lang="ru-RU" b="1" i="1" dirty="0" smtClean="0"/>
          </a:p>
          <a:p>
            <a:pPr algn="r"/>
            <a:r>
              <a:rPr lang="vi-VN" sz="1100" b="1" dirty="0" smtClean="0"/>
              <a:t>Антуа́н Мари́ Жан-Бати́ст Роже́ де Сент-Экзюпери́</a:t>
            </a:r>
            <a:r>
              <a:rPr lang="vi-VN" sz="1100" dirty="0" smtClean="0"/>
              <a:t> </a:t>
            </a:r>
            <a:r>
              <a:rPr lang="ru-RU" sz="1100" dirty="0" smtClean="0"/>
              <a:t> - </a:t>
            </a:r>
            <a:r>
              <a:rPr lang="vi-VN" sz="1100" dirty="0" smtClean="0"/>
              <a:t>(1900</a:t>
            </a:r>
            <a:r>
              <a:rPr lang="ru-RU" sz="1100" dirty="0" smtClean="0"/>
              <a:t> -</a:t>
            </a:r>
            <a:r>
              <a:rPr lang="vi-VN" sz="1100" dirty="0" smtClean="0"/>
              <a:t>1944) — известный</a:t>
            </a:r>
            <a:r>
              <a:rPr lang="ru-RU" sz="1100" dirty="0" smtClean="0"/>
              <a:t> </a:t>
            </a:r>
            <a:r>
              <a:rPr lang="vi-VN" sz="1100" dirty="0" smtClean="0"/>
              <a:t>французский писатель</a:t>
            </a:r>
            <a:r>
              <a:rPr lang="ru-RU" sz="1100" dirty="0" smtClean="0"/>
              <a:t>,</a:t>
            </a:r>
            <a:r>
              <a:rPr lang="vi-VN" sz="1100" dirty="0" smtClean="0"/>
              <a:t> поэт</a:t>
            </a:r>
            <a:r>
              <a:rPr lang="ru-RU" sz="1100" dirty="0" smtClean="0"/>
              <a:t>,</a:t>
            </a:r>
            <a:r>
              <a:rPr lang="vi-VN" sz="1100" dirty="0" smtClean="0"/>
              <a:t> эссеист</a:t>
            </a:r>
            <a:r>
              <a:rPr lang="ru-RU" sz="1100" dirty="0" smtClean="0"/>
              <a:t> </a:t>
            </a:r>
            <a:r>
              <a:rPr lang="vi-VN" sz="1100" dirty="0" smtClean="0"/>
              <a:t>и профессиональный лётчик. Виконт</a:t>
            </a:r>
            <a:r>
              <a:rPr lang="ru-RU" sz="1100" dirty="0" smtClean="0"/>
              <a:t>.</a:t>
            </a:r>
            <a:endParaRPr lang="ru-RU" sz="1100" b="1" dirty="0" smtClean="0"/>
          </a:p>
          <a:p>
            <a:endParaRPr lang="ru-RU" sz="1200" b="1" dirty="0" smtClean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0811" y="1411151"/>
            <a:ext cx="5562377" cy="3743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chesch84.narod.ru/images/fgos-ris2.jpg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решение 4"/>
          <p:cNvSpPr/>
          <p:nvPr/>
        </p:nvSpPr>
        <p:spPr>
          <a:xfrm>
            <a:off x="1547813" y="1271588"/>
            <a:ext cx="5786437" cy="2500312"/>
          </a:xfrm>
          <a:prstGeom prst="flowChartDecision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763" y="260350"/>
            <a:ext cx="9144001" cy="1143000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Новый стандарт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 fontScale="85000" lnSpcReduction="10000"/>
          </a:bodyPr>
          <a:lstStyle/>
          <a:p>
            <a:pPr>
              <a:buFont typeface="Arial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			         </a:t>
            </a:r>
          </a:p>
          <a:p>
            <a:pPr algn="ctr">
              <a:buFont typeface="Arial" charset="0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ориентирован</a:t>
            </a:r>
          </a:p>
          <a:p>
            <a:pPr algn="ctr">
              <a:buFont typeface="Arial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</a:t>
            </a:r>
          </a:p>
          <a:p>
            <a:pPr>
              <a:buFont typeface="Arial" charset="0"/>
              <a:buNone/>
              <a:defRPr/>
            </a:pPr>
            <a:endParaRPr lang="ru-RU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buFont typeface="Arial" charset="0"/>
              <a:buNone/>
              <a:defRPr/>
            </a:pPr>
            <a:endParaRPr lang="ru-RU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charset="0"/>
              <a:buNone/>
              <a:defRPr/>
            </a:pPr>
            <a:r>
              <a:rPr lang="ru-RU" b="1" dirty="0" smtClean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Личностное             духовно-нравственное развитие 		     совершенствование</a:t>
            </a:r>
          </a:p>
          <a:p>
            <a:pPr>
              <a:buFont typeface="Arial" charset="0"/>
              <a:buNone/>
              <a:defRPr/>
            </a:pPr>
            <a:endParaRPr lang="ru-RU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Выгнутая влево стрелка 5"/>
          <p:cNvSpPr/>
          <p:nvPr/>
        </p:nvSpPr>
        <p:spPr>
          <a:xfrm>
            <a:off x="690563" y="2392363"/>
            <a:ext cx="857250" cy="15017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Выгнутая вправо стрелка 6"/>
          <p:cNvSpPr/>
          <p:nvPr/>
        </p:nvSpPr>
        <p:spPr>
          <a:xfrm>
            <a:off x="6905625" y="2392363"/>
            <a:ext cx="857250" cy="157321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07504" y="3717032"/>
            <a:ext cx="3358704" cy="21602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3563889" y="3786188"/>
            <a:ext cx="5365800" cy="194706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43808" y="188640"/>
            <a:ext cx="35541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ЦЕЛЬ И ЗАДАЧИ</a:t>
            </a:r>
            <a:endParaRPr lang="ru-RU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4355976" y="620688"/>
            <a:ext cx="122413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H="1">
            <a:off x="3275856" y="620688"/>
            <a:ext cx="1008112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107504" y="1628801"/>
            <a:ext cx="367240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 smtClean="0">
                <a:latin typeface="Arial" pitchFamily="34" charset="0"/>
                <a:cs typeface="Arial" pitchFamily="34" charset="0"/>
              </a:rPr>
              <a:t>Духовно-нравственное воспитание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педагогически организованный </a:t>
            </a:r>
            <a:r>
              <a:rPr lang="ru-RU" dirty="0" smtClean="0">
                <a:latin typeface="Arial Black" pitchFamily="34" charset="0"/>
                <a:cs typeface="Arial" pitchFamily="34" charset="0"/>
              </a:rPr>
              <a:t>процесс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усвоения и принятия обучающимся базовых национальных ценностей, освоение системы общечеловеческих ценностей и культурных, духовных и нравственных ценностей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многонационального народа Российской Федерации.</a:t>
            </a:r>
          </a:p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355976" y="162880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u="sng" dirty="0" smtClean="0">
                <a:latin typeface="Arial" pitchFamily="34" charset="0"/>
                <a:cs typeface="Arial" pitchFamily="34" charset="0"/>
              </a:rPr>
              <a:t>Духовно-нравственное развитие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осуществляемое в процессе социализации </a:t>
            </a:r>
            <a:r>
              <a:rPr lang="ru-RU" dirty="0" smtClean="0">
                <a:latin typeface="Arial Black" pitchFamily="34" charset="0"/>
                <a:cs typeface="Arial" pitchFamily="34" charset="0"/>
              </a:rPr>
              <a:t>последовательное расширение и укрепление ценностно-смысловой сферы личности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формирование способности человека оценивать и сознательно выстраивать на основе традиционных моральных норм и нравственных идеалов отношения к себе, другим людям, обществу, государству, Отечеству, миру в целом.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reeform 2"/>
          <p:cNvSpPr>
            <a:spLocks/>
          </p:cNvSpPr>
          <p:nvPr/>
        </p:nvSpPr>
        <p:spPr bwMode="gray">
          <a:xfrm rot="1703699" flipH="1">
            <a:off x="4458741" y="-84209"/>
            <a:ext cx="2143189" cy="3430782"/>
          </a:xfrm>
          <a:custGeom>
            <a:avLst/>
            <a:gdLst/>
            <a:ahLst/>
            <a:cxnLst>
              <a:cxn ang="0">
                <a:pos x="1467" y="1246"/>
              </a:cxn>
              <a:cxn ang="0">
                <a:pos x="1444" y="1390"/>
              </a:cxn>
              <a:cxn ang="0">
                <a:pos x="1400" y="1529"/>
              </a:cxn>
              <a:cxn ang="0">
                <a:pos x="1339" y="1662"/>
              </a:cxn>
              <a:cxn ang="0">
                <a:pos x="1267" y="1784"/>
              </a:cxn>
              <a:cxn ang="0">
                <a:pos x="1187" y="1898"/>
              </a:cxn>
              <a:cxn ang="0">
                <a:pos x="1102" y="2002"/>
              </a:cxn>
              <a:cxn ang="0">
                <a:pos x="1019" y="2094"/>
              </a:cxn>
              <a:cxn ang="0">
                <a:pos x="939" y="2174"/>
              </a:cxn>
              <a:cxn ang="0">
                <a:pos x="866" y="2239"/>
              </a:cxn>
              <a:cxn ang="0">
                <a:pos x="806" y="2290"/>
              </a:cxn>
              <a:cxn ang="0">
                <a:pos x="763" y="2325"/>
              </a:cxn>
              <a:cxn ang="0">
                <a:pos x="739" y="2343"/>
              </a:cxn>
              <a:cxn ang="0">
                <a:pos x="732" y="2343"/>
              </a:cxn>
              <a:cxn ang="0">
                <a:pos x="709" y="2325"/>
              </a:cxn>
              <a:cxn ang="0">
                <a:pos x="665" y="2290"/>
              </a:cxn>
              <a:cxn ang="0">
                <a:pos x="604" y="2239"/>
              </a:cxn>
              <a:cxn ang="0">
                <a:pos x="532" y="2174"/>
              </a:cxn>
              <a:cxn ang="0">
                <a:pos x="452" y="2094"/>
              </a:cxn>
              <a:cxn ang="0">
                <a:pos x="367" y="2002"/>
              </a:cxn>
              <a:cxn ang="0">
                <a:pos x="284" y="1898"/>
              </a:cxn>
              <a:cxn ang="0">
                <a:pos x="204" y="1784"/>
              </a:cxn>
              <a:cxn ang="0">
                <a:pos x="131" y="1662"/>
              </a:cxn>
              <a:cxn ang="0">
                <a:pos x="71" y="1529"/>
              </a:cxn>
              <a:cxn ang="0">
                <a:pos x="27" y="1390"/>
              </a:cxn>
              <a:cxn ang="0">
                <a:pos x="4" y="1246"/>
              </a:cxn>
              <a:cxn ang="0">
                <a:pos x="4" y="1098"/>
              </a:cxn>
              <a:cxn ang="0">
                <a:pos x="27" y="954"/>
              </a:cxn>
              <a:cxn ang="0">
                <a:pos x="71" y="815"/>
              </a:cxn>
              <a:cxn ang="0">
                <a:pos x="131" y="684"/>
              </a:cxn>
              <a:cxn ang="0">
                <a:pos x="204" y="560"/>
              </a:cxn>
              <a:cxn ang="0">
                <a:pos x="284" y="446"/>
              </a:cxn>
              <a:cxn ang="0">
                <a:pos x="367" y="343"/>
              </a:cxn>
              <a:cxn ang="0">
                <a:pos x="452" y="251"/>
              </a:cxn>
              <a:cxn ang="0">
                <a:pos x="532" y="170"/>
              </a:cxn>
              <a:cxn ang="0">
                <a:pos x="604" y="105"/>
              </a:cxn>
              <a:cxn ang="0">
                <a:pos x="665" y="55"/>
              </a:cxn>
              <a:cxn ang="0">
                <a:pos x="709" y="19"/>
              </a:cxn>
              <a:cxn ang="0">
                <a:pos x="732" y="1"/>
              </a:cxn>
              <a:cxn ang="0">
                <a:pos x="739" y="1"/>
              </a:cxn>
              <a:cxn ang="0">
                <a:pos x="763" y="19"/>
              </a:cxn>
              <a:cxn ang="0">
                <a:pos x="806" y="55"/>
              </a:cxn>
              <a:cxn ang="0">
                <a:pos x="866" y="105"/>
              </a:cxn>
              <a:cxn ang="0">
                <a:pos x="939" y="170"/>
              </a:cxn>
              <a:cxn ang="0">
                <a:pos x="1019" y="251"/>
              </a:cxn>
              <a:cxn ang="0">
                <a:pos x="1102" y="343"/>
              </a:cxn>
              <a:cxn ang="0">
                <a:pos x="1187" y="446"/>
              </a:cxn>
              <a:cxn ang="0">
                <a:pos x="1267" y="560"/>
              </a:cxn>
              <a:cxn ang="0">
                <a:pos x="1339" y="684"/>
              </a:cxn>
              <a:cxn ang="0">
                <a:pos x="1400" y="815"/>
              </a:cxn>
              <a:cxn ang="0">
                <a:pos x="1444" y="954"/>
              </a:cxn>
              <a:cxn ang="0">
                <a:pos x="1467" y="1098"/>
              </a:cxn>
            </a:cxnLst>
            <a:rect l="0" t="0" r="r" b="b"/>
            <a:pathLst>
              <a:path w="1470" h="2346">
                <a:moveTo>
                  <a:pt x="1470" y="1173"/>
                </a:moveTo>
                <a:lnTo>
                  <a:pt x="1467" y="1246"/>
                </a:lnTo>
                <a:lnTo>
                  <a:pt x="1458" y="1319"/>
                </a:lnTo>
                <a:lnTo>
                  <a:pt x="1444" y="1390"/>
                </a:lnTo>
                <a:lnTo>
                  <a:pt x="1423" y="1462"/>
                </a:lnTo>
                <a:lnTo>
                  <a:pt x="1400" y="1529"/>
                </a:lnTo>
                <a:lnTo>
                  <a:pt x="1371" y="1596"/>
                </a:lnTo>
                <a:lnTo>
                  <a:pt x="1339" y="1662"/>
                </a:lnTo>
                <a:lnTo>
                  <a:pt x="1305" y="1724"/>
                </a:lnTo>
                <a:lnTo>
                  <a:pt x="1267" y="1784"/>
                </a:lnTo>
                <a:lnTo>
                  <a:pt x="1228" y="1843"/>
                </a:lnTo>
                <a:lnTo>
                  <a:pt x="1187" y="1898"/>
                </a:lnTo>
                <a:lnTo>
                  <a:pt x="1145" y="1952"/>
                </a:lnTo>
                <a:lnTo>
                  <a:pt x="1102" y="2002"/>
                </a:lnTo>
                <a:lnTo>
                  <a:pt x="1060" y="2050"/>
                </a:lnTo>
                <a:lnTo>
                  <a:pt x="1019" y="2094"/>
                </a:lnTo>
                <a:lnTo>
                  <a:pt x="978" y="2134"/>
                </a:lnTo>
                <a:lnTo>
                  <a:pt x="939" y="2174"/>
                </a:lnTo>
                <a:lnTo>
                  <a:pt x="901" y="2207"/>
                </a:lnTo>
                <a:lnTo>
                  <a:pt x="866" y="2239"/>
                </a:lnTo>
                <a:lnTo>
                  <a:pt x="835" y="2266"/>
                </a:lnTo>
                <a:lnTo>
                  <a:pt x="806" y="2290"/>
                </a:lnTo>
                <a:lnTo>
                  <a:pt x="783" y="2309"/>
                </a:lnTo>
                <a:lnTo>
                  <a:pt x="763" y="2325"/>
                </a:lnTo>
                <a:lnTo>
                  <a:pt x="748" y="2336"/>
                </a:lnTo>
                <a:lnTo>
                  <a:pt x="739" y="2343"/>
                </a:lnTo>
                <a:lnTo>
                  <a:pt x="735" y="2346"/>
                </a:lnTo>
                <a:lnTo>
                  <a:pt x="732" y="2343"/>
                </a:lnTo>
                <a:lnTo>
                  <a:pt x="723" y="2336"/>
                </a:lnTo>
                <a:lnTo>
                  <a:pt x="709" y="2325"/>
                </a:lnTo>
                <a:lnTo>
                  <a:pt x="688" y="2309"/>
                </a:lnTo>
                <a:lnTo>
                  <a:pt x="665" y="2290"/>
                </a:lnTo>
                <a:lnTo>
                  <a:pt x="636" y="2266"/>
                </a:lnTo>
                <a:lnTo>
                  <a:pt x="604" y="2239"/>
                </a:lnTo>
                <a:lnTo>
                  <a:pt x="570" y="2207"/>
                </a:lnTo>
                <a:lnTo>
                  <a:pt x="532" y="2174"/>
                </a:lnTo>
                <a:lnTo>
                  <a:pt x="493" y="2134"/>
                </a:lnTo>
                <a:lnTo>
                  <a:pt x="452" y="2094"/>
                </a:lnTo>
                <a:lnTo>
                  <a:pt x="410" y="2050"/>
                </a:lnTo>
                <a:lnTo>
                  <a:pt x="367" y="2002"/>
                </a:lnTo>
                <a:lnTo>
                  <a:pt x="325" y="1952"/>
                </a:lnTo>
                <a:lnTo>
                  <a:pt x="284" y="1898"/>
                </a:lnTo>
                <a:lnTo>
                  <a:pt x="243" y="1843"/>
                </a:lnTo>
                <a:lnTo>
                  <a:pt x="204" y="1784"/>
                </a:lnTo>
                <a:lnTo>
                  <a:pt x="166" y="1724"/>
                </a:lnTo>
                <a:lnTo>
                  <a:pt x="131" y="1662"/>
                </a:lnTo>
                <a:lnTo>
                  <a:pt x="100" y="1596"/>
                </a:lnTo>
                <a:lnTo>
                  <a:pt x="71" y="1529"/>
                </a:lnTo>
                <a:lnTo>
                  <a:pt x="48" y="1462"/>
                </a:lnTo>
                <a:lnTo>
                  <a:pt x="27" y="1390"/>
                </a:lnTo>
                <a:lnTo>
                  <a:pt x="13" y="1319"/>
                </a:lnTo>
                <a:lnTo>
                  <a:pt x="4" y="1246"/>
                </a:lnTo>
                <a:lnTo>
                  <a:pt x="0" y="1173"/>
                </a:lnTo>
                <a:lnTo>
                  <a:pt x="4" y="1098"/>
                </a:lnTo>
                <a:lnTo>
                  <a:pt x="13" y="1025"/>
                </a:lnTo>
                <a:lnTo>
                  <a:pt x="27" y="954"/>
                </a:lnTo>
                <a:lnTo>
                  <a:pt x="48" y="884"/>
                </a:lnTo>
                <a:lnTo>
                  <a:pt x="71" y="815"/>
                </a:lnTo>
                <a:lnTo>
                  <a:pt x="100" y="748"/>
                </a:lnTo>
                <a:lnTo>
                  <a:pt x="131" y="684"/>
                </a:lnTo>
                <a:lnTo>
                  <a:pt x="166" y="621"/>
                </a:lnTo>
                <a:lnTo>
                  <a:pt x="204" y="560"/>
                </a:lnTo>
                <a:lnTo>
                  <a:pt x="243" y="502"/>
                </a:lnTo>
                <a:lnTo>
                  <a:pt x="284" y="446"/>
                </a:lnTo>
                <a:lnTo>
                  <a:pt x="325" y="394"/>
                </a:lnTo>
                <a:lnTo>
                  <a:pt x="367" y="343"/>
                </a:lnTo>
                <a:lnTo>
                  <a:pt x="410" y="294"/>
                </a:lnTo>
                <a:lnTo>
                  <a:pt x="452" y="251"/>
                </a:lnTo>
                <a:lnTo>
                  <a:pt x="493" y="210"/>
                </a:lnTo>
                <a:lnTo>
                  <a:pt x="532" y="170"/>
                </a:lnTo>
                <a:lnTo>
                  <a:pt x="570" y="137"/>
                </a:lnTo>
                <a:lnTo>
                  <a:pt x="604" y="105"/>
                </a:lnTo>
                <a:lnTo>
                  <a:pt x="636" y="79"/>
                </a:lnTo>
                <a:lnTo>
                  <a:pt x="665" y="55"/>
                </a:lnTo>
                <a:lnTo>
                  <a:pt x="688" y="35"/>
                </a:lnTo>
                <a:lnTo>
                  <a:pt x="709" y="19"/>
                </a:lnTo>
                <a:lnTo>
                  <a:pt x="723" y="9"/>
                </a:lnTo>
                <a:lnTo>
                  <a:pt x="732" y="1"/>
                </a:lnTo>
                <a:lnTo>
                  <a:pt x="735" y="0"/>
                </a:lnTo>
                <a:lnTo>
                  <a:pt x="739" y="1"/>
                </a:lnTo>
                <a:lnTo>
                  <a:pt x="748" y="9"/>
                </a:lnTo>
                <a:lnTo>
                  <a:pt x="763" y="19"/>
                </a:lnTo>
                <a:lnTo>
                  <a:pt x="783" y="35"/>
                </a:lnTo>
                <a:lnTo>
                  <a:pt x="806" y="55"/>
                </a:lnTo>
                <a:lnTo>
                  <a:pt x="835" y="79"/>
                </a:lnTo>
                <a:lnTo>
                  <a:pt x="866" y="105"/>
                </a:lnTo>
                <a:lnTo>
                  <a:pt x="901" y="137"/>
                </a:lnTo>
                <a:lnTo>
                  <a:pt x="939" y="170"/>
                </a:lnTo>
                <a:lnTo>
                  <a:pt x="978" y="210"/>
                </a:lnTo>
                <a:lnTo>
                  <a:pt x="1019" y="251"/>
                </a:lnTo>
                <a:lnTo>
                  <a:pt x="1060" y="294"/>
                </a:lnTo>
                <a:lnTo>
                  <a:pt x="1102" y="343"/>
                </a:lnTo>
                <a:lnTo>
                  <a:pt x="1145" y="394"/>
                </a:lnTo>
                <a:lnTo>
                  <a:pt x="1187" y="446"/>
                </a:lnTo>
                <a:lnTo>
                  <a:pt x="1228" y="502"/>
                </a:lnTo>
                <a:lnTo>
                  <a:pt x="1267" y="560"/>
                </a:lnTo>
                <a:lnTo>
                  <a:pt x="1305" y="621"/>
                </a:lnTo>
                <a:lnTo>
                  <a:pt x="1339" y="684"/>
                </a:lnTo>
                <a:lnTo>
                  <a:pt x="1371" y="748"/>
                </a:lnTo>
                <a:lnTo>
                  <a:pt x="1400" y="815"/>
                </a:lnTo>
                <a:lnTo>
                  <a:pt x="1423" y="884"/>
                </a:lnTo>
                <a:lnTo>
                  <a:pt x="1444" y="954"/>
                </a:lnTo>
                <a:lnTo>
                  <a:pt x="1458" y="1025"/>
                </a:lnTo>
                <a:lnTo>
                  <a:pt x="1467" y="1098"/>
                </a:lnTo>
                <a:lnTo>
                  <a:pt x="1470" y="1173"/>
                </a:lnTo>
              </a:path>
            </a:pathLst>
          </a:custGeom>
          <a:solidFill>
            <a:srgbClr val="99FF99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1267" name="Freeform 3"/>
          <p:cNvSpPr>
            <a:spLocks/>
          </p:cNvSpPr>
          <p:nvPr/>
        </p:nvSpPr>
        <p:spPr bwMode="gray">
          <a:xfrm rot="1788171" flipH="1">
            <a:off x="2159824" y="3820838"/>
            <a:ext cx="2456248" cy="3234519"/>
          </a:xfrm>
          <a:custGeom>
            <a:avLst/>
            <a:gdLst/>
            <a:ahLst/>
            <a:cxnLst>
              <a:cxn ang="0">
                <a:pos x="1467" y="1246"/>
              </a:cxn>
              <a:cxn ang="0">
                <a:pos x="1444" y="1390"/>
              </a:cxn>
              <a:cxn ang="0">
                <a:pos x="1400" y="1529"/>
              </a:cxn>
              <a:cxn ang="0">
                <a:pos x="1339" y="1662"/>
              </a:cxn>
              <a:cxn ang="0">
                <a:pos x="1267" y="1784"/>
              </a:cxn>
              <a:cxn ang="0">
                <a:pos x="1187" y="1898"/>
              </a:cxn>
              <a:cxn ang="0">
                <a:pos x="1102" y="2002"/>
              </a:cxn>
              <a:cxn ang="0">
                <a:pos x="1019" y="2094"/>
              </a:cxn>
              <a:cxn ang="0">
                <a:pos x="939" y="2174"/>
              </a:cxn>
              <a:cxn ang="0">
                <a:pos x="866" y="2239"/>
              </a:cxn>
              <a:cxn ang="0">
                <a:pos x="806" y="2290"/>
              </a:cxn>
              <a:cxn ang="0">
                <a:pos x="763" y="2325"/>
              </a:cxn>
              <a:cxn ang="0">
                <a:pos x="739" y="2343"/>
              </a:cxn>
              <a:cxn ang="0">
                <a:pos x="732" y="2343"/>
              </a:cxn>
              <a:cxn ang="0">
                <a:pos x="709" y="2325"/>
              </a:cxn>
              <a:cxn ang="0">
                <a:pos x="665" y="2290"/>
              </a:cxn>
              <a:cxn ang="0">
                <a:pos x="604" y="2239"/>
              </a:cxn>
              <a:cxn ang="0">
                <a:pos x="532" y="2174"/>
              </a:cxn>
              <a:cxn ang="0">
                <a:pos x="452" y="2094"/>
              </a:cxn>
              <a:cxn ang="0">
                <a:pos x="367" y="2002"/>
              </a:cxn>
              <a:cxn ang="0">
                <a:pos x="284" y="1898"/>
              </a:cxn>
              <a:cxn ang="0">
                <a:pos x="204" y="1784"/>
              </a:cxn>
              <a:cxn ang="0">
                <a:pos x="131" y="1662"/>
              </a:cxn>
              <a:cxn ang="0">
                <a:pos x="71" y="1529"/>
              </a:cxn>
              <a:cxn ang="0">
                <a:pos x="27" y="1390"/>
              </a:cxn>
              <a:cxn ang="0">
                <a:pos x="4" y="1246"/>
              </a:cxn>
              <a:cxn ang="0">
                <a:pos x="4" y="1098"/>
              </a:cxn>
              <a:cxn ang="0">
                <a:pos x="27" y="954"/>
              </a:cxn>
              <a:cxn ang="0">
                <a:pos x="71" y="815"/>
              </a:cxn>
              <a:cxn ang="0">
                <a:pos x="131" y="684"/>
              </a:cxn>
              <a:cxn ang="0">
                <a:pos x="204" y="560"/>
              </a:cxn>
              <a:cxn ang="0">
                <a:pos x="284" y="446"/>
              </a:cxn>
              <a:cxn ang="0">
                <a:pos x="367" y="343"/>
              </a:cxn>
              <a:cxn ang="0">
                <a:pos x="452" y="251"/>
              </a:cxn>
              <a:cxn ang="0">
                <a:pos x="532" y="170"/>
              </a:cxn>
              <a:cxn ang="0">
                <a:pos x="604" y="105"/>
              </a:cxn>
              <a:cxn ang="0">
                <a:pos x="665" y="55"/>
              </a:cxn>
              <a:cxn ang="0">
                <a:pos x="709" y="19"/>
              </a:cxn>
              <a:cxn ang="0">
                <a:pos x="732" y="1"/>
              </a:cxn>
              <a:cxn ang="0">
                <a:pos x="739" y="1"/>
              </a:cxn>
              <a:cxn ang="0">
                <a:pos x="763" y="19"/>
              </a:cxn>
              <a:cxn ang="0">
                <a:pos x="806" y="55"/>
              </a:cxn>
              <a:cxn ang="0">
                <a:pos x="866" y="105"/>
              </a:cxn>
              <a:cxn ang="0">
                <a:pos x="939" y="170"/>
              </a:cxn>
              <a:cxn ang="0">
                <a:pos x="1019" y="251"/>
              </a:cxn>
              <a:cxn ang="0">
                <a:pos x="1102" y="343"/>
              </a:cxn>
              <a:cxn ang="0">
                <a:pos x="1187" y="446"/>
              </a:cxn>
              <a:cxn ang="0">
                <a:pos x="1267" y="560"/>
              </a:cxn>
              <a:cxn ang="0">
                <a:pos x="1339" y="684"/>
              </a:cxn>
              <a:cxn ang="0">
                <a:pos x="1400" y="815"/>
              </a:cxn>
              <a:cxn ang="0">
                <a:pos x="1444" y="954"/>
              </a:cxn>
              <a:cxn ang="0">
                <a:pos x="1467" y="1098"/>
              </a:cxn>
            </a:cxnLst>
            <a:rect l="0" t="0" r="r" b="b"/>
            <a:pathLst>
              <a:path w="1470" h="2346">
                <a:moveTo>
                  <a:pt x="1470" y="1173"/>
                </a:moveTo>
                <a:lnTo>
                  <a:pt x="1467" y="1246"/>
                </a:lnTo>
                <a:lnTo>
                  <a:pt x="1458" y="1319"/>
                </a:lnTo>
                <a:lnTo>
                  <a:pt x="1444" y="1390"/>
                </a:lnTo>
                <a:lnTo>
                  <a:pt x="1423" y="1462"/>
                </a:lnTo>
                <a:lnTo>
                  <a:pt x="1400" y="1529"/>
                </a:lnTo>
                <a:lnTo>
                  <a:pt x="1371" y="1596"/>
                </a:lnTo>
                <a:lnTo>
                  <a:pt x="1339" y="1662"/>
                </a:lnTo>
                <a:lnTo>
                  <a:pt x="1305" y="1724"/>
                </a:lnTo>
                <a:lnTo>
                  <a:pt x="1267" y="1784"/>
                </a:lnTo>
                <a:lnTo>
                  <a:pt x="1228" y="1843"/>
                </a:lnTo>
                <a:lnTo>
                  <a:pt x="1187" y="1898"/>
                </a:lnTo>
                <a:lnTo>
                  <a:pt x="1145" y="1952"/>
                </a:lnTo>
                <a:lnTo>
                  <a:pt x="1102" y="2002"/>
                </a:lnTo>
                <a:lnTo>
                  <a:pt x="1060" y="2050"/>
                </a:lnTo>
                <a:lnTo>
                  <a:pt x="1019" y="2094"/>
                </a:lnTo>
                <a:lnTo>
                  <a:pt x="978" y="2134"/>
                </a:lnTo>
                <a:lnTo>
                  <a:pt x="939" y="2174"/>
                </a:lnTo>
                <a:lnTo>
                  <a:pt x="901" y="2207"/>
                </a:lnTo>
                <a:lnTo>
                  <a:pt x="866" y="2239"/>
                </a:lnTo>
                <a:lnTo>
                  <a:pt x="835" y="2266"/>
                </a:lnTo>
                <a:lnTo>
                  <a:pt x="806" y="2290"/>
                </a:lnTo>
                <a:lnTo>
                  <a:pt x="783" y="2309"/>
                </a:lnTo>
                <a:lnTo>
                  <a:pt x="763" y="2325"/>
                </a:lnTo>
                <a:lnTo>
                  <a:pt x="748" y="2336"/>
                </a:lnTo>
                <a:lnTo>
                  <a:pt x="739" y="2343"/>
                </a:lnTo>
                <a:lnTo>
                  <a:pt x="735" y="2346"/>
                </a:lnTo>
                <a:lnTo>
                  <a:pt x="732" y="2343"/>
                </a:lnTo>
                <a:lnTo>
                  <a:pt x="723" y="2336"/>
                </a:lnTo>
                <a:lnTo>
                  <a:pt x="709" y="2325"/>
                </a:lnTo>
                <a:lnTo>
                  <a:pt x="688" y="2309"/>
                </a:lnTo>
                <a:lnTo>
                  <a:pt x="665" y="2290"/>
                </a:lnTo>
                <a:lnTo>
                  <a:pt x="636" y="2266"/>
                </a:lnTo>
                <a:lnTo>
                  <a:pt x="604" y="2239"/>
                </a:lnTo>
                <a:lnTo>
                  <a:pt x="570" y="2207"/>
                </a:lnTo>
                <a:lnTo>
                  <a:pt x="532" y="2174"/>
                </a:lnTo>
                <a:lnTo>
                  <a:pt x="493" y="2134"/>
                </a:lnTo>
                <a:lnTo>
                  <a:pt x="452" y="2094"/>
                </a:lnTo>
                <a:lnTo>
                  <a:pt x="410" y="2050"/>
                </a:lnTo>
                <a:lnTo>
                  <a:pt x="367" y="2002"/>
                </a:lnTo>
                <a:lnTo>
                  <a:pt x="325" y="1952"/>
                </a:lnTo>
                <a:lnTo>
                  <a:pt x="284" y="1898"/>
                </a:lnTo>
                <a:lnTo>
                  <a:pt x="243" y="1843"/>
                </a:lnTo>
                <a:lnTo>
                  <a:pt x="204" y="1784"/>
                </a:lnTo>
                <a:lnTo>
                  <a:pt x="166" y="1724"/>
                </a:lnTo>
                <a:lnTo>
                  <a:pt x="131" y="1662"/>
                </a:lnTo>
                <a:lnTo>
                  <a:pt x="100" y="1596"/>
                </a:lnTo>
                <a:lnTo>
                  <a:pt x="71" y="1529"/>
                </a:lnTo>
                <a:lnTo>
                  <a:pt x="48" y="1462"/>
                </a:lnTo>
                <a:lnTo>
                  <a:pt x="27" y="1390"/>
                </a:lnTo>
                <a:lnTo>
                  <a:pt x="13" y="1319"/>
                </a:lnTo>
                <a:lnTo>
                  <a:pt x="4" y="1246"/>
                </a:lnTo>
                <a:lnTo>
                  <a:pt x="0" y="1173"/>
                </a:lnTo>
                <a:lnTo>
                  <a:pt x="4" y="1098"/>
                </a:lnTo>
                <a:lnTo>
                  <a:pt x="13" y="1025"/>
                </a:lnTo>
                <a:lnTo>
                  <a:pt x="27" y="954"/>
                </a:lnTo>
                <a:lnTo>
                  <a:pt x="48" y="884"/>
                </a:lnTo>
                <a:lnTo>
                  <a:pt x="71" y="815"/>
                </a:lnTo>
                <a:lnTo>
                  <a:pt x="100" y="748"/>
                </a:lnTo>
                <a:lnTo>
                  <a:pt x="131" y="684"/>
                </a:lnTo>
                <a:lnTo>
                  <a:pt x="166" y="621"/>
                </a:lnTo>
                <a:lnTo>
                  <a:pt x="204" y="560"/>
                </a:lnTo>
                <a:lnTo>
                  <a:pt x="243" y="502"/>
                </a:lnTo>
                <a:lnTo>
                  <a:pt x="284" y="446"/>
                </a:lnTo>
                <a:lnTo>
                  <a:pt x="325" y="394"/>
                </a:lnTo>
                <a:lnTo>
                  <a:pt x="367" y="343"/>
                </a:lnTo>
                <a:lnTo>
                  <a:pt x="410" y="294"/>
                </a:lnTo>
                <a:lnTo>
                  <a:pt x="452" y="251"/>
                </a:lnTo>
                <a:lnTo>
                  <a:pt x="493" y="210"/>
                </a:lnTo>
                <a:lnTo>
                  <a:pt x="532" y="170"/>
                </a:lnTo>
                <a:lnTo>
                  <a:pt x="570" y="137"/>
                </a:lnTo>
                <a:lnTo>
                  <a:pt x="604" y="105"/>
                </a:lnTo>
                <a:lnTo>
                  <a:pt x="636" y="79"/>
                </a:lnTo>
                <a:lnTo>
                  <a:pt x="665" y="55"/>
                </a:lnTo>
                <a:lnTo>
                  <a:pt x="688" y="35"/>
                </a:lnTo>
                <a:lnTo>
                  <a:pt x="709" y="19"/>
                </a:lnTo>
                <a:lnTo>
                  <a:pt x="723" y="9"/>
                </a:lnTo>
                <a:lnTo>
                  <a:pt x="732" y="1"/>
                </a:lnTo>
                <a:lnTo>
                  <a:pt x="735" y="0"/>
                </a:lnTo>
                <a:lnTo>
                  <a:pt x="739" y="1"/>
                </a:lnTo>
                <a:lnTo>
                  <a:pt x="748" y="9"/>
                </a:lnTo>
                <a:lnTo>
                  <a:pt x="763" y="19"/>
                </a:lnTo>
                <a:lnTo>
                  <a:pt x="783" y="35"/>
                </a:lnTo>
                <a:lnTo>
                  <a:pt x="806" y="55"/>
                </a:lnTo>
                <a:lnTo>
                  <a:pt x="835" y="79"/>
                </a:lnTo>
                <a:lnTo>
                  <a:pt x="866" y="105"/>
                </a:lnTo>
                <a:lnTo>
                  <a:pt x="901" y="137"/>
                </a:lnTo>
                <a:lnTo>
                  <a:pt x="939" y="170"/>
                </a:lnTo>
                <a:lnTo>
                  <a:pt x="978" y="210"/>
                </a:lnTo>
                <a:lnTo>
                  <a:pt x="1019" y="251"/>
                </a:lnTo>
                <a:lnTo>
                  <a:pt x="1060" y="294"/>
                </a:lnTo>
                <a:lnTo>
                  <a:pt x="1102" y="343"/>
                </a:lnTo>
                <a:lnTo>
                  <a:pt x="1145" y="394"/>
                </a:lnTo>
                <a:lnTo>
                  <a:pt x="1187" y="446"/>
                </a:lnTo>
                <a:lnTo>
                  <a:pt x="1228" y="502"/>
                </a:lnTo>
                <a:lnTo>
                  <a:pt x="1267" y="560"/>
                </a:lnTo>
                <a:lnTo>
                  <a:pt x="1305" y="621"/>
                </a:lnTo>
                <a:lnTo>
                  <a:pt x="1339" y="684"/>
                </a:lnTo>
                <a:lnTo>
                  <a:pt x="1371" y="748"/>
                </a:lnTo>
                <a:lnTo>
                  <a:pt x="1400" y="815"/>
                </a:lnTo>
                <a:lnTo>
                  <a:pt x="1423" y="884"/>
                </a:lnTo>
                <a:lnTo>
                  <a:pt x="1444" y="954"/>
                </a:lnTo>
                <a:lnTo>
                  <a:pt x="1458" y="1025"/>
                </a:lnTo>
                <a:lnTo>
                  <a:pt x="1467" y="1098"/>
                </a:lnTo>
                <a:lnTo>
                  <a:pt x="1470" y="1173"/>
                </a:lnTo>
              </a:path>
            </a:pathLst>
          </a:custGeom>
          <a:solidFill>
            <a:schemeClr val="accent2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1268" name="Freeform 4"/>
          <p:cNvSpPr>
            <a:spLocks/>
          </p:cNvSpPr>
          <p:nvPr/>
        </p:nvSpPr>
        <p:spPr bwMode="gray">
          <a:xfrm rot="16200000">
            <a:off x="5995257" y="1501685"/>
            <a:ext cx="2338063" cy="3600398"/>
          </a:xfrm>
          <a:custGeom>
            <a:avLst/>
            <a:gdLst/>
            <a:ahLst/>
            <a:cxnLst>
              <a:cxn ang="0">
                <a:pos x="1467" y="1246"/>
              </a:cxn>
              <a:cxn ang="0">
                <a:pos x="1444" y="1390"/>
              </a:cxn>
              <a:cxn ang="0">
                <a:pos x="1400" y="1529"/>
              </a:cxn>
              <a:cxn ang="0">
                <a:pos x="1339" y="1662"/>
              </a:cxn>
              <a:cxn ang="0">
                <a:pos x="1267" y="1784"/>
              </a:cxn>
              <a:cxn ang="0">
                <a:pos x="1187" y="1898"/>
              </a:cxn>
              <a:cxn ang="0">
                <a:pos x="1102" y="2002"/>
              </a:cxn>
              <a:cxn ang="0">
                <a:pos x="1019" y="2094"/>
              </a:cxn>
              <a:cxn ang="0">
                <a:pos x="939" y="2174"/>
              </a:cxn>
              <a:cxn ang="0">
                <a:pos x="866" y="2239"/>
              </a:cxn>
              <a:cxn ang="0">
                <a:pos x="806" y="2290"/>
              </a:cxn>
              <a:cxn ang="0">
                <a:pos x="763" y="2325"/>
              </a:cxn>
              <a:cxn ang="0">
                <a:pos x="739" y="2343"/>
              </a:cxn>
              <a:cxn ang="0">
                <a:pos x="732" y="2343"/>
              </a:cxn>
              <a:cxn ang="0">
                <a:pos x="709" y="2325"/>
              </a:cxn>
              <a:cxn ang="0">
                <a:pos x="665" y="2290"/>
              </a:cxn>
              <a:cxn ang="0">
                <a:pos x="604" y="2239"/>
              </a:cxn>
              <a:cxn ang="0">
                <a:pos x="532" y="2174"/>
              </a:cxn>
              <a:cxn ang="0">
                <a:pos x="452" y="2094"/>
              </a:cxn>
              <a:cxn ang="0">
                <a:pos x="367" y="2002"/>
              </a:cxn>
              <a:cxn ang="0">
                <a:pos x="284" y="1898"/>
              </a:cxn>
              <a:cxn ang="0">
                <a:pos x="204" y="1784"/>
              </a:cxn>
              <a:cxn ang="0">
                <a:pos x="131" y="1662"/>
              </a:cxn>
              <a:cxn ang="0">
                <a:pos x="71" y="1529"/>
              </a:cxn>
              <a:cxn ang="0">
                <a:pos x="27" y="1390"/>
              </a:cxn>
              <a:cxn ang="0">
                <a:pos x="4" y="1246"/>
              </a:cxn>
              <a:cxn ang="0">
                <a:pos x="4" y="1098"/>
              </a:cxn>
              <a:cxn ang="0">
                <a:pos x="27" y="954"/>
              </a:cxn>
              <a:cxn ang="0">
                <a:pos x="71" y="815"/>
              </a:cxn>
              <a:cxn ang="0">
                <a:pos x="131" y="684"/>
              </a:cxn>
              <a:cxn ang="0">
                <a:pos x="204" y="560"/>
              </a:cxn>
              <a:cxn ang="0">
                <a:pos x="284" y="446"/>
              </a:cxn>
              <a:cxn ang="0">
                <a:pos x="367" y="343"/>
              </a:cxn>
              <a:cxn ang="0">
                <a:pos x="452" y="251"/>
              </a:cxn>
              <a:cxn ang="0">
                <a:pos x="532" y="170"/>
              </a:cxn>
              <a:cxn ang="0">
                <a:pos x="604" y="105"/>
              </a:cxn>
              <a:cxn ang="0">
                <a:pos x="665" y="55"/>
              </a:cxn>
              <a:cxn ang="0">
                <a:pos x="709" y="19"/>
              </a:cxn>
              <a:cxn ang="0">
                <a:pos x="732" y="1"/>
              </a:cxn>
              <a:cxn ang="0">
                <a:pos x="739" y="1"/>
              </a:cxn>
              <a:cxn ang="0">
                <a:pos x="763" y="19"/>
              </a:cxn>
              <a:cxn ang="0">
                <a:pos x="806" y="55"/>
              </a:cxn>
              <a:cxn ang="0">
                <a:pos x="866" y="105"/>
              </a:cxn>
              <a:cxn ang="0">
                <a:pos x="939" y="170"/>
              </a:cxn>
              <a:cxn ang="0">
                <a:pos x="1019" y="251"/>
              </a:cxn>
              <a:cxn ang="0">
                <a:pos x="1102" y="343"/>
              </a:cxn>
              <a:cxn ang="0">
                <a:pos x="1187" y="446"/>
              </a:cxn>
              <a:cxn ang="0">
                <a:pos x="1267" y="560"/>
              </a:cxn>
              <a:cxn ang="0">
                <a:pos x="1339" y="684"/>
              </a:cxn>
              <a:cxn ang="0">
                <a:pos x="1400" y="815"/>
              </a:cxn>
              <a:cxn ang="0">
                <a:pos x="1444" y="954"/>
              </a:cxn>
              <a:cxn ang="0">
                <a:pos x="1467" y="1098"/>
              </a:cxn>
            </a:cxnLst>
            <a:rect l="0" t="0" r="r" b="b"/>
            <a:pathLst>
              <a:path w="1470" h="2346">
                <a:moveTo>
                  <a:pt x="1470" y="1173"/>
                </a:moveTo>
                <a:lnTo>
                  <a:pt x="1467" y="1246"/>
                </a:lnTo>
                <a:lnTo>
                  <a:pt x="1458" y="1319"/>
                </a:lnTo>
                <a:lnTo>
                  <a:pt x="1444" y="1390"/>
                </a:lnTo>
                <a:lnTo>
                  <a:pt x="1423" y="1462"/>
                </a:lnTo>
                <a:lnTo>
                  <a:pt x="1400" y="1529"/>
                </a:lnTo>
                <a:lnTo>
                  <a:pt x="1371" y="1596"/>
                </a:lnTo>
                <a:lnTo>
                  <a:pt x="1339" y="1662"/>
                </a:lnTo>
                <a:lnTo>
                  <a:pt x="1305" y="1724"/>
                </a:lnTo>
                <a:lnTo>
                  <a:pt x="1267" y="1784"/>
                </a:lnTo>
                <a:lnTo>
                  <a:pt x="1228" y="1843"/>
                </a:lnTo>
                <a:lnTo>
                  <a:pt x="1187" y="1898"/>
                </a:lnTo>
                <a:lnTo>
                  <a:pt x="1145" y="1952"/>
                </a:lnTo>
                <a:lnTo>
                  <a:pt x="1102" y="2002"/>
                </a:lnTo>
                <a:lnTo>
                  <a:pt x="1060" y="2050"/>
                </a:lnTo>
                <a:lnTo>
                  <a:pt x="1019" y="2094"/>
                </a:lnTo>
                <a:lnTo>
                  <a:pt x="978" y="2134"/>
                </a:lnTo>
                <a:lnTo>
                  <a:pt x="939" y="2174"/>
                </a:lnTo>
                <a:lnTo>
                  <a:pt x="901" y="2207"/>
                </a:lnTo>
                <a:lnTo>
                  <a:pt x="866" y="2239"/>
                </a:lnTo>
                <a:lnTo>
                  <a:pt x="835" y="2266"/>
                </a:lnTo>
                <a:lnTo>
                  <a:pt x="806" y="2290"/>
                </a:lnTo>
                <a:lnTo>
                  <a:pt x="783" y="2309"/>
                </a:lnTo>
                <a:lnTo>
                  <a:pt x="763" y="2325"/>
                </a:lnTo>
                <a:lnTo>
                  <a:pt x="748" y="2336"/>
                </a:lnTo>
                <a:lnTo>
                  <a:pt x="739" y="2343"/>
                </a:lnTo>
                <a:lnTo>
                  <a:pt x="735" y="2346"/>
                </a:lnTo>
                <a:lnTo>
                  <a:pt x="732" y="2343"/>
                </a:lnTo>
                <a:lnTo>
                  <a:pt x="723" y="2336"/>
                </a:lnTo>
                <a:lnTo>
                  <a:pt x="709" y="2325"/>
                </a:lnTo>
                <a:lnTo>
                  <a:pt x="688" y="2309"/>
                </a:lnTo>
                <a:lnTo>
                  <a:pt x="665" y="2290"/>
                </a:lnTo>
                <a:lnTo>
                  <a:pt x="636" y="2266"/>
                </a:lnTo>
                <a:lnTo>
                  <a:pt x="604" y="2239"/>
                </a:lnTo>
                <a:lnTo>
                  <a:pt x="570" y="2207"/>
                </a:lnTo>
                <a:lnTo>
                  <a:pt x="532" y="2174"/>
                </a:lnTo>
                <a:lnTo>
                  <a:pt x="493" y="2134"/>
                </a:lnTo>
                <a:lnTo>
                  <a:pt x="452" y="2094"/>
                </a:lnTo>
                <a:lnTo>
                  <a:pt x="410" y="2050"/>
                </a:lnTo>
                <a:lnTo>
                  <a:pt x="367" y="2002"/>
                </a:lnTo>
                <a:lnTo>
                  <a:pt x="325" y="1952"/>
                </a:lnTo>
                <a:lnTo>
                  <a:pt x="284" y="1898"/>
                </a:lnTo>
                <a:lnTo>
                  <a:pt x="243" y="1843"/>
                </a:lnTo>
                <a:lnTo>
                  <a:pt x="204" y="1784"/>
                </a:lnTo>
                <a:lnTo>
                  <a:pt x="166" y="1724"/>
                </a:lnTo>
                <a:lnTo>
                  <a:pt x="131" y="1662"/>
                </a:lnTo>
                <a:lnTo>
                  <a:pt x="100" y="1596"/>
                </a:lnTo>
                <a:lnTo>
                  <a:pt x="71" y="1529"/>
                </a:lnTo>
                <a:lnTo>
                  <a:pt x="48" y="1462"/>
                </a:lnTo>
                <a:lnTo>
                  <a:pt x="27" y="1390"/>
                </a:lnTo>
                <a:lnTo>
                  <a:pt x="13" y="1319"/>
                </a:lnTo>
                <a:lnTo>
                  <a:pt x="4" y="1246"/>
                </a:lnTo>
                <a:lnTo>
                  <a:pt x="0" y="1173"/>
                </a:lnTo>
                <a:lnTo>
                  <a:pt x="4" y="1098"/>
                </a:lnTo>
                <a:lnTo>
                  <a:pt x="13" y="1025"/>
                </a:lnTo>
                <a:lnTo>
                  <a:pt x="27" y="954"/>
                </a:lnTo>
                <a:lnTo>
                  <a:pt x="48" y="884"/>
                </a:lnTo>
                <a:lnTo>
                  <a:pt x="71" y="815"/>
                </a:lnTo>
                <a:lnTo>
                  <a:pt x="100" y="748"/>
                </a:lnTo>
                <a:lnTo>
                  <a:pt x="131" y="684"/>
                </a:lnTo>
                <a:lnTo>
                  <a:pt x="166" y="621"/>
                </a:lnTo>
                <a:lnTo>
                  <a:pt x="204" y="560"/>
                </a:lnTo>
                <a:lnTo>
                  <a:pt x="243" y="502"/>
                </a:lnTo>
                <a:lnTo>
                  <a:pt x="284" y="446"/>
                </a:lnTo>
                <a:lnTo>
                  <a:pt x="325" y="394"/>
                </a:lnTo>
                <a:lnTo>
                  <a:pt x="367" y="343"/>
                </a:lnTo>
                <a:lnTo>
                  <a:pt x="410" y="294"/>
                </a:lnTo>
                <a:lnTo>
                  <a:pt x="452" y="251"/>
                </a:lnTo>
                <a:lnTo>
                  <a:pt x="493" y="210"/>
                </a:lnTo>
                <a:lnTo>
                  <a:pt x="532" y="170"/>
                </a:lnTo>
                <a:lnTo>
                  <a:pt x="570" y="137"/>
                </a:lnTo>
                <a:lnTo>
                  <a:pt x="604" y="105"/>
                </a:lnTo>
                <a:lnTo>
                  <a:pt x="636" y="79"/>
                </a:lnTo>
                <a:lnTo>
                  <a:pt x="665" y="55"/>
                </a:lnTo>
                <a:lnTo>
                  <a:pt x="688" y="35"/>
                </a:lnTo>
                <a:lnTo>
                  <a:pt x="709" y="19"/>
                </a:lnTo>
                <a:lnTo>
                  <a:pt x="723" y="9"/>
                </a:lnTo>
                <a:lnTo>
                  <a:pt x="732" y="1"/>
                </a:lnTo>
                <a:lnTo>
                  <a:pt x="735" y="0"/>
                </a:lnTo>
                <a:lnTo>
                  <a:pt x="739" y="1"/>
                </a:lnTo>
                <a:lnTo>
                  <a:pt x="748" y="9"/>
                </a:lnTo>
                <a:lnTo>
                  <a:pt x="763" y="19"/>
                </a:lnTo>
                <a:lnTo>
                  <a:pt x="783" y="35"/>
                </a:lnTo>
                <a:lnTo>
                  <a:pt x="806" y="55"/>
                </a:lnTo>
                <a:lnTo>
                  <a:pt x="835" y="79"/>
                </a:lnTo>
                <a:lnTo>
                  <a:pt x="866" y="105"/>
                </a:lnTo>
                <a:lnTo>
                  <a:pt x="901" y="137"/>
                </a:lnTo>
                <a:lnTo>
                  <a:pt x="939" y="170"/>
                </a:lnTo>
                <a:lnTo>
                  <a:pt x="978" y="210"/>
                </a:lnTo>
                <a:lnTo>
                  <a:pt x="1019" y="251"/>
                </a:lnTo>
                <a:lnTo>
                  <a:pt x="1060" y="294"/>
                </a:lnTo>
                <a:lnTo>
                  <a:pt x="1102" y="343"/>
                </a:lnTo>
                <a:lnTo>
                  <a:pt x="1145" y="394"/>
                </a:lnTo>
                <a:lnTo>
                  <a:pt x="1187" y="446"/>
                </a:lnTo>
                <a:lnTo>
                  <a:pt x="1228" y="502"/>
                </a:lnTo>
                <a:lnTo>
                  <a:pt x="1267" y="560"/>
                </a:lnTo>
                <a:lnTo>
                  <a:pt x="1305" y="621"/>
                </a:lnTo>
                <a:lnTo>
                  <a:pt x="1339" y="684"/>
                </a:lnTo>
                <a:lnTo>
                  <a:pt x="1371" y="748"/>
                </a:lnTo>
                <a:lnTo>
                  <a:pt x="1400" y="815"/>
                </a:lnTo>
                <a:lnTo>
                  <a:pt x="1423" y="884"/>
                </a:lnTo>
                <a:lnTo>
                  <a:pt x="1444" y="954"/>
                </a:lnTo>
                <a:lnTo>
                  <a:pt x="1458" y="1025"/>
                </a:lnTo>
                <a:lnTo>
                  <a:pt x="1467" y="1098"/>
                </a:lnTo>
                <a:lnTo>
                  <a:pt x="1470" y="1173"/>
                </a:lnTo>
              </a:path>
            </a:pathLst>
          </a:custGeom>
          <a:solidFill>
            <a:srgbClr val="FFFF99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1269" name="Freeform 5"/>
          <p:cNvSpPr>
            <a:spLocks/>
          </p:cNvSpPr>
          <p:nvPr/>
        </p:nvSpPr>
        <p:spPr bwMode="gray">
          <a:xfrm rot="19688181">
            <a:off x="2258860" y="-116909"/>
            <a:ext cx="2037961" cy="3548994"/>
          </a:xfrm>
          <a:custGeom>
            <a:avLst/>
            <a:gdLst/>
            <a:ahLst/>
            <a:cxnLst>
              <a:cxn ang="0">
                <a:pos x="1467" y="1246"/>
              </a:cxn>
              <a:cxn ang="0">
                <a:pos x="1444" y="1390"/>
              </a:cxn>
              <a:cxn ang="0">
                <a:pos x="1400" y="1529"/>
              </a:cxn>
              <a:cxn ang="0">
                <a:pos x="1339" y="1662"/>
              </a:cxn>
              <a:cxn ang="0">
                <a:pos x="1267" y="1784"/>
              </a:cxn>
              <a:cxn ang="0">
                <a:pos x="1187" y="1898"/>
              </a:cxn>
              <a:cxn ang="0">
                <a:pos x="1102" y="2002"/>
              </a:cxn>
              <a:cxn ang="0">
                <a:pos x="1019" y="2094"/>
              </a:cxn>
              <a:cxn ang="0">
                <a:pos x="939" y="2174"/>
              </a:cxn>
              <a:cxn ang="0">
                <a:pos x="866" y="2239"/>
              </a:cxn>
              <a:cxn ang="0">
                <a:pos x="806" y="2290"/>
              </a:cxn>
              <a:cxn ang="0">
                <a:pos x="763" y="2325"/>
              </a:cxn>
              <a:cxn ang="0">
                <a:pos x="739" y="2343"/>
              </a:cxn>
              <a:cxn ang="0">
                <a:pos x="732" y="2343"/>
              </a:cxn>
              <a:cxn ang="0">
                <a:pos x="709" y="2325"/>
              </a:cxn>
              <a:cxn ang="0">
                <a:pos x="665" y="2290"/>
              </a:cxn>
              <a:cxn ang="0">
                <a:pos x="604" y="2239"/>
              </a:cxn>
              <a:cxn ang="0">
                <a:pos x="532" y="2174"/>
              </a:cxn>
              <a:cxn ang="0">
                <a:pos x="452" y="2094"/>
              </a:cxn>
              <a:cxn ang="0">
                <a:pos x="367" y="2002"/>
              </a:cxn>
              <a:cxn ang="0">
                <a:pos x="284" y="1898"/>
              </a:cxn>
              <a:cxn ang="0">
                <a:pos x="204" y="1784"/>
              </a:cxn>
              <a:cxn ang="0">
                <a:pos x="131" y="1662"/>
              </a:cxn>
              <a:cxn ang="0">
                <a:pos x="71" y="1529"/>
              </a:cxn>
              <a:cxn ang="0">
                <a:pos x="27" y="1390"/>
              </a:cxn>
              <a:cxn ang="0">
                <a:pos x="4" y="1246"/>
              </a:cxn>
              <a:cxn ang="0">
                <a:pos x="4" y="1098"/>
              </a:cxn>
              <a:cxn ang="0">
                <a:pos x="27" y="954"/>
              </a:cxn>
              <a:cxn ang="0">
                <a:pos x="71" y="815"/>
              </a:cxn>
              <a:cxn ang="0">
                <a:pos x="131" y="684"/>
              </a:cxn>
              <a:cxn ang="0">
                <a:pos x="204" y="560"/>
              </a:cxn>
              <a:cxn ang="0">
                <a:pos x="284" y="446"/>
              </a:cxn>
              <a:cxn ang="0">
                <a:pos x="367" y="343"/>
              </a:cxn>
              <a:cxn ang="0">
                <a:pos x="452" y="251"/>
              </a:cxn>
              <a:cxn ang="0">
                <a:pos x="532" y="170"/>
              </a:cxn>
              <a:cxn ang="0">
                <a:pos x="604" y="105"/>
              </a:cxn>
              <a:cxn ang="0">
                <a:pos x="665" y="55"/>
              </a:cxn>
              <a:cxn ang="0">
                <a:pos x="709" y="19"/>
              </a:cxn>
              <a:cxn ang="0">
                <a:pos x="732" y="1"/>
              </a:cxn>
              <a:cxn ang="0">
                <a:pos x="739" y="1"/>
              </a:cxn>
              <a:cxn ang="0">
                <a:pos x="763" y="19"/>
              </a:cxn>
              <a:cxn ang="0">
                <a:pos x="806" y="55"/>
              </a:cxn>
              <a:cxn ang="0">
                <a:pos x="866" y="105"/>
              </a:cxn>
              <a:cxn ang="0">
                <a:pos x="939" y="170"/>
              </a:cxn>
              <a:cxn ang="0">
                <a:pos x="1019" y="251"/>
              </a:cxn>
              <a:cxn ang="0">
                <a:pos x="1102" y="343"/>
              </a:cxn>
              <a:cxn ang="0">
                <a:pos x="1187" y="446"/>
              </a:cxn>
              <a:cxn ang="0">
                <a:pos x="1267" y="560"/>
              </a:cxn>
              <a:cxn ang="0">
                <a:pos x="1339" y="684"/>
              </a:cxn>
              <a:cxn ang="0">
                <a:pos x="1400" y="815"/>
              </a:cxn>
              <a:cxn ang="0">
                <a:pos x="1444" y="954"/>
              </a:cxn>
              <a:cxn ang="0">
                <a:pos x="1467" y="1098"/>
              </a:cxn>
            </a:cxnLst>
            <a:rect l="0" t="0" r="r" b="b"/>
            <a:pathLst>
              <a:path w="1470" h="2346">
                <a:moveTo>
                  <a:pt x="1470" y="1173"/>
                </a:moveTo>
                <a:lnTo>
                  <a:pt x="1467" y="1246"/>
                </a:lnTo>
                <a:lnTo>
                  <a:pt x="1458" y="1319"/>
                </a:lnTo>
                <a:lnTo>
                  <a:pt x="1444" y="1390"/>
                </a:lnTo>
                <a:lnTo>
                  <a:pt x="1423" y="1462"/>
                </a:lnTo>
                <a:lnTo>
                  <a:pt x="1400" y="1529"/>
                </a:lnTo>
                <a:lnTo>
                  <a:pt x="1371" y="1596"/>
                </a:lnTo>
                <a:lnTo>
                  <a:pt x="1339" y="1662"/>
                </a:lnTo>
                <a:lnTo>
                  <a:pt x="1305" y="1724"/>
                </a:lnTo>
                <a:lnTo>
                  <a:pt x="1267" y="1784"/>
                </a:lnTo>
                <a:lnTo>
                  <a:pt x="1228" y="1843"/>
                </a:lnTo>
                <a:lnTo>
                  <a:pt x="1187" y="1898"/>
                </a:lnTo>
                <a:lnTo>
                  <a:pt x="1145" y="1952"/>
                </a:lnTo>
                <a:lnTo>
                  <a:pt x="1102" y="2002"/>
                </a:lnTo>
                <a:lnTo>
                  <a:pt x="1060" y="2050"/>
                </a:lnTo>
                <a:lnTo>
                  <a:pt x="1019" y="2094"/>
                </a:lnTo>
                <a:lnTo>
                  <a:pt x="978" y="2134"/>
                </a:lnTo>
                <a:lnTo>
                  <a:pt x="939" y="2174"/>
                </a:lnTo>
                <a:lnTo>
                  <a:pt x="901" y="2207"/>
                </a:lnTo>
                <a:lnTo>
                  <a:pt x="866" y="2239"/>
                </a:lnTo>
                <a:lnTo>
                  <a:pt x="835" y="2266"/>
                </a:lnTo>
                <a:lnTo>
                  <a:pt x="806" y="2290"/>
                </a:lnTo>
                <a:lnTo>
                  <a:pt x="783" y="2309"/>
                </a:lnTo>
                <a:lnTo>
                  <a:pt x="763" y="2325"/>
                </a:lnTo>
                <a:lnTo>
                  <a:pt x="748" y="2336"/>
                </a:lnTo>
                <a:lnTo>
                  <a:pt x="739" y="2343"/>
                </a:lnTo>
                <a:lnTo>
                  <a:pt x="735" y="2346"/>
                </a:lnTo>
                <a:lnTo>
                  <a:pt x="732" y="2343"/>
                </a:lnTo>
                <a:lnTo>
                  <a:pt x="723" y="2336"/>
                </a:lnTo>
                <a:lnTo>
                  <a:pt x="709" y="2325"/>
                </a:lnTo>
                <a:lnTo>
                  <a:pt x="688" y="2309"/>
                </a:lnTo>
                <a:lnTo>
                  <a:pt x="665" y="2290"/>
                </a:lnTo>
                <a:lnTo>
                  <a:pt x="636" y="2266"/>
                </a:lnTo>
                <a:lnTo>
                  <a:pt x="604" y="2239"/>
                </a:lnTo>
                <a:lnTo>
                  <a:pt x="570" y="2207"/>
                </a:lnTo>
                <a:lnTo>
                  <a:pt x="532" y="2174"/>
                </a:lnTo>
                <a:lnTo>
                  <a:pt x="493" y="2134"/>
                </a:lnTo>
                <a:lnTo>
                  <a:pt x="452" y="2094"/>
                </a:lnTo>
                <a:lnTo>
                  <a:pt x="410" y="2050"/>
                </a:lnTo>
                <a:lnTo>
                  <a:pt x="367" y="2002"/>
                </a:lnTo>
                <a:lnTo>
                  <a:pt x="325" y="1952"/>
                </a:lnTo>
                <a:lnTo>
                  <a:pt x="284" y="1898"/>
                </a:lnTo>
                <a:lnTo>
                  <a:pt x="243" y="1843"/>
                </a:lnTo>
                <a:lnTo>
                  <a:pt x="204" y="1784"/>
                </a:lnTo>
                <a:lnTo>
                  <a:pt x="166" y="1724"/>
                </a:lnTo>
                <a:lnTo>
                  <a:pt x="131" y="1662"/>
                </a:lnTo>
                <a:lnTo>
                  <a:pt x="100" y="1596"/>
                </a:lnTo>
                <a:lnTo>
                  <a:pt x="71" y="1529"/>
                </a:lnTo>
                <a:lnTo>
                  <a:pt x="48" y="1462"/>
                </a:lnTo>
                <a:lnTo>
                  <a:pt x="27" y="1390"/>
                </a:lnTo>
                <a:lnTo>
                  <a:pt x="13" y="1319"/>
                </a:lnTo>
                <a:lnTo>
                  <a:pt x="4" y="1246"/>
                </a:lnTo>
                <a:lnTo>
                  <a:pt x="0" y="1173"/>
                </a:lnTo>
                <a:lnTo>
                  <a:pt x="4" y="1098"/>
                </a:lnTo>
                <a:lnTo>
                  <a:pt x="13" y="1025"/>
                </a:lnTo>
                <a:lnTo>
                  <a:pt x="27" y="954"/>
                </a:lnTo>
                <a:lnTo>
                  <a:pt x="48" y="884"/>
                </a:lnTo>
                <a:lnTo>
                  <a:pt x="71" y="815"/>
                </a:lnTo>
                <a:lnTo>
                  <a:pt x="100" y="748"/>
                </a:lnTo>
                <a:lnTo>
                  <a:pt x="131" y="684"/>
                </a:lnTo>
                <a:lnTo>
                  <a:pt x="166" y="621"/>
                </a:lnTo>
                <a:lnTo>
                  <a:pt x="204" y="560"/>
                </a:lnTo>
                <a:lnTo>
                  <a:pt x="243" y="502"/>
                </a:lnTo>
                <a:lnTo>
                  <a:pt x="284" y="446"/>
                </a:lnTo>
                <a:lnTo>
                  <a:pt x="325" y="394"/>
                </a:lnTo>
                <a:lnTo>
                  <a:pt x="367" y="343"/>
                </a:lnTo>
                <a:lnTo>
                  <a:pt x="410" y="294"/>
                </a:lnTo>
                <a:lnTo>
                  <a:pt x="452" y="251"/>
                </a:lnTo>
                <a:lnTo>
                  <a:pt x="493" y="210"/>
                </a:lnTo>
                <a:lnTo>
                  <a:pt x="532" y="170"/>
                </a:lnTo>
                <a:lnTo>
                  <a:pt x="570" y="137"/>
                </a:lnTo>
                <a:lnTo>
                  <a:pt x="604" y="105"/>
                </a:lnTo>
                <a:lnTo>
                  <a:pt x="636" y="79"/>
                </a:lnTo>
                <a:lnTo>
                  <a:pt x="665" y="55"/>
                </a:lnTo>
                <a:lnTo>
                  <a:pt x="688" y="35"/>
                </a:lnTo>
                <a:lnTo>
                  <a:pt x="709" y="19"/>
                </a:lnTo>
                <a:lnTo>
                  <a:pt x="723" y="9"/>
                </a:lnTo>
                <a:lnTo>
                  <a:pt x="732" y="1"/>
                </a:lnTo>
                <a:lnTo>
                  <a:pt x="735" y="0"/>
                </a:lnTo>
                <a:lnTo>
                  <a:pt x="739" y="1"/>
                </a:lnTo>
                <a:lnTo>
                  <a:pt x="748" y="9"/>
                </a:lnTo>
                <a:lnTo>
                  <a:pt x="763" y="19"/>
                </a:lnTo>
                <a:lnTo>
                  <a:pt x="783" y="35"/>
                </a:lnTo>
                <a:lnTo>
                  <a:pt x="806" y="55"/>
                </a:lnTo>
                <a:lnTo>
                  <a:pt x="835" y="79"/>
                </a:lnTo>
                <a:lnTo>
                  <a:pt x="866" y="105"/>
                </a:lnTo>
                <a:lnTo>
                  <a:pt x="901" y="137"/>
                </a:lnTo>
                <a:lnTo>
                  <a:pt x="939" y="170"/>
                </a:lnTo>
                <a:lnTo>
                  <a:pt x="978" y="210"/>
                </a:lnTo>
                <a:lnTo>
                  <a:pt x="1019" y="251"/>
                </a:lnTo>
                <a:lnTo>
                  <a:pt x="1060" y="294"/>
                </a:lnTo>
                <a:lnTo>
                  <a:pt x="1102" y="343"/>
                </a:lnTo>
                <a:lnTo>
                  <a:pt x="1145" y="394"/>
                </a:lnTo>
                <a:lnTo>
                  <a:pt x="1187" y="446"/>
                </a:lnTo>
                <a:lnTo>
                  <a:pt x="1228" y="502"/>
                </a:lnTo>
                <a:lnTo>
                  <a:pt x="1267" y="560"/>
                </a:lnTo>
                <a:lnTo>
                  <a:pt x="1305" y="621"/>
                </a:lnTo>
                <a:lnTo>
                  <a:pt x="1339" y="684"/>
                </a:lnTo>
                <a:lnTo>
                  <a:pt x="1371" y="748"/>
                </a:lnTo>
                <a:lnTo>
                  <a:pt x="1400" y="815"/>
                </a:lnTo>
                <a:lnTo>
                  <a:pt x="1423" y="884"/>
                </a:lnTo>
                <a:lnTo>
                  <a:pt x="1444" y="954"/>
                </a:lnTo>
                <a:lnTo>
                  <a:pt x="1458" y="1025"/>
                </a:lnTo>
                <a:lnTo>
                  <a:pt x="1467" y="1098"/>
                </a:lnTo>
                <a:lnTo>
                  <a:pt x="1470" y="1173"/>
                </a:lnTo>
              </a:path>
            </a:pathLst>
          </a:custGeom>
          <a:solidFill>
            <a:srgbClr val="E339DB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63495" name="Text Box 10"/>
          <p:cNvSpPr txBox="1">
            <a:spLocks noChangeArrowheads="1"/>
          </p:cNvSpPr>
          <p:nvPr/>
        </p:nvSpPr>
        <p:spPr bwMode="gray">
          <a:xfrm>
            <a:off x="2051721" y="4786313"/>
            <a:ext cx="2520280" cy="116955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воспитание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трудолюбия, сознательного отношения к образованию,   труду и жизни,  профессиональная ориентация</a:t>
            </a:r>
            <a:endParaRPr lang="en-US" sz="14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496" name="Text Box 11"/>
          <p:cNvSpPr txBox="1">
            <a:spLocks noChangeArrowheads="1"/>
          </p:cNvSpPr>
          <p:nvPr/>
        </p:nvSpPr>
        <p:spPr bwMode="gray">
          <a:xfrm>
            <a:off x="5940152" y="2780928"/>
            <a:ext cx="2520280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воспитание социальной ответственности и компетентности </a:t>
            </a:r>
            <a:endParaRPr lang="en-US" sz="1600" b="1" u="sng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497" name="Text Box 11"/>
          <p:cNvSpPr txBox="1">
            <a:spLocks noChangeArrowheads="1"/>
          </p:cNvSpPr>
          <p:nvPr/>
        </p:nvSpPr>
        <p:spPr bwMode="gray">
          <a:xfrm>
            <a:off x="4572000" y="908720"/>
            <a:ext cx="1774825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Воспитание нравственных чувств, убеждений, этического сознания</a:t>
            </a:r>
            <a:endParaRPr lang="en-US" sz="16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3498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2598559">
            <a:off x="554823" y="2221918"/>
            <a:ext cx="2797736" cy="260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9" name="Text Box 11"/>
          <p:cNvSpPr txBox="1">
            <a:spLocks noChangeArrowheads="1"/>
          </p:cNvSpPr>
          <p:nvPr/>
        </p:nvSpPr>
        <p:spPr bwMode="gray">
          <a:xfrm>
            <a:off x="2339752" y="692696"/>
            <a:ext cx="1800200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Воспитание ценностного отношения к прекрасному, эстетическое воспитание</a:t>
            </a:r>
            <a:endParaRPr lang="en-US" sz="16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3500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08878">
            <a:off x="4521388" y="4113101"/>
            <a:ext cx="2812870" cy="2518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501" name="Oval 7"/>
          <p:cNvSpPr>
            <a:spLocks noChangeArrowheads="1"/>
          </p:cNvSpPr>
          <p:nvPr/>
        </p:nvSpPr>
        <p:spPr bwMode="gray">
          <a:xfrm>
            <a:off x="3344863" y="2579688"/>
            <a:ext cx="1990725" cy="1993900"/>
          </a:xfrm>
          <a:prstGeom prst="ellipse">
            <a:avLst/>
          </a:prstGeom>
          <a:solidFill>
            <a:schemeClr val="bg1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r>
              <a:rPr lang="ru-RU" dirty="0">
                <a:latin typeface="Arial Black" pitchFamily="34" charset="0"/>
              </a:rPr>
              <a:t>Основные </a:t>
            </a:r>
          </a:p>
          <a:p>
            <a:r>
              <a:rPr lang="ru-RU" dirty="0" smtClean="0">
                <a:latin typeface="Arial Black" pitchFamily="34" charset="0"/>
              </a:rPr>
              <a:t>направления</a:t>
            </a:r>
            <a:endParaRPr lang="ru-RU" dirty="0">
              <a:latin typeface="Arial Black" pitchFamily="34" charset="0"/>
            </a:endParaRPr>
          </a:p>
          <a:p>
            <a:r>
              <a:rPr lang="ru-RU" dirty="0">
                <a:latin typeface="Arial Black" pitchFamily="34" charset="0"/>
              </a:rPr>
              <a:t>деятельности</a:t>
            </a:r>
          </a:p>
        </p:txBody>
      </p:sp>
      <p:sp>
        <p:nvSpPr>
          <p:cNvPr id="63502" name="Text Box 11"/>
          <p:cNvSpPr txBox="1">
            <a:spLocks noChangeArrowheads="1"/>
          </p:cNvSpPr>
          <p:nvPr/>
        </p:nvSpPr>
        <p:spPr bwMode="gray">
          <a:xfrm>
            <a:off x="4860032" y="4581128"/>
            <a:ext cx="2088232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Воспитание экологической культуры, культуры здорового и безопасного образа жизни</a:t>
            </a:r>
            <a:endParaRPr lang="en-US" sz="1600" b="1" u="sng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503" name="Text Box 16"/>
          <p:cNvSpPr txBox="1">
            <a:spLocks noChangeArrowheads="1"/>
          </p:cNvSpPr>
          <p:nvPr/>
        </p:nvSpPr>
        <p:spPr bwMode="gray">
          <a:xfrm>
            <a:off x="539552" y="2636912"/>
            <a:ext cx="2373312" cy="18158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t"/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воспитание гражданственности, патриотизма, уважения к правам, свободам и обязанностям человека духовно-нравственное</a:t>
            </a:r>
            <a:r>
              <a:rPr lang="ru-RU" sz="1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t"/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воспитание </a:t>
            </a:r>
            <a:endParaRPr lang="en-US" sz="1600" b="1" u="sng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700" name="Picture 4" descr="https://static7.depositphotos.com/1022214/692/i/950/depositphotos_6920782-stock-photo-scary-dried-flowers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" name="Rectangle 1"/>
          <p:cNvSpPr>
            <a:spLocks noChangeArrowheads="1"/>
          </p:cNvSpPr>
          <p:nvPr/>
        </p:nvSpPr>
        <p:spPr bwMode="auto">
          <a:xfrm>
            <a:off x="6588224" y="-13379"/>
            <a:ext cx="2555776" cy="175432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600" dirty="0" smtClean="0">
                <a:solidFill>
                  <a:srgbClr val="7030A0"/>
                </a:solidFill>
                <a:latin typeface="Bahnschrift SemiBold SemiConden" pitchFamily="34" charset="0"/>
              </a:rPr>
              <a:t>Есть лишь одна проблема - одна-единственная в мире - вернуть людям духовное содержание, духовные заботы...</a:t>
            </a:r>
          </a:p>
          <a:p>
            <a:pPr algn="r"/>
            <a:r>
              <a:rPr lang="ru-RU" sz="1600" dirty="0" smtClean="0">
                <a:solidFill>
                  <a:srgbClr val="7030A0"/>
                </a:solidFill>
                <a:latin typeface="Bahnschrift SemiBold SemiConden" pitchFamily="34" charset="0"/>
              </a:rPr>
              <a:t>       Антуан де Сент-Экзюпери</a:t>
            </a:r>
            <a:r>
              <a:rPr lang="ru-RU" sz="1200" dirty="0" smtClean="0">
                <a:solidFill>
                  <a:srgbClr val="7030A0"/>
                </a:solidFill>
              </a:rPr>
              <a:t/>
            </a:r>
            <a:br>
              <a:rPr lang="ru-RU" sz="1200" dirty="0" smtClean="0">
                <a:solidFill>
                  <a:srgbClr val="7030A0"/>
                </a:solidFill>
              </a:rPr>
            </a:br>
            <a:endParaRPr lang="ru-RU" sz="12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2" dur="500" fill="hold"/>
                                        <p:tgtEl>
                                          <p:spTgt spid="63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"/>
            <a:ext cx="89289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В области формирования личностной культуры: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404664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Формирование способности к духовному развитию, реализации творческого потенциала в учебно-игровой, предметно - продуктивной, социально ориентированной деятельности </a:t>
            </a:r>
            <a:r>
              <a:rPr lang="ru-RU" u="sng" dirty="0" smtClean="0"/>
              <a:t>на основе нравственных установок и моральных норм, непрерывного образования, самовоспитания и универсальной духовно- нравственной компетенции – «становиться лучше»;</a:t>
            </a:r>
            <a:r>
              <a:rPr lang="ru-RU" dirty="0" smtClean="0"/>
              <a:t> формирование </a:t>
            </a:r>
            <a:r>
              <a:rPr lang="ru-RU" u="sng" dirty="0" smtClean="0"/>
              <a:t>нравственного смысла учения,</a:t>
            </a:r>
            <a:r>
              <a:rPr lang="ru-RU" dirty="0" smtClean="0"/>
              <a:t> развитие трудолюбия, способности к преодолению трудностей, целеустремленности и </a:t>
            </a:r>
            <a:r>
              <a:rPr lang="ru-RU" u="sng" dirty="0" smtClean="0"/>
              <a:t>настойчивости в достижении результата</a:t>
            </a:r>
            <a:r>
              <a:rPr lang="ru-RU" dirty="0" smtClean="0"/>
              <a:t>; социально-ориентированной и общественно полезной деятельности;</a:t>
            </a:r>
          </a:p>
          <a:p>
            <a:endParaRPr lang="ru-RU" u="sng" dirty="0"/>
          </a:p>
        </p:txBody>
      </p:sp>
      <p:pic>
        <p:nvPicPr>
          <p:cNvPr id="29698" name="Picture 2" descr="C:\Users\Оля\Desktop\Толмачёва Дарья\IMG_2799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2492896"/>
            <a:ext cx="2700808" cy="4176464"/>
          </a:xfrm>
          <a:prstGeom prst="rect">
            <a:avLst/>
          </a:prstGeom>
          <a:noFill/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1840" y="2420888"/>
            <a:ext cx="3204668" cy="443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8184" y="2465512"/>
            <a:ext cx="280831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2465512"/>
            <a:ext cx="2880320" cy="4275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1840" y="2420888"/>
            <a:ext cx="3240360" cy="443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 descr="http://one-school.ru/assets/galleries/1600/5b1bbf22e14fe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9146" y="2420888"/>
            <a:ext cx="2964854" cy="4437112"/>
          </a:xfrm>
          <a:prstGeom prst="rect">
            <a:avLst/>
          </a:prstGeom>
          <a:noFill/>
        </p:spPr>
      </p:pic>
      <p:pic>
        <p:nvPicPr>
          <p:cNvPr id="1026" name="Picture 2" descr="C:\Оля\ГРАМОТЫ УЧ_СЯ\Грамоты уч-ся\Карпенко Виктория 9Б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0192" y="2348880"/>
            <a:ext cx="2736304" cy="4392488"/>
          </a:xfrm>
          <a:prstGeom prst="rect">
            <a:avLst/>
          </a:prstGeom>
          <a:noFill/>
        </p:spPr>
      </p:pic>
      <p:pic>
        <p:nvPicPr>
          <p:cNvPr id="1027" name="Picture 3" descr="C:\Оля\ГРАМОТЫ УЧ_СЯ\Грамоты уч-ся\Карпенко Виктория Алексеевна 9Б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3848" y="2420888"/>
            <a:ext cx="2864558" cy="40505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404665"/>
            <a:ext cx="8928991" cy="3816423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buFont typeface="Wingdings" pitchFamily="2" charset="2"/>
              <a:buChar char="ü"/>
              <a:defRPr/>
            </a:pPr>
            <a:r>
              <a:rPr lang="ru-RU" sz="1900" dirty="0" smtClean="0">
                <a:latin typeface="+mn-lt"/>
              </a:rPr>
              <a:t>укрепление </a:t>
            </a:r>
            <a:r>
              <a:rPr lang="ru-RU" sz="1900" u="sng" dirty="0" smtClean="0">
                <a:latin typeface="+mn-lt"/>
              </a:rPr>
              <a:t>нравственности</a:t>
            </a:r>
            <a:r>
              <a:rPr lang="ru-RU" sz="1900" dirty="0" smtClean="0">
                <a:latin typeface="+mn-lt"/>
              </a:rPr>
              <a:t>;</a:t>
            </a:r>
          </a:p>
          <a:p>
            <a:pPr>
              <a:spcBef>
                <a:spcPts val="0"/>
              </a:spcBef>
              <a:buFont typeface="Wingdings" pitchFamily="2" charset="2"/>
              <a:buChar char="ü"/>
              <a:defRPr/>
            </a:pPr>
            <a:r>
              <a:rPr lang="ru-RU" sz="1900" dirty="0" smtClean="0">
                <a:latin typeface="+mn-lt"/>
              </a:rPr>
              <a:t>формирование основ нравственного самосознания личности (</a:t>
            </a:r>
            <a:r>
              <a:rPr lang="ru-RU" sz="1900" u="sng" dirty="0" smtClean="0">
                <a:latin typeface="+mn-lt"/>
              </a:rPr>
              <a:t>совести</a:t>
            </a:r>
            <a:r>
              <a:rPr lang="ru-RU" sz="1900" dirty="0" smtClean="0">
                <a:latin typeface="+mn-lt"/>
              </a:rPr>
              <a:t>);  </a:t>
            </a:r>
          </a:p>
          <a:p>
            <a:pPr>
              <a:spcBef>
                <a:spcPts val="0"/>
              </a:spcBef>
              <a:buFont typeface="Wingdings" pitchFamily="2" charset="2"/>
              <a:buChar char="ü"/>
              <a:defRPr/>
            </a:pPr>
            <a:r>
              <a:rPr lang="ru-RU" sz="1900" dirty="0" smtClean="0">
                <a:latin typeface="+mn-lt"/>
              </a:rPr>
              <a:t>формирование </a:t>
            </a:r>
            <a:r>
              <a:rPr lang="ru-RU" sz="1900" u="sng" dirty="0" smtClean="0">
                <a:latin typeface="+mn-lt"/>
              </a:rPr>
              <a:t>морали</a:t>
            </a:r>
            <a:r>
              <a:rPr lang="ru-RU" sz="1900" dirty="0" smtClean="0">
                <a:latin typeface="+mn-lt"/>
              </a:rPr>
              <a:t>;</a:t>
            </a:r>
          </a:p>
          <a:p>
            <a:pPr>
              <a:spcBef>
                <a:spcPts val="0"/>
              </a:spcBef>
              <a:buFont typeface="Wingdings" pitchFamily="2" charset="2"/>
              <a:buChar char="ü"/>
              <a:defRPr/>
            </a:pPr>
            <a:r>
              <a:rPr lang="ru-RU" sz="1900" dirty="0" smtClean="0">
                <a:latin typeface="+mn-lt"/>
              </a:rPr>
              <a:t>усвоение обучающимся </a:t>
            </a:r>
            <a:r>
              <a:rPr lang="ru-RU" sz="1900" u="sng" dirty="0" smtClean="0">
                <a:latin typeface="+mn-lt"/>
              </a:rPr>
              <a:t>базовых национальных ценностей</a:t>
            </a:r>
            <a:r>
              <a:rPr lang="ru-RU" sz="1900" dirty="0" smtClean="0">
                <a:latin typeface="+mn-lt"/>
              </a:rPr>
              <a:t>;</a:t>
            </a:r>
          </a:p>
          <a:p>
            <a:pPr>
              <a:spcBef>
                <a:spcPts val="0"/>
              </a:spcBef>
              <a:buFont typeface="Wingdings" pitchFamily="2" charset="2"/>
              <a:buChar char="ü"/>
              <a:defRPr/>
            </a:pPr>
            <a:r>
              <a:rPr lang="ru-RU" sz="1900" dirty="0" smtClean="0">
                <a:latin typeface="+mn-lt"/>
              </a:rPr>
              <a:t>укрепление у подростков </a:t>
            </a:r>
            <a:r>
              <a:rPr lang="ru-RU" sz="1900" u="sng" dirty="0" smtClean="0">
                <a:latin typeface="+mn-lt"/>
              </a:rPr>
              <a:t>позитивной нравственной самооценки, самоуважения  и жизненного оптимизма;</a:t>
            </a:r>
          </a:p>
          <a:p>
            <a:pPr>
              <a:spcBef>
                <a:spcPts val="0"/>
              </a:spcBef>
              <a:buFont typeface="Wingdings" pitchFamily="2" charset="2"/>
              <a:buChar char="ü"/>
              <a:defRPr/>
            </a:pPr>
            <a:r>
              <a:rPr lang="ru-RU" sz="1900" dirty="0" smtClean="0">
                <a:latin typeface="+mn-lt"/>
              </a:rPr>
              <a:t>развитие </a:t>
            </a:r>
            <a:r>
              <a:rPr lang="ru-RU" sz="1900" u="sng" dirty="0" smtClean="0">
                <a:latin typeface="+mn-lt"/>
              </a:rPr>
              <a:t>эстетических потребностей, </a:t>
            </a:r>
            <a:r>
              <a:rPr lang="ru-RU" sz="1900" dirty="0" smtClean="0">
                <a:latin typeface="+mn-lt"/>
              </a:rPr>
              <a:t>ценностей и чувств;</a:t>
            </a:r>
          </a:p>
          <a:p>
            <a:pPr>
              <a:spcBef>
                <a:spcPts val="0"/>
              </a:spcBef>
              <a:buFont typeface="Wingdings" pitchFamily="2" charset="2"/>
              <a:buChar char="ü"/>
              <a:defRPr/>
            </a:pPr>
            <a:r>
              <a:rPr lang="ru-RU" sz="1900" dirty="0" smtClean="0">
                <a:latin typeface="+mn-lt"/>
              </a:rPr>
              <a:t>развитие способности открыто и  </a:t>
            </a:r>
            <a:r>
              <a:rPr lang="ru-RU" sz="1900" u="sng" dirty="0" smtClean="0"/>
              <a:t>нравственно </a:t>
            </a:r>
            <a:r>
              <a:rPr lang="ru-RU" sz="1900" u="sng" dirty="0" smtClean="0">
                <a:latin typeface="+mn-lt"/>
              </a:rPr>
              <a:t>выражать и отстаивать свою позицию;</a:t>
            </a:r>
          </a:p>
          <a:p>
            <a:pPr>
              <a:spcBef>
                <a:spcPts val="0"/>
              </a:spcBef>
              <a:buFont typeface="Wingdings" pitchFamily="2" charset="2"/>
              <a:buChar char="ü"/>
              <a:defRPr/>
            </a:pPr>
            <a:r>
              <a:rPr lang="ru-RU" sz="1900" dirty="0" smtClean="0">
                <a:latin typeface="+mn-lt"/>
              </a:rPr>
              <a:t>развитие </a:t>
            </a:r>
            <a:r>
              <a:rPr lang="ru-RU" sz="1900" u="sng" dirty="0" smtClean="0">
                <a:latin typeface="+mn-lt"/>
              </a:rPr>
              <a:t>самостоятельности</a:t>
            </a:r>
            <a:r>
              <a:rPr lang="ru-RU" sz="1900" dirty="0" smtClean="0">
                <a:latin typeface="+mn-lt"/>
              </a:rPr>
              <a:t>;</a:t>
            </a:r>
            <a:endParaRPr lang="ru-RU" sz="1900" dirty="0" smtClean="0"/>
          </a:p>
          <a:p>
            <a:pPr>
              <a:spcBef>
                <a:spcPts val="0"/>
              </a:spcBef>
              <a:buFont typeface="Wingdings" pitchFamily="2" charset="2"/>
              <a:buChar char="ü"/>
              <a:defRPr/>
            </a:pPr>
            <a:r>
              <a:rPr lang="ru-RU" sz="1900" dirty="0" smtClean="0">
                <a:latin typeface="+mn-lt"/>
              </a:rPr>
              <a:t>осознание нравственного значения будущего профессионального выбора;</a:t>
            </a:r>
          </a:p>
          <a:p>
            <a:pPr>
              <a:spcBef>
                <a:spcPts val="0"/>
              </a:spcBef>
              <a:buFont typeface="Wingdings" pitchFamily="2" charset="2"/>
              <a:buChar char="ü"/>
              <a:defRPr/>
            </a:pPr>
            <a:r>
              <a:rPr lang="ru-RU" sz="1900" u="sng" dirty="0" smtClean="0">
                <a:latin typeface="+mn-lt"/>
              </a:rPr>
              <a:t>осознание подростком ценности человеческой жизни</a:t>
            </a:r>
            <a:r>
              <a:rPr lang="ru-RU" sz="1900" dirty="0" smtClean="0">
                <a:latin typeface="+mn-lt"/>
              </a:rPr>
              <a:t>;</a:t>
            </a:r>
          </a:p>
          <a:p>
            <a:pPr>
              <a:spcBef>
                <a:spcPts val="0"/>
              </a:spcBef>
              <a:buFont typeface="Wingdings" pitchFamily="2" charset="2"/>
              <a:buChar char="ü"/>
              <a:defRPr/>
            </a:pPr>
            <a:r>
              <a:rPr lang="ru-RU" sz="1900" dirty="0" smtClean="0">
                <a:latin typeface="+mn-lt"/>
              </a:rPr>
              <a:t>формирование экологической культуры, культуры здорового и безопасного образа жизни.</a:t>
            </a:r>
          </a:p>
          <a:p>
            <a:pPr>
              <a:buFont typeface="Arial" charset="0"/>
              <a:buChar char="•"/>
              <a:defRPr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0"/>
            <a:ext cx="87849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В области формирования личностной культуры: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4365104"/>
            <a:ext cx="3240360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Rectangle 2"/>
          <p:cNvSpPr>
            <a:spLocks noChangeArrowheads="1"/>
          </p:cNvSpPr>
          <p:nvPr/>
        </p:nvSpPr>
        <p:spPr bwMode="auto">
          <a:xfrm>
            <a:off x="3419872" y="4315744"/>
            <a:ext cx="1944216" cy="255454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/>
              <a:t>Карпенко Виктория, Красулин Глеб по итогам конкурса «Почта, я хочу в «Артек» были направлены в Международный детский центр «Артек». 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Оля\ФОТКИ 2017-2018\Sent\IMG-20171209-WA001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4293096"/>
            <a:ext cx="3528392" cy="244827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504" y="0"/>
            <a:ext cx="89289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В области формирования социальной культуры: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404665"/>
            <a:ext cx="9144000" cy="3765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dirty="0" smtClean="0"/>
              <a:t>формирование </a:t>
            </a:r>
            <a:r>
              <a:rPr lang="ru-RU" u="sng" dirty="0" smtClean="0"/>
              <a:t>основ российской гражданской идентичности</a:t>
            </a:r>
            <a:r>
              <a:rPr lang="ru-RU" dirty="0" smtClean="0"/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u="sng" dirty="0" smtClean="0"/>
              <a:t>пробуждение веры в Россию, чувства личной ответственности за Отечество</a:t>
            </a:r>
            <a:r>
              <a:rPr lang="ru-RU" dirty="0" smtClean="0"/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формирование </a:t>
            </a:r>
            <a:r>
              <a:rPr lang="ru-RU" u="sng" dirty="0" smtClean="0"/>
              <a:t>патриотизма и гражданской солидарности</a:t>
            </a:r>
            <a:r>
              <a:rPr lang="ru-RU" dirty="0" smtClean="0"/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развитие навыков организации и осуществления сотрудничества с педагогами,</a:t>
            </a:r>
          </a:p>
          <a:p>
            <a:r>
              <a:rPr lang="ru-RU" dirty="0" smtClean="0"/>
              <a:t>сверстниками, родителями, старшими детьми в решении общих проблем;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развитие </a:t>
            </a:r>
            <a:r>
              <a:rPr lang="ru-RU" u="sng" dirty="0" smtClean="0"/>
              <a:t>доброжелательности и эмоциональной отзывчивости</a:t>
            </a:r>
            <a:r>
              <a:rPr lang="ru-RU" dirty="0" smtClean="0"/>
              <a:t>, понимания и</a:t>
            </a:r>
          </a:p>
          <a:p>
            <a:r>
              <a:rPr lang="ru-RU" dirty="0" smtClean="0"/>
              <a:t>сопереживания другим людям;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становление </a:t>
            </a:r>
            <a:r>
              <a:rPr lang="ru-RU" u="sng" dirty="0" smtClean="0"/>
              <a:t>гуманистических и демократических ценностных ориентаций</a:t>
            </a:r>
            <a:r>
              <a:rPr lang="ru-RU" dirty="0" smtClean="0"/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формирование </a:t>
            </a:r>
            <a:r>
              <a:rPr lang="ru-RU" u="sng" dirty="0" smtClean="0"/>
              <a:t>осознанного и уважительного отношения </a:t>
            </a:r>
            <a:r>
              <a:rPr lang="ru-RU" dirty="0" smtClean="0"/>
              <a:t>к традиционным российским религиям и религиозным организациям, </a:t>
            </a:r>
            <a:r>
              <a:rPr lang="ru-RU" u="sng" dirty="0" smtClean="0"/>
              <a:t>к вере и религиозным убеждениям</a:t>
            </a:r>
            <a:r>
              <a:rPr lang="ru-RU" dirty="0" smtClean="0"/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формирование основ </a:t>
            </a:r>
            <a:r>
              <a:rPr lang="ru-RU" u="sng" dirty="0" smtClean="0"/>
              <a:t>культуры межэтнического общения</a:t>
            </a:r>
            <a:r>
              <a:rPr lang="ru-RU" dirty="0" smtClean="0"/>
              <a:t>, уважения к культурным,</a:t>
            </a:r>
          </a:p>
          <a:p>
            <a:r>
              <a:rPr lang="ru-RU" dirty="0" smtClean="0"/>
              <a:t>религиозным традициям, образу жизни представителей народов России.</a:t>
            </a:r>
          </a:p>
          <a:p>
            <a:endParaRPr lang="ru-RU" dirty="0"/>
          </a:p>
        </p:txBody>
      </p:sp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3789040"/>
            <a:ext cx="2376264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9792" y="3789040"/>
            <a:ext cx="3888432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pp.userapi.com/c851016/v851016516/64d75/NiWevCZgeW8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2240" y="3717032"/>
            <a:ext cx="208823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школа\Desktop\открытый урок 19.10\DSC00151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9792" y="3789040"/>
            <a:ext cx="388843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Рисунок 7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3789040"/>
            <a:ext cx="2370379" cy="29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Рисунок 8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2240" y="3717033"/>
            <a:ext cx="2232248" cy="2952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4139952" y="5688449"/>
            <a:ext cx="2448272" cy="116955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Выступление учителя </a:t>
            </a:r>
            <a:r>
              <a:rPr kumimoji="0" lang="ru-RU" sz="10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истории и культуры</a:t>
            </a:r>
            <a:r>
              <a:rPr kumimoji="0" lang="ru-RU" sz="10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Санкт-Петербурга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ГБОУ СОШ №51 г. Санкт – Петербурга Петроградского района,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руководителя музея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«Герои Синявинских высот»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Пестряковой Ольги Александровны.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174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317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1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5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1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В области формирования личностной культуры: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6" name="Picture 5" descr="C:\Users\Оля\Desktop\Новая папка\IMG-20170901-WA000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4104456" cy="3024336"/>
          </a:xfrm>
          <a:prstGeom prst="rect">
            <a:avLst/>
          </a:prstGeom>
          <a:noFill/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3140968"/>
            <a:ext cx="4211960" cy="30777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г. Пятигорск. Парк «Цветник»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C:\Users\Оля\Desktop\Новая папка\IMG-20180325-WA005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404664"/>
            <a:ext cx="4392488" cy="2952328"/>
          </a:xfrm>
          <a:prstGeom prst="rect">
            <a:avLst/>
          </a:prstGeom>
          <a:noFill/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4572000" y="3078686"/>
            <a:ext cx="4392488" cy="30777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г. Москва. Музей Космонавтики.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3356992"/>
            <a:ext cx="4176464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107504" y="6309320"/>
            <a:ext cx="4211960" cy="30777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400" b="1" dirty="0" smtClean="0"/>
              <a:t>г. Москва. Музей заповедник «Царицыно».</a:t>
            </a:r>
            <a:endParaRPr lang="ru-RU" sz="1400" b="1" dirty="0"/>
          </a:p>
        </p:txBody>
      </p:sp>
      <p:pic>
        <p:nvPicPr>
          <p:cNvPr id="24" name="Picture 2" descr="C:\Users\Оля\Desktop\Новая папка\img-20181112-wa0005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3573016"/>
            <a:ext cx="4127104" cy="3095328"/>
          </a:xfrm>
          <a:prstGeom prst="rect">
            <a:avLst/>
          </a:prstGeom>
          <a:noFill/>
        </p:spPr>
      </p:pic>
      <p:sp>
        <p:nvSpPr>
          <p:cNvPr id="25" name="Rectangle 2"/>
          <p:cNvSpPr>
            <a:spLocks noChangeArrowheads="1"/>
          </p:cNvSpPr>
          <p:nvPr/>
        </p:nvSpPr>
        <p:spPr bwMode="auto">
          <a:xfrm>
            <a:off x="4788024" y="6381328"/>
            <a:ext cx="4211960" cy="30777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400" b="1" dirty="0" smtClean="0"/>
              <a:t>г. Санкт – Петербург. Павловск.</a:t>
            </a: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В области формирования личностной культуры: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5" name="Picture 6" descr="C:\Users\Оля\Desktop\Новая папка\IMG-20170901-WA003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4392488" cy="3240360"/>
          </a:xfrm>
          <a:prstGeom prst="rect">
            <a:avLst/>
          </a:prstGeom>
          <a:noFill/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3284984"/>
            <a:ext cx="4392488" cy="34929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г. Пятигорск. Грот  Лермонтова.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Оля\ФОТКИ 2017-2018\Sent\IMG-20170901-WA001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404664"/>
            <a:ext cx="4427984" cy="3240360"/>
          </a:xfrm>
          <a:prstGeom prst="rect">
            <a:avLst/>
          </a:prstGeom>
          <a:noFill/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716016" y="3310100"/>
            <a:ext cx="4427984" cy="3385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г. Пятигорск. На г. Машук.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Оля\Desktop\Новая папка\депо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73016"/>
            <a:ext cx="4499992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Оля\Desktop\Новая папка\SL381432 — копия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3645024"/>
            <a:ext cx="4427984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716016" y="6337013"/>
            <a:ext cx="44073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Calibri" pitchFamily="34" charset="0"/>
                <a:cs typeface="Times New Roman" pitchFamily="18" charset="0"/>
              </a:rPr>
              <a:t>07.09.2019г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Calibri" pitchFamily="34" charset="0"/>
                <a:cs typeface="Times New Roman" pitchFamily="18" charset="0"/>
              </a:rPr>
              <a:t>.  Елизаветинская  (Академическая)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Calibri" pitchFamily="34" charset="0"/>
                <a:cs typeface="Times New Roman" pitchFamily="18" charset="0"/>
              </a:rPr>
              <a:t>галерея г. Пятигорск. Цветочные часы.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5661248"/>
            <a:ext cx="4499992" cy="1196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107504" y="5661248"/>
            <a:ext cx="4248472" cy="1204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14 сентября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2019г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116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лет со времени пуска [1(14).09.1903] 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Управлением Кавказских Минеральных Вод первого на Кавказе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 трамвая в  г. Пятигорске.</a:t>
            </a:r>
            <a:r>
              <a:rPr lang="ru-RU" sz="120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9 «Б» класс (кл. рук. Чугуева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О.Н.) на экскурсии в трамвайном депо. Экскурсию проводит Гиренко С.И. зам. директора по управлению 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персоналом.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</a:rPr>
              <a:t>Воспитание трудолюбия, сознательного, творческого отношения к образованию, труду и жизни, подготовка к сознательному выбору профессии 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5" name="Picture 3" descr="C:\Users\Оля\Desktop\Новая папка\IMG-20171122-WA015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556792"/>
            <a:ext cx="5184576" cy="4824536"/>
          </a:xfrm>
          <a:prstGeom prst="rect">
            <a:avLst/>
          </a:prstGeom>
          <a:noFill/>
        </p:spPr>
      </p:pic>
      <p:pic>
        <p:nvPicPr>
          <p:cNvPr id="1026" name="Picture 2" descr="C:\Users\Оля\Desktop\Новая папка\IMG-20171122-WA004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104" y="1556792"/>
            <a:ext cx="3456384" cy="4680520"/>
          </a:xfrm>
          <a:prstGeom prst="rect">
            <a:avLst/>
          </a:prstGeom>
          <a:noFill/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07504" y="5857092"/>
            <a:ext cx="5184576" cy="5847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г. Пятигорск. Передвижной выставочно- лекционный комплекс ОАО «РЖД».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Arial Black" pitchFamily="34" charset="0"/>
              </a:rPr>
              <a:t>Воспитание трудолюбия, сознательного, творческого отношения к образованию, труду и жизни, подготовка к сознательному выбору профессии </a:t>
            </a:r>
            <a:endParaRPr lang="ru-RU" sz="2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7" name="Picture 2" descr="C:\Users\Оля\Desktop\Новая папка\SL38100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052736"/>
            <a:ext cx="4248472" cy="2808312"/>
          </a:xfrm>
          <a:prstGeom prst="rect">
            <a:avLst/>
          </a:prstGeom>
          <a:noFill/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3573016"/>
            <a:ext cx="4355976" cy="3385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г. Пятигорск. Музей электроэнергетики.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1052736"/>
            <a:ext cx="439248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4644008" y="3645024"/>
            <a:ext cx="4392488" cy="33764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г. Пятигорск. Музей электроэнергетики.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C:\Users\Оля\Desktop\Новая папка\9Б в гостях у ВГТРК «Ставрополье»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861049"/>
            <a:ext cx="4355976" cy="2996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0" y="6021288"/>
            <a:ext cx="4355976" cy="823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ематическая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акция:«Урок России».В рамках классного часа: «Моя будущая профессия», мы посетили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региональную  телевизионную  и радиовещательную компанию  Ставропольского края.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Оля\ВСЕ ФОТКИ\WhatsApp Images\IMG-20180213-WA0015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7984" y="4005064"/>
            <a:ext cx="2304256" cy="2736304"/>
          </a:xfrm>
          <a:prstGeom prst="rect">
            <a:avLst/>
          </a:prstGeom>
          <a:noFill/>
        </p:spPr>
      </p:pic>
      <p:pic>
        <p:nvPicPr>
          <p:cNvPr id="1028" name="Picture 4" descr="C:\Оля\ВСЕ ФОТКИ\WhatsApp Images\IMG-20180213-WA0032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8224" y="4005064"/>
            <a:ext cx="2375248" cy="2736304"/>
          </a:xfrm>
          <a:prstGeom prst="rect">
            <a:avLst/>
          </a:prstGeom>
          <a:noFill/>
        </p:spPr>
      </p:pic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4283968" y="6405405"/>
            <a:ext cx="4860032" cy="3385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г. Пятигорск. </a:t>
            </a:r>
            <a:r>
              <a:rPr lang="ru-RU" sz="1600" b="1" dirty="0" err="1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ПТТТиС</a:t>
            </a:r>
            <a:r>
              <a:rPr lang="ru-RU" sz="1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Посещение Ресурсного центра.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"/>
            <a:ext cx="88569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В области формирования семейной культуры: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548681"/>
            <a:ext cx="87849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000" dirty="0" smtClean="0"/>
              <a:t>формирование отношения к семье как к основе российского общества;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/>
              <a:t>формирование у обучающихся уважительного отношения к родителям,</a:t>
            </a:r>
          </a:p>
          <a:p>
            <a:r>
              <a:rPr lang="ru-RU" sz="2000" dirty="0" smtClean="0"/>
              <a:t>осознанного, заботливого отношения к старшим и младшим;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/>
              <a:t>знакомство обучающихся с культурно-историческими и этническими традициями  российской семьи.</a:t>
            </a:r>
            <a:endParaRPr lang="ru-RU" sz="2000" dirty="0"/>
          </a:p>
        </p:txBody>
      </p:sp>
      <p:pic>
        <p:nvPicPr>
          <p:cNvPr id="11265" name="Picture 1" descr="C:\Оля\ФЛЕШКА 2017-2018\Мой КОМП\8 Б 2017-2018\7 Б ФОТО\7 класс сен.201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2636912"/>
            <a:ext cx="4248472" cy="36004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7504" y="5517232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Вместе с родителями принимаем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 участие в ярмарке.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7984" y="2636912"/>
            <a:ext cx="4608512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4427984" y="55892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Вместе с родителями пишем сценарии для КВН, готовим костюмы.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0"/>
            <a:ext cx="89289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Воспитание гражданственности, патриотизма, уважения к правам, свободам и обязанностям человека духовно-нравственное  воспитание </a:t>
            </a:r>
            <a:endParaRPr lang="ru-RU" sz="2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268760"/>
            <a:ext cx="4032448" cy="5212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Ценности:</a:t>
            </a:r>
          </a:p>
          <a:p>
            <a:pPr indent="-228600">
              <a:spcAft>
                <a:spcPts val="0"/>
              </a:spcAft>
              <a:buFont typeface="Wingdings" pitchFamily="2" charset="2"/>
              <a:buChar char="ü"/>
            </a:pPr>
            <a:r>
              <a:rPr lang="ru-RU" sz="2400" b="1" dirty="0" smtClean="0"/>
              <a:t>любовь к России, своему народу, своему краю ;</a:t>
            </a:r>
          </a:p>
          <a:p>
            <a:pPr indent="-228600">
              <a:spcAft>
                <a:spcPts val="0"/>
              </a:spcAft>
              <a:buFont typeface="Wingdings" pitchFamily="2" charset="2"/>
              <a:buChar char="ü"/>
            </a:pPr>
            <a:r>
              <a:rPr lang="ru-RU" sz="2400" b="1" dirty="0" smtClean="0"/>
              <a:t>гражданское общество;</a:t>
            </a:r>
          </a:p>
          <a:p>
            <a:pPr indent="-228600">
              <a:spcAft>
                <a:spcPts val="0"/>
              </a:spcAft>
              <a:buFont typeface="Wingdings" pitchFamily="2" charset="2"/>
              <a:buChar char="ü"/>
            </a:pPr>
            <a:r>
              <a:rPr lang="ru-RU" sz="2400" b="1" dirty="0" smtClean="0"/>
              <a:t>поликультурный мир; </a:t>
            </a:r>
          </a:p>
          <a:p>
            <a:pPr indent="-228600">
              <a:spcAft>
                <a:spcPts val="0"/>
              </a:spcAft>
              <a:buFont typeface="Wingdings" pitchFamily="2" charset="2"/>
              <a:buChar char="ü"/>
            </a:pPr>
            <a:r>
              <a:rPr lang="ru-RU" sz="2400" b="1" dirty="0" smtClean="0"/>
              <a:t>свобода личная и национальная;</a:t>
            </a:r>
          </a:p>
          <a:p>
            <a:pPr indent="-228600">
              <a:spcAft>
                <a:spcPts val="0"/>
              </a:spcAft>
              <a:buFont typeface="Wingdings" pitchFamily="2" charset="2"/>
              <a:buChar char="ü"/>
            </a:pPr>
            <a:r>
              <a:rPr lang="ru-RU" sz="2400" b="1" dirty="0" smtClean="0"/>
              <a:t>доверие к людям, институтам государства и гражданского общества;</a:t>
            </a:r>
          </a:p>
          <a:p>
            <a:pPr indent="-228600">
              <a:spcAft>
                <a:spcPts val="0"/>
              </a:spcAft>
              <a:buFont typeface="Wingdings" pitchFamily="2" charset="2"/>
              <a:buChar char="ü"/>
            </a:pPr>
            <a:r>
              <a:rPr lang="ru-RU" sz="2400" b="1" dirty="0" smtClean="0"/>
              <a:t>социальная солидарность;</a:t>
            </a:r>
          </a:p>
          <a:p>
            <a:pPr indent="-228600">
              <a:spcAft>
                <a:spcPts val="0"/>
              </a:spcAft>
              <a:buFont typeface="Wingdings" pitchFamily="2" charset="2"/>
              <a:buChar char="ü"/>
            </a:pPr>
            <a:r>
              <a:rPr lang="ru-RU" sz="2400" b="1" dirty="0" smtClean="0"/>
              <a:t>мир во всём мире;</a:t>
            </a:r>
          </a:p>
          <a:p>
            <a:pPr indent="-228600">
              <a:spcAft>
                <a:spcPts val="0"/>
              </a:spcAft>
              <a:buFont typeface="Wingdings" pitchFamily="2" charset="2"/>
              <a:buChar char="ü"/>
            </a:pPr>
            <a:r>
              <a:rPr lang="ru-RU" sz="2400" b="1" dirty="0" smtClean="0"/>
              <a:t>многообразие и уважение культур и народов;</a:t>
            </a:r>
            <a:endParaRPr lang="ru-RU" sz="2400" b="1" dirty="0">
              <a:ea typeface="Times New Roman"/>
              <a:cs typeface="Times New Roman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268760"/>
            <a:ext cx="4392488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0"/>
            <a:ext cx="89289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Воспитание гражданственности, патриотизма, уважения к правам, свободам и обязанностям человека духовно-нравственное  воспитание </a:t>
            </a:r>
            <a:endParaRPr lang="ru-RU" sz="2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067944" y="1196752"/>
            <a:ext cx="4968552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Виды деятельности и формы</a:t>
            </a:r>
          </a:p>
          <a:p>
            <a:pPr algn="ctr"/>
            <a:r>
              <a:rPr lang="ru-RU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занятий с обучающимися.</a:t>
            </a:r>
            <a:r>
              <a:rPr lang="ru-RU" b="1" dirty="0" smtClean="0"/>
              <a:t> </a:t>
            </a:r>
          </a:p>
          <a:p>
            <a:r>
              <a:rPr lang="ru-RU" sz="2100" b="1" dirty="0" smtClean="0"/>
              <a:t>На классных часах, уроках:</a:t>
            </a:r>
          </a:p>
          <a:p>
            <a:pPr>
              <a:buFont typeface="Wingdings" pitchFamily="2" charset="2"/>
              <a:buChar char="ü"/>
            </a:pPr>
            <a:r>
              <a:rPr lang="ru-RU" sz="2100" b="1" dirty="0" smtClean="0"/>
              <a:t> изучается Конституция РФ, символика государства, права граждан.</a:t>
            </a:r>
          </a:p>
          <a:p>
            <a:pPr>
              <a:buFont typeface="Wingdings" pitchFamily="2" charset="2"/>
              <a:buChar char="ü"/>
            </a:pPr>
            <a:r>
              <a:rPr lang="ru-RU" sz="2100" b="1" dirty="0" smtClean="0"/>
              <a:t>обучающиеся знакомятся с героическими страницами истории России, жизнью замечательных людей, с обязанностями гражданина; </a:t>
            </a:r>
          </a:p>
          <a:p>
            <a:pPr>
              <a:buFont typeface="Wingdings" pitchFamily="2" charset="2"/>
              <a:buChar char="ü"/>
            </a:pPr>
            <a:r>
              <a:rPr lang="ru-RU" sz="2100" b="1" dirty="0" smtClean="0"/>
              <a:t>с историей и культурой родного края, фольклором.</a:t>
            </a:r>
          </a:p>
          <a:p>
            <a:pPr>
              <a:buFont typeface="Wingdings" pitchFamily="2" charset="2"/>
              <a:buChar char="ü"/>
            </a:pPr>
            <a:r>
              <a:rPr lang="ru-RU" sz="2100" b="1" dirty="0" smtClean="0"/>
              <a:t>проводятся беседы, экскурсии, просмотр кинофильмов, путешествия по историческим и памятным местам, сюжетно-ролевые игры гражданского и историко-патриотического содержания, изучаются  учебные дисциплины.</a:t>
            </a:r>
          </a:p>
          <a:p>
            <a:pPr algn="just"/>
            <a:endParaRPr lang="ru-RU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2" descr="https://ds02.infourok.ru/uploads/ex/05ae/000758ad-3a7fffb8/310/img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3779912" cy="2736304"/>
          </a:xfrm>
          <a:prstGeom prst="rect">
            <a:avLst/>
          </a:prstGeom>
          <a:noFill/>
        </p:spPr>
      </p:pic>
      <p:pic>
        <p:nvPicPr>
          <p:cNvPr id="11" name="Picture 2" descr="C:\Users\Оля\Desktop\_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3717032"/>
            <a:ext cx="3672408" cy="2952328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323528" y="3933056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МБОУ СОШ №1 им. М.Ю. Лермонтова,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г. Пятигорск 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83568" y="6309320"/>
            <a:ext cx="256903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12 февраля 2018 год, г. Пятигорск 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4" descr="C:\Оля\ВСЕ ФОТКИ\ФОТО МОСКВА 2018\Sent\IMG-20180326-WA0031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836712"/>
            <a:ext cx="3672408" cy="2808312"/>
          </a:xfrm>
          <a:prstGeom prst="rect">
            <a:avLst/>
          </a:prstGeom>
          <a:noFill/>
        </p:spPr>
      </p:pic>
      <p:pic>
        <p:nvPicPr>
          <p:cNvPr id="19" name="Picture 9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3717032"/>
            <a:ext cx="388843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107504" y="3356992"/>
            <a:ext cx="3672408" cy="30777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г. Москва.</a:t>
            </a:r>
            <a:r>
              <a:rPr lang="ru-RU" sz="1400" b="1" dirty="0" smtClean="0"/>
              <a:t> Могила Неизвестного Солдата.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107504" y="6381328"/>
            <a:ext cx="3995936" cy="3385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г. Москва.</a:t>
            </a:r>
            <a:r>
              <a:rPr lang="ru-RU" sz="1600" b="1" dirty="0" smtClean="0">
                <a:latin typeface="+mj-lt"/>
              </a:rPr>
              <a:t> Мавзолей.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lt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0"/>
            <a:ext cx="8856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Воспитание гражданственности, патриотизма, уважения к правам, свободам и обязанностям человека духовно-нравственное  воспитание </a:t>
            </a:r>
            <a:endParaRPr lang="ru-RU" sz="2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196752"/>
            <a:ext cx="4572000" cy="61247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Виды деятельности и формы</a:t>
            </a:r>
          </a:p>
          <a:p>
            <a:pPr algn="ctr"/>
            <a:r>
              <a:rPr lang="ru-RU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занятий с обучающимися.</a:t>
            </a:r>
            <a:r>
              <a:rPr lang="ru-RU" b="1" dirty="0" smtClean="0"/>
              <a:t> </a:t>
            </a:r>
          </a:p>
          <a:p>
            <a:pPr>
              <a:buFont typeface="Wingdings" pitchFamily="2" charset="2"/>
              <a:buChar char="ü"/>
            </a:pPr>
            <a:r>
              <a:rPr lang="ru-RU" sz="2000" b="1" u="sng" dirty="0" smtClean="0"/>
              <a:t>знакомство с важнейшими событиями в истории нашей страны, содержанием и значением государственных праздников- </a:t>
            </a:r>
            <a:r>
              <a:rPr lang="ru-RU" sz="2000" b="1" dirty="0" smtClean="0"/>
              <a:t>классные часы, беседы, фильмы, праздники.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 smtClean="0"/>
              <a:t>знакомство </a:t>
            </a:r>
            <a:r>
              <a:rPr lang="ru-RU" sz="2000" b="1" u="sng" dirty="0" smtClean="0"/>
              <a:t>с деятельностью общественных организаций патриотической и гражданской направленности, детско-юношеских движений </a:t>
            </a:r>
            <a:r>
              <a:rPr lang="ru-RU" sz="2000" b="1" dirty="0" smtClean="0"/>
              <a:t>- экскурсии, встречи и беседы с представителями общественных организаций, </a:t>
            </a:r>
            <a:r>
              <a:rPr lang="ru-RU" sz="2000" b="1" u="sng" dirty="0" smtClean="0"/>
              <a:t>участие в социальных проектах и мероприятиях</a:t>
            </a:r>
            <a:r>
              <a:rPr lang="ru-RU" sz="2000" b="1" dirty="0" smtClean="0"/>
              <a:t>, проводимых детско-юношескими организациями.</a:t>
            </a:r>
          </a:p>
          <a:p>
            <a:endParaRPr lang="ru-RU" b="1" dirty="0" smtClean="0"/>
          </a:p>
          <a:p>
            <a:r>
              <a:rPr lang="ru-RU" b="1" dirty="0" smtClean="0"/>
              <a:t> </a:t>
            </a:r>
          </a:p>
        </p:txBody>
      </p:sp>
      <p:pic>
        <p:nvPicPr>
          <p:cNvPr id="52226" name="Picture 2" descr="http://rostov-gorod.ru/upload/iblock/fe1/fe14f2692ae454fcdc5866cf03dda95f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048" y="1196752"/>
            <a:ext cx="3816424" cy="2592288"/>
          </a:xfrm>
          <a:prstGeom prst="rect">
            <a:avLst/>
          </a:prstGeom>
          <a:noFill/>
        </p:spPr>
      </p:pic>
      <p:pic>
        <p:nvPicPr>
          <p:cNvPr id="52230" name="Picture 6" descr="https://miac58.ru/sites/default/files/images/news/1481045516_09.12.2016-g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4149080"/>
            <a:ext cx="3888432" cy="2592288"/>
          </a:xfrm>
          <a:prstGeom prst="rect">
            <a:avLst/>
          </a:prstGeom>
          <a:noFill/>
        </p:spPr>
      </p:pic>
      <p:pic>
        <p:nvPicPr>
          <p:cNvPr id="10" name="Рисунок 9" descr="https://pp.userapi.com/c849524/v849524263/d1a4b/a3edShv9MJo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1124744"/>
            <a:ext cx="39604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pp.userapi.com/c846120/v846120210/14a6c5/HIe7_q0_jUs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4005064"/>
            <a:ext cx="39604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4932040" y="3645024"/>
            <a:ext cx="39604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Классный час: «Коррупция и методы борьбы с ней».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504" y="0"/>
            <a:ext cx="4968552" cy="81530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-342900"/>
            <a:r>
              <a:rPr lang="ru-RU" sz="2000" b="1" dirty="0" smtClean="0">
                <a:solidFill>
                  <a:prstClr val="black"/>
                </a:solidFill>
              </a:rPr>
              <a:t>Ребята систематически принимают участие  в различных творческих конкурсах: </a:t>
            </a:r>
            <a:r>
              <a:rPr lang="ru-RU" sz="1900" b="1" dirty="0" smtClean="0">
                <a:solidFill>
                  <a:prstClr val="black"/>
                </a:solidFill>
              </a:rPr>
              <a:t>Вартанян  Ариана  диплом </a:t>
            </a:r>
            <a:r>
              <a:rPr lang="en-US" sz="1900" b="1" dirty="0" smtClean="0">
                <a:solidFill>
                  <a:prstClr val="black"/>
                </a:solidFill>
              </a:rPr>
              <a:t>I</a:t>
            </a:r>
            <a:r>
              <a:rPr lang="ru-RU" sz="1900" b="1" dirty="0" smtClean="0">
                <a:solidFill>
                  <a:prstClr val="black"/>
                </a:solidFill>
              </a:rPr>
              <a:t> степени в номинации «Художественное чтение» лауреат школьного  конкурса «Сегодня  - дети, завтра - народ», посвященного 105- летию со дня рождения С.В. Михалкова и диплом </a:t>
            </a:r>
            <a:r>
              <a:rPr lang="en-US" sz="1900" b="1" dirty="0" smtClean="0">
                <a:solidFill>
                  <a:prstClr val="black"/>
                </a:solidFill>
              </a:rPr>
              <a:t>II</a:t>
            </a:r>
            <a:r>
              <a:rPr lang="ru-RU" sz="1900" b="1" dirty="0" smtClean="0">
                <a:solidFill>
                  <a:prstClr val="black"/>
                </a:solidFill>
              </a:rPr>
              <a:t> степени  в номинации </a:t>
            </a:r>
            <a:r>
              <a:rPr lang="ru-RU" sz="1900" b="1" u="sng" dirty="0" smtClean="0">
                <a:solidFill>
                  <a:prstClr val="black"/>
                </a:solidFill>
              </a:rPr>
              <a:t>«Художественное чтение» </a:t>
            </a:r>
            <a:r>
              <a:rPr lang="ru-RU" sz="1900" b="1" dirty="0" smtClean="0">
                <a:solidFill>
                  <a:prstClr val="black"/>
                </a:solidFill>
              </a:rPr>
              <a:t>лауреат</a:t>
            </a:r>
            <a:r>
              <a:rPr lang="ru-RU" sz="1900" b="1" u="sng" dirty="0" smtClean="0">
                <a:solidFill>
                  <a:prstClr val="black"/>
                </a:solidFill>
              </a:rPr>
              <a:t> городского конкурса «Сегодня - дети, завтра народ», посвященного 105- летию со дня рождения С.В. Михалкова.</a:t>
            </a:r>
            <a:r>
              <a:rPr lang="ru-RU" sz="1900" b="1" u="sng" dirty="0" smtClean="0"/>
              <a:t> </a:t>
            </a:r>
          </a:p>
          <a:p>
            <a:pPr indent="-342900">
              <a:buFont typeface="Wingdings" pitchFamily="2" charset="2"/>
              <a:buChar char="ü"/>
            </a:pPr>
            <a:r>
              <a:rPr lang="ru-RU" sz="1900" b="1" dirty="0" smtClean="0"/>
              <a:t>Карпенко Виктория, Красулин Глеб по </a:t>
            </a:r>
            <a:r>
              <a:rPr lang="ru-RU" sz="1900" b="1" u="sng" dirty="0" smtClean="0"/>
              <a:t>итогам конкурса: «Почта, я хочу в «Артек» </a:t>
            </a:r>
            <a:r>
              <a:rPr lang="ru-RU" sz="1900" b="1" dirty="0" smtClean="0"/>
              <a:t>были направлены в Международный детский центр «Артек». Карпенко Виктория, Избагов Тагир по итогам  Всероссийского конкурса на обучение по тематической дополнительной </a:t>
            </a:r>
            <a:r>
              <a:rPr lang="ru-RU" sz="1900" b="1" u="sng" dirty="0" smtClean="0"/>
              <a:t>общеразвивающей программе «Всероссийский форум «РДШ – территория самоуправления» </a:t>
            </a:r>
            <a:r>
              <a:rPr lang="ru-RU" sz="1900" b="1" dirty="0" smtClean="0"/>
              <a:t>были направлены </a:t>
            </a:r>
            <a:r>
              <a:rPr lang="ru-RU" sz="1900" b="1" u="sng" dirty="0" smtClean="0"/>
              <a:t>во Всероссийский детский центр «Орлёнок».</a:t>
            </a:r>
          </a:p>
          <a:p>
            <a:pPr marL="342900" lvl="0" indent="-342900">
              <a:spcBef>
                <a:spcPct val="20000"/>
              </a:spcBef>
            </a:pPr>
            <a:endParaRPr lang="ru-RU" dirty="0" smtClean="0">
              <a:solidFill>
                <a:prstClr val="black"/>
              </a:solidFill>
            </a:endParaRPr>
          </a:p>
          <a:p>
            <a:pPr marL="342900" lvl="0" indent="-342900">
              <a:spcBef>
                <a:spcPct val="20000"/>
              </a:spcBef>
            </a:pPr>
            <a:endParaRPr lang="ru-RU" dirty="0" smtClean="0">
              <a:solidFill>
                <a:prstClr val="black"/>
              </a:solidFill>
            </a:endParaRPr>
          </a:p>
          <a:p>
            <a:pPr marL="342900" lvl="0" indent="-342900">
              <a:spcBef>
                <a:spcPct val="20000"/>
              </a:spcBef>
            </a:pP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51202" name="Picture 2" descr="C:\Users\Оля\Desktop\Новая папка\karpenko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0"/>
            <a:ext cx="2594298" cy="3284984"/>
          </a:xfrm>
          <a:prstGeom prst="rect">
            <a:avLst/>
          </a:prstGeom>
          <a:noFill/>
        </p:spPr>
      </p:pic>
      <p:pic>
        <p:nvPicPr>
          <p:cNvPr id="51203" name="Picture 3" descr="C:\Users\Оля\Desktop\Новая папка\krasulin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0232" y="1556792"/>
            <a:ext cx="2483768" cy="3210576"/>
          </a:xfrm>
          <a:prstGeom prst="rect">
            <a:avLst/>
          </a:prstGeom>
          <a:noFill/>
        </p:spPr>
      </p:pic>
      <p:pic>
        <p:nvPicPr>
          <p:cNvPr id="51204" name="Picture 4" descr="C:\Users\Оля\Desktop\Новая папка\risunok-(120)_5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3068960"/>
            <a:ext cx="2088232" cy="3068960"/>
          </a:xfrm>
          <a:prstGeom prst="rect">
            <a:avLst/>
          </a:prstGeom>
          <a:noFill/>
        </p:spPr>
      </p:pic>
      <p:pic>
        <p:nvPicPr>
          <p:cNvPr id="51205" name="Picture 5" descr="C:\Users\Оля\Desktop\Новая папка\risunok-(121)_50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48264" y="4448034"/>
            <a:ext cx="1944216" cy="24099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7504" y="1"/>
            <a:ext cx="89289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Воспитание гражданственности, патриотизма, уважения к правам, свободам и обязанностям человека духовно-нравственное  воспитание </a:t>
            </a:r>
            <a:endParaRPr lang="ru-RU" sz="2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355976" y="1196752"/>
            <a:ext cx="4572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Виды деятельности и формы</a:t>
            </a:r>
          </a:p>
          <a:p>
            <a:pPr algn="ctr"/>
            <a:r>
              <a:rPr lang="ru-RU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занятий с обучающимися.</a:t>
            </a:r>
          </a:p>
          <a:p>
            <a:pPr>
              <a:buFont typeface="Wingdings" pitchFamily="2" charset="2"/>
              <a:buChar char="ü"/>
            </a:pPr>
            <a:r>
              <a:rPr lang="ru-RU" b="1" dirty="0" smtClean="0"/>
              <a:t> проводятся беседы о подвигах Российской армии, защитниках Отечества, игры военно-патриотического содержания, конкурсы и спортивные соревнования, сюжетно-ролевых игры на местности, встречи с ветеранами ВОВ, воинами – афганцами и военнослужащими. Организация и проведение национально-культурных праздников.</a:t>
            </a:r>
          </a:p>
          <a:p>
            <a:pPr>
              <a:buFont typeface="Wingdings" pitchFamily="2" charset="2"/>
              <a:buChar char="ü"/>
            </a:pPr>
            <a:r>
              <a:rPr lang="ru-RU" b="1" dirty="0" smtClean="0"/>
              <a:t> Встречи и беседы с выпускниками своей школы.</a:t>
            </a:r>
          </a:p>
        </p:txBody>
      </p:sp>
      <p:pic>
        <p:nvPicPr>
          <p:cNvPr id="9" name="Рисунок 10" descr="C:\Users\Оля\Downloads\VipTalisman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4032448" cy="2665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школа\Desktop\открытый урок 19.10\DSC00169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4149080"/>
            <a:ext cx="417646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://klassniisait2016.ru/wp-content/uploads/2016/05/georgievskaya-lenta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5896" y="6165304"/>
            <a:ext cx="629162" cy="522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827584" y="6021288"/>
            <a:ext cx="3024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Ленинградский метроном. Минута Молчания.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3" name="Рисунок 12" descr="C:\Users\школа\Desktop\открытый урок 19.10\DSC00173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417646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http://www.ntc-power.ru/upload/medialibrary/7d4/lenta1.pn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3888432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0" y="3297614"/>
            <a:ext cx="4283968" cy="1446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Знакомство с одной из героических страниц </a:t>
            </a:r>
          </a:p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истории нашей страны</a:t>
            </a:r>
            <a:r>
              <a:rPr kumimoji="0" lang="ru-RU" sz="11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событиями блокадного</a:t>
            </a:r>
          </a:p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Ленинграда.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Формирование патриотического чувства ребят к своей Отчизне.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 Формирование чувства уважения к людям, прошедшим войну и пережившим блокаду, восхищение их подвигом, чувства сопереживания к блокадным детям.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 descr="https://img-fotki.yandex.ru/get/4513/84280170.14/0_6348f_775368b7_XL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4725144"/>
            <a:ext cx="4176464" cy="2016224"/>
          </a:xfrm>
          <a:prstGeom prst="rect">
            <a:avLst/>
          </a:prstGeom>
          <a:noFill/>
          <a:ln>
            <a:noFill/>
          </a:ln>
        </p:spPr>
      </p:pic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8959269" y="43934"/>
            <a:ext cx="184731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504" y="4725144"/>
            <a:ext cx="4176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Ни камню скорби, ни камню славы</a:t>
            </a:r>
            <a:endParaRPr lang="ru-RU" sz="1200" dirty="0" smtClean="0">
              <a:solidFill>
                <a:srgbClr val="FF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не заменить погибшего солдата.</a:t>
            </a:r>
            <a:endParaRPr lang="ru-RU" sz="1200" dirty="0" smtClean="0">
              <a:solidFill>
                <a:srgbClr val="FF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Да будет вечной о героях память.</a:t>
            </a:r>
            <a:endParaRPr lang="ru-RU" sz="1200" dirty="0" smtClean="0">
              <a:solidFill>
                <a:srgbClr val="FF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Ольга Берггольц</a:t>
            </a:r>
            <a:endParaRPr lang="ru-RU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080" y="4509120"/>
            <a:ext cx="3528392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5292080" y="6550223"/>
            <a:ext cx="3491880" cy="30777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гостях у ветерана ВОв.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54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000"/>
                                        <p:tgtEl>
                                          <p:spTgt spid="542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1000"/>
                                        <p:tgtEl>
                                          <p:spTgt spid="542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1000"/>
                                        <p:tgtEl>
                                          <p:spTgt spid="542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1000"/>
                                        <p:tgtEl>
                                          <p:spTgt spid="542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79512" y="70631"/>
            <a:ext cx="8856984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ГБУК СК «Пятигорский краеведческий музей» – одно из старейших музейных учреждений на Ставрополье и всём Северном Кавказе, в котором 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13 февраля 2019г.,  в зале боевой славы,  прошла встреча обучающихся  9 «Б» класса  (классный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рук.оводитель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Чугуева О.Н.) с  участниками афганской войны.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Присутствовали: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председатель общественной организации ветеранов боевых действий  полковник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Чербижев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Михаил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Баширович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;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ветеран войны в Афганистане Наталья Юрьевна Чугунова, которая служила в горячей  точке в 1976-1988 годах фельдшером медпункта в 149-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й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части гвардейского полка. Была операционной сестрой.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Сурцев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Иван Владимирович, служивший в Афганистане  с 1985 по 1986 годы.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C:\Оля\9Б 2018-2019\ВР 2018-2019 уч.г\ФОТО АФГАН\АФГАН\SL381486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3" y="2852936"/>
            <a:ext cx="4176464" cy="3367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Оля\9Б 2018-2019\ВР 2018-2019 уч.г\ФОТО АФГАН\АФГАН\SL381490.JP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2852936"/>
            <a:ext cx="4392488" cy="3411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>
            <a:spLocks noChangeArrowheads="1"/>
          </p:cNvSpPr>
          <p:nvPr/>
        </p:nvSpPr>
        <p:spPr bwMode="auto">
          <a:xfrm>
            <a:off x="107504" y="4797007"/>
            <a:ext cx="892899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Гости рассказали немного о себе, почему выбрали профессию военного и как оказались на этой войне. Поделились некоторыми яркими воспоминаниями о времени, проведенном в Афганистане. 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Дети внимательно  слушали  из первых уст шокирующую   правду, понимая, что в войне нет ничего красивого, есть только осознание того, что просыпаясь утром, ты не знаешь —  будешь ли жив к вечеру. 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Каждый из гостей   признался, что бесстрашных  людей не бывает, страх и ужас всегда сопровождают войну.  Но как раз в опасных ситуациях обнажаются все чувства, и становится отчетливо ясно кто друг, а кто враг.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  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Рисунок 2" descr="C:\Оля\9Б 2018-2019\ВР 2018-2019 уч.г\ФОТО АФГАН\АФГАН\SL381491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116632"/>
            <a:ext cx="432048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Оля\9Б 2018-2019\ВР 2018-2019 уч.г\ФОТО АФГАН\АФГАН\SL381482.JP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320480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7" name="Picture 5" descr="https://avatars.mds.yandex.net/get-pdb/1409950/d7d990c9-d8a3-4022-8abb-e112bd67da84/orig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3501008"/>
            <a:ext cx="4320480" cy="129614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3861048"/>
            <a:ext cx="47160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333333"/>
                </a:solidFill>
                <a:latin typeface="Arial Black" pitchFamily="34" charset="0"/>
                <a:ea typeface="Calibri" pitchFamily="34" charset="0"/>
                <a:cs typeface="Times New Roman" pitchFamily="18" charset="0"/>
              </a:rPr>
              <a:t>АФГАНИСТАН – НАША </a:t>
            </a:r>
          </a:p>
          <a:p>
            <a:r>
              <a:rPr lang="ru-RU" sz="2800" b="1" dirty="0" smtClean="0">
                <a:solidFill>
                  <a:srgbClr val="333333"/>
                </a:solidFill>
                <a:latin typeface="Arial Black" pitchFamily="34" charset="0"/>
                <a:ea typeface="Calibri" pitchFamily="34" charset="0"/>
                <a:cs typeface="Times New Roman" pitchFamily="18" charset="0"/>
              </a:rPr>
              <a:t>ПАМЯТЬ И БОЛЬ… 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Оля\9Б 2018-2019\ВР 2018-2019 уч.г\ФОТО АФГАН\АФГАН\SL381496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www.school-77.ru/musey/afganistan-nasha_pamjat_i_b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66564" name="Picture 4" descr="http://itd2.mycdn.me/image?id=863108069546&amp;t=20&amp;plc=WEB&amp;tkn=*elrmP3pxdj4ZXsMOH7PB9ayXeD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467544" y="1055929"/>
            <a:ext cx="4680520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ПАМЯТЬ И БОЛЬ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Автор - Надежда Шевцова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Посвящается Д.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Лотухову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,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солдату ВОВ, останки которого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нашли и захоронили на родине,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в г. Тамбове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Где только нет сынов твоих, Россия?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Они сражались и побеждали зло: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В Отечественной много покосило,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В войне Афганской сколько полегло?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Пусть несопоставимы эти войны,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И не сравнима численность потерь,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Но сыновья отцов своих достойны,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Они лежат в одной земле теперь.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5076056" y="1218527"/>
            <a:ext cx="424847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Какая вера, и какая сила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Их повела в последний бой?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Между Афганистаном и Россией -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Лежит пространство под названьем Боль.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Она с годами – нет, не утихает,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По всей земле убитые кричат,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И зарево кроваво полыхает,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Над братскими могилами солдат.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Оставшиеся будут неустанно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Бессмертный подвиг молодости славить.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Между Россией и Афганистаном -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Лежит пространство под названьем Память.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70" decel="100000"/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770" decel="100000"/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70" decel="100000"/>
                                        <p:tgtEl>
                                          <p:spTgt spid="665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770" decel="100000"/>
                                        <p:tgtEl>
                                          <p:spTgt spid="665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65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665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65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665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65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70" decel="100000"/>
                                        <p:tgtEl>
                                          <p:spTgt spid="66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770" decel="100000"/>
                                        <p:tgtEl>
                                          <p:spTgt spid="66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6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66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6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66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6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04825" algn="l"/>
              </a:tabLst>
            </a:pPr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Здоровьесберегающие технологии</a:t>
            </a:r>
            <a:endParaRPr lang="ru-RU" sz="2400" dirty="0" smtClean="0">
              <a:solidFill>
                <a:srgbClr val="FF0000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5" name="Рисунок 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332656"/>
            <a:ext cx="457200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3645024"/>
            <a:ext cx="4572000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07504" y="476672"/>
            <a:ext cx="4572000" cy="620169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Виды деятельности и формы</a:t>
            </a:r>
          </a:p>
          <a:p>
            <a:pPr algn="ctr"/>
            <a:r>
              <a:rPr lang="ru-RU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занятий с обучающимися.</a:t>
            </a:r>
            <a:r>
              <a:rPr lang="ru-RU" b="1" dirty="0" smtClean="0"/>
              <a:t> </a:t>
            </a:r>
          </a:p>
          <a:p>
            <a:pPr>
              <a:buFont typeface="Wingdings" pitchFamily="2" charset="2"/>
              <a:buChar char="ü"/>
            </a:pPr>
            <a:r>
              <a:rPr lang="ru-RU" sz="1900" b="1" dirty="0" smtClean="0"/>
              <a:t>беседы, просмотры учебных фильмов, уроки и </a:t>
            </a:r>
            <a:r>
              <a:rPr lang="ru-RU" sz="1900" b="1" u="sng" dirty="0" smtClean="0"/>
              <a:t>внеурочная деятельность о здоровье, здоровом образе жизни</a:t>
            </a:r>
            <a:r>
              <a:rPr lang="ru-RU" sz="1900" b="1" dirty="0" smtClean="0"/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1900" b="1" u="sng" dirty="0" smtClean="0"/>
              <a:t>пропаганда</a:t>
            </a:r>
            <a:r>
              <a:rPr lang="ru-RU" sz="1900" b="1" dirty="0" smtClean="0"/>
              <a:t> экологически сообразного </a:t>
            </a:r>
            <a:r>
              <a:rPr lang="ru-RU" sz="1900" b="1" u="sng" dirty="0" smtClean="0"/>
              <a:t>здорового образа жизни </a:t>
            </a:r>
            <a:r>
              <a:rPr lang="ru-RU" sz="1900" b="1" dirty="0" smtClean="0"/>
              <a:t>— беседы, тематические игры; </a:t>
            </a:r>
          </a:p>
          <a:p>
            <a:pPr>
              <a:buFont typeface="Wingdings" pitchFamily="2" charset="2"/>
              <a:buChar char="ü"/>
            </a:pPr>
            <a:r>
              <a:rPr lang="ru-RU" sz="1900" b="1" u="sng" dirty="0" smtClean="0"/>
              <a:t>Беседы</a:t>
            </a:r>
            <a:r>
              <a:rPr lang="ru-RU" sz="1900" b="1" dirty="0" smtClean="0"/>
              <a:t> с педагогами, психологами, мед. работниками, родителями о возможном </a:t>
            </a:r>
            <a:r>
              <a:rPr lang="ru-RU" sz="1900" b="1" u="sng" dirty="0" smtClean="0"/>
              <a:t>негативном влиянии компьютерных игр, телевидения, рекламы на здоровье человека.</a:t>
            </a:r>
          </a:p>
          <a:p>
            <a:pPr>
              <a:buFont typeface="Wingdings" pitchFamily="2" charset="2"/>
              <a:buChar char="ü"/>
            </a:pPr>
            <a:r>
              <a:rPr lang="ru-RU" sz="1900" b="1" u="sng" dirty="0" smtClean="0"/>
              <a:t>Профилактика вредных привычек, зависимости от ПАВ </a:t>
            </a:r>
            <a:r>
              <a:rPr lang="ru-RU" sz="1900" b="1" dirty="0" smtClean="0"/>
              <a:t>- дискуссии, тренинги, ролевые игры, обсуждения видеосюжетов и др.</a:t>
            </a:r>
          </a:p>
          <a:p>
            <a:pPr>
              <a:buFont typeface="Wingdings" pitchFamily="2" charset="2"/>
              <a:buChar char="ü"/>
            </a:pPr>
            <a:r>
              <a:rPr lang="ru-RU" sz="1900" b="1" dirty="0" smtClean="0"/>
              <a:t>организация экологически безопасного уклада школьной и домашней жизни, участие в практических делах, </a:t>
            </a:r>
            <a:r>
              <a:rPr lang="ru-RU" sz="1900" b="1" u="sng" dirty="0" smtClean="0"/>
              <a:t>проведения экологических  акций</a:t>
            </a:r>
            <a:r>
              <a:rPr lang="ru-RU" sz="1900" b="1" dirty="0" smtClean="0"/>
              <a:t>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07504" y="1196752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buFont typeface="Wingdings" pitchFamily="2" charset="2"/>
              <a:buChar char="v"/>
            </a:pPr>
            <a:endParaRPr lang="ru-RU" sz="1100" b="1" dirty="0" smtClean="0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4572000" y="3284984"/>
            <a:ext cx="4572000" cy="34929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г. Пятигорск. «Ворота любви».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4572000" y="6209102"/>
            <a:ext cx="4572000" cy="67710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г. Пятигорск. В боулинге.</a:t>
            </a:r>
            <a:r>
              <a:rPr lang="ru-RU" sz="1600" dirty="0" smtClean="0"/>
              <a:t> </a:t>
            </a:r>
            <a:r>
              <a:rPr lang="ru-RU" sz="1100" b="1" dirty="0" smtClean="0"/>
              <a:t>Спортивные игры – прекрасный способ отлично провести время, особенно если параллельно можно посидеть за столиком и пообщаться с друзьями. </a:t>
            </a:r>
            <a:endParaRPr kumimoji="0" lang="ru-RU" sz="1100" b="1" i="0" u="none" strike="noStrike" cap="none" normalizeH="0" baseline="0" dirty="0" smtClean="0">
              <a:ln>
                <a:noFill/>
              </a:ln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4572000" y="6180892"/>
            <a:ext cx="4572000" cy="67710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г. Пятигорск. В боулинге.</a:t>
            </a:r>
            <a:r>
              <a:rPr lang="ru-RU" sz="1600" dirty="0" smtClean="0"/>
              <a:t> </a:t>
            </a:r>
            <a:r>
              <a:rPr lang="ru-RU" sz="1100" b="1" dirty="0" smtClean="0"/>
              <a:t>Спортивные игры – прекрасный способ отлично провести время, особенно если параллельно можно посидеть за столиком и пообщаться с друзьями. </a:t>
            </a:r>
            <a:endParaRPr kumimoji="0" lang="ru-RU" sz="1100" b="1" i="0" u="none" strike="noStrike" cap="none" normalizeH="0" baseline="0" dirty="0" smtClean="0">
              <a:ln>
                <a:noFill/>
              </a:ln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04825" algn="l"/>
              </a:tabLst>
            </a:pPr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Здоровьесберегающие технологии</a:t>
            </a:r>
            <a:endParaRPr lang="ru-RU" sz="2400" dirty="0" smtClean="0">
              <a:solidFill>
                <a:srgbClr val="FF0000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404664"/>
            <a:ext cx="4464496" cy="6478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Виды деятельности и формы</a:t>
            </a:r>
          </a:p>
          <a:p>
            <a:pPr algn="ctr"/>
            <a:r>
              <a:rPr lang="ru-RU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занятий с обучающимися.</a:t>
            </a:r>
            <a:r>
              <a:rPr lang="ru-RU" b="1" dirty="0" smtClean="0"/>
              <a:t> </a:t>
            </a:r>
          </a:p>
          <a:p>
            <a:pPr>
              <a:buFont typeface="Wingdings" pitchFamily="2" charset="2"/>
              <a:buChar char="ü"/>
            </a:pPr>
            <a:r>
              <a:rPr lang="ru-RU" sz="1900" b="1" u="sng" dirty="0" smtClean="0"/>
              <a:t>школьные спартакиады</a:t>
            </a:r>
            <a:r>
              <a:rPr lang="ru-RU" sz="1900" b="1" dirty="0" smtClean="0"/>
              <a:t>, эстафеты, экологические и  туристические слёты, </a:t>
            </a:r>
            <a:r>
              <a:rPr lang="ru-RU" sz="1900" b="1" u="sng" dirty="0" smtClean="0"/>
              <a:t>походы по родному краю. Краеведческая, поисковая, экологическая работа в местных туристических походах и экскурсиях, путешествиях ;</a:t>
            </a:r>
          </a:p>
          <a:p>
            <a:pPr>
              <a:buFont typeface="Wingdings" pitchFamily="2" charset="2"/>
              <a:buChar char="ü"/>
            </a:pPr>
            <a:r>
              <a:rPr lang="ru-RU" sz="1900" b="1" dirty="0" smtClean="0"/>
              <a:t>практическая природоохранительная деятельность, деятельность школьных экологических центров, создание и реализация коллективных природоохранных проектов;</a:t>
            </a:r>
          </a:p>
          <a:p>
            <a:pPr>
              <a:buFont typeface="Wingdings" pitchFamily="2" charset="2"/>
              <a:buChar char="ü"/>
            </a:pPr>
            <a:r>
              <a:rPr lang="ru-RU" sz="1900" b="1" dirty="0" smtClean="0"/>
              <a:t>участие в деятельности детско-юношеских общественных экологических организаций;</a:t>
            </a:r>
          </a:p>
          <a:p>
            <a:pPr>
              <a:buFont typeface="Wingdings" pitchFamily="2" charset="2"/>
              <a:buChar char="ü"/>
            </a:pPr>
            <a:r>
              <a:rPr lang="ru-RU" sz="1900" b="1" u="sng" dirty="0" smtClean="0"/>
              <a:t>учебно-исследовательские и просветительские проекты по направлениям</a:t>
            </a:r>
            <a:r>
              <a:rPr lang="ru-RU" sz="1900" b="1" dirty="0" smtClean="0"/>
              <a:t>: экология и здоровье, ресурсосбережение, экология и бизнес;</a:t>
            </a:r>
          </a:p>
          <a:p>
            <a:pPr algn="ctr"/>
            <a:endParaRPr lang="ru-RU" b="1" dirty="0" smtClean="0"/>
          </a:p>
        </p:txBody>
      </p:sp>
      <p:pic>
        <p:nvPicPr>
          <p:cNvPr id="6" name="Picture 2" descr="C:\Оля\ВСЕ ФОТКИ\WhatsApp Images\IMG-20170427-WA000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5976" y="476672"/>
            <a:ext cx="4788024" cy="3312368"/>
          </a:xfrm>
          <a:prstGeom prst="rect">
            <a:avLst/>
          </a:prstGeom>
          <a:noFill/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355976" y="3311261"/>
            <a:ext cx="4788024" cy="5847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МБОУ СОШ №1 им. М.Ю. Лермонтова.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Участники игры «Зарница».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Оля\9Б 2018-2019\9Б ЭКСКУРСИЯ в телецентр\SL381448.JP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5976" y="3789040"/>
            <a:ext cx="4788024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4355976" y="3226624"/>
            <a:ext cx="4788024" cy="5847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МБОУ СОШ №1 им. М.Ю. Лермонтова.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Участники игры «Зарница».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4355976" y="6027003"/>
            <a:ext cx="4788024" cy="83099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latin typeface="+mj-lt"/>
                <a:ea typeface="Calibri" pitchFamily="34" charset="0"/>
                <a:cs typeface="Times New Roman" pitchFamily="18" charset="0"/>
              </a:rPr>
              <a:t>07.09.2019. </a:t>
            </a:r>
            <a:r>
              <a:rPr lang="ru-RU" sz="1600" b="1" dirty="0" smtClean="0">
                <a:latin typeface="+mj-lt"/>
                <a:ea typeface="Calibri" pitchFamily="34" charset="0"/>
                <a:cs typeface="Times New Roman" pitchFamily="18" charset="0"/>
              </a:rPr>
              <a:t>Городская акция «Вокруг горы».</a:t>
            </a:r>
            <a:r>
              <a:rPr lang="ru-RU" sz="1600" b="1" dirty="0" smtClean="0">
                <a:latin typeface="+mj-lt"/>
              </a:rPr>
              <a:t> Достижение зафиксировано для Международной книги рекордов.</a:t>
            </a:r>
            <a:endParaRPr lang="ru-RU" sz="1600" b="1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88640"/>
            <a:ext cx="89289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04825" algn="l"/>
              </a:tabLst>
            </a:pPr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Здоровьесберегающие технологии</a:t>
            </a:r>
            <a:endParaRPr lang="ru-RU" sz="2400" dirty="0" smtClean="0">
              <a:solidFill>
                <a:srgbClr val="FF0000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504825" algn="l"/>
              </a:tabLst>
            </a:pPr>
            <a:r>
              <a:rPr lang="ru-RU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Наш класс принял участие во </a:t>
            </a:r>
            <a:r>
              <a:rPr lang="ru-RU" sz="16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внеаренном</a:t>
            </a:r>
            <a:r>
              <a:rPr lang="ru-RU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ru-RU" sz="16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лазертаге</a:t>
            </a:r>
            <a:r>
              <a:rPr lang="ru-RU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– игре, которая проходит на открытом воздухе.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tabLst>
                <a:tab pos="504825" algn="l"/>
              </a:tabLst>
            </a:pPr>
            <a:r>
              <a:rPr lang="ru-RU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повышенная </a:t>
            </a:r>
            <a:r>
              <a:rPr lang="ru-RU" sz="16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оксигенация</a:t>
            </a:r>
            <a:r>
              <a:rPr lang="ru-RU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, улучшила нашу мозговую деятельность и стимулировала выработку активных веществ, которые подавили действие вирусов, вызывающих различные заболевания.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tabLst>
                <a:tab pos="504825" algn="l"/>
              </a:tabLst>
            </a:pPr>
            <a:r>
              <a:rPr lang="ru-RU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так как в процессе игры, наш мозг вырабатывал гормоны адреналина, </a:t>
            </a:r>
            <a:r>
              <a:rPr lang="ru-RU" sz="16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эндорфина</a:t>
            </a:r>
            <a:r>
              <a:rPr lang="ru-RU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, окситоцина, повысилось самочувствие, и укрепилась иммунная система. 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tabLst>
                <a:tab pos="504825" algn="l"/>
              </a:tabLst>
            </a:pPr>
            <a:r>
              <a:rPr lang="ru-RU" sz="16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лазертаг</a:t>
            </a:r>
            <a:r>
              <a:rPr lang="ru-RU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- это командная игра. Играя в </a:t>
            </a:r>
            <a:r>
              <a:rPr lang="ru-RU" sz="16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лазертаг</a:t>
            </a:r>
            <a:r>
              <a:rPr lang="ru-RU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, каждый из нас повысил свой  уровень навыка работы в команде,  свою  самооценку, социализировался. Лазертаг - отличная возможность проявить и повысить свои лидерские качества. 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tabLst>
                <a:tab pos="504825" algn="l"/>
              </a:tabLst>
            </a:pPr>
            <a:r>
              <a:rPr lang="ru-RU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борьба со стрессом - </a:t>
            </a:r>
            <a:r>
              <a:rPr lang="ru-RU" sz="16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лазертаг</a:t>
            </a:r>
            <a:r>
              <a:rPr lang="ru-RU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помог освободиться от отрицательной ненужной энергии, позволил освободиться от тяжелых мыслей ученических будней и помог  вернуть работоспособность и энергичность. 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tabLst>
                <a:tab pos="504825" algn="l"/>
              </a:tabLst>
            </a:pPr>
            <a:r>
              <a:rPr lang="ru-RU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повысил  интеллект - разработать тактику и стратегию, это непростая задача, ведь от планирования зависит судьба команды. Победа или проигрыш. </a:t>
            </a:r>
            <a:r>
              <a:rPr lang="ru-RU" sz="1600" u="sng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Кроме того, мы много путешествуем .</a:t>
            </a:r>
          </a:p>
        </p:txBody>
      </p:sp>
      <p:pic>
        <p:nvPicPr>
          <p:cNvPr id="2051" name="Рисунок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816" y="4437112"/>
            <a:ext cx="3168352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Оля\ВСЕ ФОТКИ\WhatsApp Images\IMG-20170312-WA009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4509120"/>
            <a:ext cx="2664296" cy="2111586"/>
          </a:xfrm>
          <a:prstGeom prst="rect">
            <a:avLst/>
          </a:prstGeom>
          <a:noFill/>
        </p:spPr>
      </p:pic>
      <p:pic>
        <p:nvPicPr>
          <p:cNvPr id="2052" name="Рисунок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6176" y="4509120"/>
            <a:ext cx="288032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179512" y="4509120"/>
            <a:ext cx="266429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Лазертаг - это командная игра.</a:t>
            </a:r>
          </a:p>
          <a:p>
            <a:pPr algn="ctr"/>
            <a:r>
              <a:rPr lang="ru-RU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г. Пятигорск </a:t>
            </a:r>
            <a:endParaRPr lang="ru-RU" sz="12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915816" y="4509120"/>
            <a:ext cx="316835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Канатная дорога, .г. Пятигорск </a:t>
            </a:r>
            <a:endParaRPr lang="ru-RU" sz="12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156176" y="4509120"/>
            <a:ext cx="28803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Эолова арфа, .г. Пятигорск </a:t>
            </a:r>
            <a:endParaRPr lang="ru-RU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Оля\Desktop\risunok-(124)_5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908720"/>
            <a:ext cx="4104456" cy="56166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04825" algn="l"/>
              </a:tabLst>
            </a:pPr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Здоровьесберегающие технологии</a:t>
            </a:r>
            <a:endParaRPr lang="ru-RU" sz="2400" dirty="0" smtClean="0">
              <a:solidFill>
                <a:srgbClr val="FF0000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908720"/>
            <a:ext cx="3976489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836712"/>
            <a:ext cx="4176464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832648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r>
              <a:rPr lang="ru-RU" sz="1800" dirty="0" smtClean="0">
                <a:latin typeface="+mn-lt"/>
              </a:rPr>
              <a:t>    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Для выявления результатов воспитания и социализации обучающихся</a:t>
            </a:r>
          </a:p>
          <a:p>
            <a:pPr>
              <a:buFont typeface="Arial" charset="0"/>
              <a:buNone/>
              <a:defRPr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используются  следующие критерии оценки уровней их</a:t>
            </a:r>
          </a:p>
          <a:p>
            <a:pPr>
              <a:buFont typeface="Arial" charset="0"/>
              <a:buNone/>
              <a:defRPr/>
            </a:pP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сформированности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. Условно эти уровни воспитания и социализации</a:t>
            </a:r>
          </a:p>
          <a:p>
            <a:pPr>
              <a:buFont typeface="Arial" charset="0"/>
              <a:buNone/>
              <a:defRPr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обучающихся можно представить таким образом:</a:t>
            </a:r>
          </a:p>
          <a:p>
            <a:pPr>
              <a:buFont typeface="Arial" charset="0"/>
              <a:buNone/>
              <a:defRPr/>
            </a:pPr>
            <a:endParaRPr lang="ru-RU" sz="1800" dirty="0">
              <a:latin typeface="+mn-lt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1500166" y="2276872"/>
          <a:ext cx="6096000" cy="4358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Стрелка вверх 4"/>
          <p:cNvSpPr/>
          <p:nvPr/>
        </p:nvSpPr>
        <p:spPr>
          <a:xfrm>
            <a:off x="7643834" y="2500306"/>
            <a:ext cx="484632" cy="4121680"/>
          </a:xfrm>
          <a:prstGeom prst="upArrow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7504" y="116633"/>
            <a:ext cx="89289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Уровни </a:t>
            </a:r>
            <a:r>
              <a:rPr lang="ru-RU" sz="2400" dirty="0" err="1" smtClean="0">
                <a:solidFill>
                  <a:srgbClr val="FF0000"/>
                </a:solidFill>
                <a:latin typeface="Arial Black" pitchFamily="34" charset="0"/>
              </a:rPr>
              <a:t>сформированности</a:t>
            </a:r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 результатов воспитания и социализации </a:t>
            </a:r>
            <a:endParaRPr lang="ru-RU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Уровни результативности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79512" y="1196752"/>
            <a:ext cx="2664296" cy="452596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i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Первый уровень </a:t>
            </a:r>
            <a:endParaRPr lang="ru-RU" sz="2800" dirty="0" smtClean="0">
              <a:solidFill>
                <a:schemeClr val="tx1"/>
              </a:solidFill>
              <a:latin typeface="Arial Black" pitchFamily="34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приобретение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социальных знаний </a:t>
            </a:r>
            <a:endParaRPr lang="ru-RU" sz="2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3059832" y="1772816"/>
            <a:ext cx="2520280" cy="444341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Второй уровень </a:t>
            </a: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получение опыта переживания и позитивного отношения к базовым ценностям. </a:t>
            </a:r>
          </a:p>
        </p:txBody>
      </p:sp>
      <p:sp>
        <p:nvSpPr>
          <p:cNvPr id="6" name="Скругленный прямоугольник 5"/>
          <p:cNvSpPr/>
          <p:nvPr/>
        </p:nvSpPr>
        <p:spPr bwMode="auto">
          <a:xfrm>
            <a:off x="5796136" y="2276872"/>
            <a:ext cx="3096344" cy="444341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Третий уровень </a:t>
            </a:r>
            <a:r>
              <a:rPr lang="ru-RU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получение </a:t>
            </a:r>
            <a:r>
              <a:rPr lang="ru-RU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опыта </a:t>
            </a:r>
            <a:r>
              <a:rPr lang="ru-RU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самостоятельного </a:t>
            </a:r>
            <a:r>
              <a:rPr lang="ru-RU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общественного действия.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http://www.playcast.ru/uploads/2017/02/13/21638053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4716016" cy="6857999"/>
          </a:xfrm>
          <a:prstGeom prst="rect">
            <a:avLst/>
          </a:prstGeom>
          <a:noFill/>
        </p:spPr>
      </p:pic>
      <p:pic>
        <p:nvPicPr>
          <p:cNvPr id="27654" name="Picture 6" descr="http://www.playcast.ru/uploads/2017/02/13/2163805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1960" y="0"/>
            <a:ext cx="493204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95536" y="188640"/>
            <a:ext cx="4032448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itchFamily="34" charset="0"/>
              </a:rPr>
              <a:t>"Вы постоянно на передовой..."</a:t>
            </a:r>
            <a:br>
              <a:rPr lang="ru-RU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dirty="0" smtClean="0">
                <a:solidFill>
                  <a:srgbClr val="FF0000"/>
                </a:solidFill>
                <a:latin typeface="Arial Black" pitchFamily="34" charset="0"/>
              </a:rPr>
              <a:t>Мария Калужская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Вы постоянно на передовой,</a:t>
            </a:r>
            <a:br>
              <a:rPr lang="ru-RU" dirty="0" smtClean="0"/>
            </a:br>
            <a:r>
              <a:rPr lang="ru-RU" dirty="0" smtClean="0"/>
              <a:t>На самом стыке будущего с прошлым,</a:t>
            </a:r>
            <a:br>
              <a:rPr lang="ru-RU" dirty="0" smtClean="0"/>
            </a:br>
            <a:r>
              <a:rPr lang="ru-RU" dirty="0" smtClean="0"/>
              <a:t>Добра со злом, возвышенного – с пошлым,</a:t>
            </a:r>
            <a:br>
              <a:rPr lang="ru-RU" dirty="0" smtClean="0"/>
            </a:br>
            <a:r>
              <a:rPr lang="ru-RU" dirty="0" smtClean="0"/>
              <a:t>А завтра снова предстоит незримый бой: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Очередной опасный марш-бросок</a:t>
            </a:r>
            <a:br>
              <a:rPr lang="ru-RU" dirty="0" smtClean="0"/>
            </a:br>
            <a:r>
              <a:rPr lang="ru-RU" dirty="0" smtClean="0"/>
              <a:t>Под бомбами невежества и лени,</a:t>
            </a:r>
            <a:br>
              <a:rPr lang="ru-RU" dirty="0" smtClean="0"/>
            </a:br>
            <a:r>
              <a:rPr lang="ru-RU" dirty="0" smtClean="0"/>
              <a:t>На мыс любви, добра и вдохновенья –</a:t>
            </a:r>
            <a:br>
              <a:rPr lang="ru-RU" dirty="0" smtClean="0"/>
            </a:br>
            <a:r>
              <a:rPr lang="ru-RU" dirty="0" smtClean="0"/>
              <a:t>От бездн отчаянья на волосок…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Под грудью вечно амбразура дзота,</a:t>
            </a:r>
            <a:br>
              <a:rPr lang="ru-RU" dirty="0" smtClean="0"/>
            </a:br>
            <a:r>
              <a:rPr lang="ru-RU" dirty="0" smtClean="0"/>
              <a:t>А в дзоте – неокрепшие умы,</a:t>
            </a:r>
            <a:br>
              <a:rPr lang="ru-RU" dirty="0" smtClean="0"/>
            </a:br>
            <a:r>
              <a:rPr lang="ru-RU" dirty="0" smtClean="0"/>
              <a:t>Вы день за днём горите на работе,</a:t>
            </a:r>
            <a:br>
              <a:rPr lang="ru-RU" dirty="0" smtClean="0"/>
            </a:br>
            <a:r>
              <a:rPr lang="ru-RU" dirty="0" smtClean="0"/>
              <a:t>Спасая их от </a:t>
            </a:r>
            <a:r>
              <a:rPr lang="ru-RU" dirty="0" err="1" smtClean="0"/>
              <a:t>неученья</a:t>
            </a:r>
            <a:r>
              <a:rPr lang="ru-RU" dirty="0" smtClean="0"/>
              <a:t> тьмы.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К обеду тяжелеет голова,</a:t>
            </a:r>
            <a:br>
              <a:rPr lang="ru-RU" dirty="0" smtClean="0"/>
            </a:br>
            <a:r>
              <a:rPr lang="ru-RU" dirty="0" smtClean="0"/>
              <a:t>Но вечером готовьтесь, как Будённый,</a:t>
            </a:r>
            <a:br>
              <a:rPr lang="ru-RU" dirty="0" smtClean="0"/>
            </a:br>
            <a:r>
              <a:rPr lang="ru-RU" dirty="0" smtClean="0"/>
              <a:t>Прорваться сквозь тетрадные заслоны</a:t>
            </a:r>
            <a:br>
              <a:rPr lang="ru-RU" dirty="0" smtClean="0"/>
            </a:br>
            <a:r>
              <a:rPr lang="ru-RU" dirty="0" smtClean="0"/>
              <a:t>И отразить атаку «Дома-два».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4499992" y="1300115"/>
            <a:ext cx="4176464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А ночью в караул идти опять:</a:t>
            </a:r>
            <a:br>
              <a:rPr lang="ru-RU" dirty="0" smtClean="0"/>
            </a:br>
            <a:r>
              <a:rPr lang="ru-RU" dirty="0" smtClean="0"/>
              <a:t>В окоп прицельно сыплются шпаргалки,</a:t>
            </a:r>
            <a:br>
              <a:rPr lang="ru-RU" dirty="0" smtClean="0"/>
            </a:br>
            <a:r>
              <a:rPr lang="ru-RU" dirty="0" smtClean="0"/>
              <a:t>И едет танк директора с мигалкой…</a:t>
            </a:r>
            <a:br>
              <a:rPr lang="ru-RU" dirty="0" smtClean="0"/>
            </a:br>
            <a:r>
              <a:rPr lang="ru-RU" dirty="0" smtClean="0"/>
              <a:t>Звонок будильника – пора вставать!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Вы постоянно на передовой,</a:t>
            </a:r>
            <a:br>
              <a:rPr lang="ru-RU" dirty="0" smtClean="0"/>
            </a:br>
            <a:r>
              <a:rPr lang="ru-RU" dirty="0" smtClean="0"/>
              <a:t>Привыкли уши к громким канонадам,</a:t>
            </a:r>
            <a:br>
              <a:rPr lang="ru-RU" dirty="0" smtClean="0"/>
            </a:br>
            <a:r>
              <a:rPr lang="ru-RU" dirty="0" smtClean="0"/>
              <a:t>Шинель в мелу – пока не до парадов!</a:t>
            </a:r>
            <a:br>
              <a:rPr lang="ru-RU" dirty="0" smtClean="0"/>
            </a:br>
            <a:r>
              <a:rPr lang="ru-RU" dirty="0" smtClean="0"/>
              <a:t>Но вы давно поладили с судьбой.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Учителя – герои наших дней,</a:t>
            </a:r>
            <a:br>
              <a:rPr lang="ru-RU" dirty="0" smtClean="0"/>
            </a:br>
            <a:r>
              <a:rPr lang="ru-RU" dirty="0" smtClean="0"/>
              <a:t>Бойцы могучей Армии Спасения!</a:t>
            </a:r>
            <a:br>
              <a:rPr lang="ru-RU" dirty="0" smtClean="0"/>
            </a:br>
            <a:r>
              <a:rPr lang="ru-RU" b="1" dirty="0" smtClean="0"/>
              <a:t>Участники великого сраженья</a:t>
            </a:r>
            <a:br>
              <a:rPr lang="ru-RU" b="1" dirty="0" smtClean="0"/>
            </a:br>
            <a:r>
              <a:rPr lang="ru-RU" b="1" dirty="0" smtClean="0"/>
              <a:t>За наших подрастающих детей.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1477</TotalTime>
  <Words>2162</Words>
  <Application>Microsoft Office PowerPoint</Application>
  <PresentationFormat>Экран (4:3)</PresentationFormat>
  <Paragraphs>267</Paragraphs>
  <Slides>39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6" baseType="lpstr">
      <vt:lpstr>Arial</vt:lpstr>
      <vt:lpstr>Arial Black</vt:lpstr>
      <vt:lpstr>Bahnschrift SemiBold SemiConden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Деструктивная роль  телевидения и интернета</vt:lpstr>
      <vt:lpstr>Деструктивная роль  телевидения и интернета</vt:lpstr>
      <vt:lpstr>Чем и где рванет «духовный Чернобыль»?</vt:lpstr>
      <vt:lpstr>Презентация PowerPoint</vt:lpstr>
      <vt:lpstr>Презентация PowerPoint</vt:lpstr>
      <vt:lpstr>Презентация PowerPoint</vt:lpstr>
      <vt:lpstr>Новый стандарт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Уровни результативности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Оля</dc:creator>
  <cp:lastModifiedBy>ее</cp:lastModifiedBy>
  <cp:revision>205</cp:revision>
  <dcterms:created xsi:type="dcterms:W3CDTF">2019-02-08T16:12:44Z</dcterms:created>
  <dcterms:modified xsi:type="dcterms:W3CDTF">2020-12-23T08:42:43Z</dcterms:modified>
</cp:coreProperties>
</file>