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65" r:id="rId3"/>
    <p:sldId id="266" r:id="rId4"/>
    <p:sldId id="264" r:id="rId5"/>
    <p:sldId id="258" r:id="rId6"/>
    <p:sldId id="257" r:id="rId7"/>
    <p:sldId id="259" r:id="rId8"/>
    <p:sldId id="268" r:id="rId9"/>
    <p:sldId id="269" r:id="rId10"/>
    <p:sldId id="267" r:id="rId11"/>
    <p:sldId id="272" r:id="rId12"/>
    <p:sldId id="271" r:id="rId13"/>
    <p:sldId id="261" r:id="rId14"/>
    <p:sldId id="273" r:id="rId15"/>
    <p:sldId id="277" r:id="rId16"/>
    <p:sldId id="275" r:id="rId17"/>
    <p:sldId id="276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5A8B25"/>
    <a:srgbClr val="D31BD3"/>
    <a:srgbClr val="A684EA"/>
    <a:srgbClr val="CCFF66"/>
    <a:srgbClr val="66FF33"/>
    <a:srgbClr val="E63AE6"/>
    <a:srgbClr val="FC7290"/>
    <a:srgbClr val="C9A5C7"/>
    <a:srgbClr val="F8C076"/>
    <a:srgbClr val="0D555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6" autoAdjust="0"/>
    <p:restoredTop sz="94629" autoAdjust="0"/>
  </p:normalViewPr>
  <p:slideViewPr>
    <p:cSldViewPr>
      <p:cViewPr varScale="1">
        <p:scale>
          <a:sx n="67" d="100"/>
          <a:sy n="67" d="100"/>
        </p:scale>
        <p:origin x="-402" y="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086600" cy="14700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2800" y="2946400"/>
            <a:ext cx="4432300" cy="1752600"/>
          </a:xfrm>
        </p:spPr>
        <p:txBody>
          <a:bodyPr anchor="ctr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77000" y="6521824"/>
            <a:ext cx="2133600" cy="259976"/>
          </a:xfrm>
        </p:spPr>
        <p:txBody>
          <a:bodyPr/>
          <a:lstStyle>
            <a:lvl1pPr algn="r">
              <a:defRPr/>
            </a:lvl1pPr>
          </a:lstStyle>
          <a:p>
            <a:fld id="{B4C71EC6-210F-42DE-9C53-41977AD35B3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521824"/>
            <a:ext cx="2895600" cy="259976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6293224"/>
            <a:ext cx="609600" cy="259976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7" name="Group 6"/>
          <p:cNvGrpSpPr/>
          <p:nvPr/>
        </p:nvGrpSpPr>
        <p:grpSpPr>
          <a:xfrm>
            <a:off x="685798" y="0"/>
            <a:ext cx="8001004" cy="7950200"/>
            <a:chOff x="685798" y="0"/>
            <a:chExt cx="8001004" cy="7950200"/>
          </a:xfrm>
        </p:grpSpPr>
        <p:sp>
          <p:nvSpPr>
            <p:cNvPr id="8" name="Pie 7"/>
            <p:cNvSpPr/>
            <p:nvPr/>
          </p:nvSpPr>
          <p:spPr>
            <a:xfrm flipH="1" flipV="1">
              <a:off x="1257300" y="5778500"/>
              <a:ext cx="2171700" cy="2171700"/>
            </a:xfrm>
            <a:prstGeom prst="pie">
              <a:avLst>
                <a:gd name="adj1" fmla="val 0"/>
                <a:gd name="adj2" fmla="val 10800000"/>
              </a:avLst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9" name="Group 52"/>
            <p:cNvGrpSpPr/>
            <p:nvPr/>
          </p:nvGrpSpPr>
          <p:grpSpPr>
            <a:xfrm>
              <a:off x="685798" y="0"/>
              <a:ext cx="8001004" cy="6855714"/>
              <a:chOff x="685798" y="0"/>
              <a:chExt cx="8001004" cy="6855714"/>
            </a:xfrm>
          </p:grpSpPr>
          <p:sp>
            <p:nvSpPr>
              <p:cNvPr id="10" name="Freeform 9"/>
              <p:cNvSpPr/>
              <p:nvPr/>
            </p:nvSpPr>
            <p:spPr>
              <a:xfrm>
                <a:off x="685798" y="5880101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2590800" y="5181600"/>
                <a:ext cx="914400" cy="914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838200" y="57912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2362200" y="59436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1676400" y="56261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1981200" y="5334000"/>
                <a:ext cx="355600" cy="3556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1943100" y="55626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2362200" y="50292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3009900" y="4419600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2971800" y="46482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314700" y="4724400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3619500" y="50292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13843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3505200" y="52578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1295400" y="56642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1447800" y="5511800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16002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3352800" y="5943600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 flipV="1">
                <a:off x="5486400" y="0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9" name="Oval 28"/>
              <p:cNvSpPr/>
              <p:nvPr/>
            </p:nvSpPr>
            <p:spPr>
              <a:xfrm flipV="1">
                <a:off x="7391402" y="759714"/>
                <a:ext cx="914400" cy="9144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0" name="Oval 29"/>
              <p:cNvSpPr/>
              <p:nvPr/>
            </p:nvSpPr>
            <p:spPr>
              <a:xfrm flipV="1">
                <a:off x="5638802" y="6073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 flipV="1">
                <a:off x="7162802" y="1501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2" name="Oval 31"/>
              <p:cNvSpPr/>
              <p:nvPr/>
            </p:nvSpPr>
            <p:spPr>
              <a:xfrm flipV="1">
                <a:off x="6477002" y="7724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3" name="Oval 32"/>
              <p:cNvSpPr/>
              <p:nvPr/>
            </p:nvSpPr>
            <p:spPr>
              <a:xfrm flipV="1">
                <a:off x="6781802" y="11661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4" name="Oval 33"/>
              <p:cNvSpPr/>
              <p:nvPr/>
            </p:nvSpPr>
            <p:spPr>
              <a:xfrm flipV="1">
                <a:off x="6743702" y="8613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5" name="Oval 34"/>
              <p:cNvSpPr/>
              <p:nvPr/>
            </p:nvSpPr>
            <p:spPr>
              <a:xfrm flipV="1">
                <a:off x="7162802" y="10645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6" name="Oval 35"/>
              <p:cNvSpPr/>
              <p:nvPr/>
            </p:nvSpPr>
            <p:spPr>
              <a:xfrm flipV="1">
                <a:off x="7810502" y="20805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7" name="Oval 36"/>
              <p:cNvSpPr/>
              <p:nvPr/>
            </p:nvSpPr>
            <p:spPr>
              <a:xfrm flipV="1">
                <a:off x="7772402" y="17757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8" name="Oval 37"/>
              <p:cNvSpPr/>
              <p:nvPr/>
            </p:nvSpPr>
            <p:spPr>
              <a:xfrm flipV="1">
                <a:off x="8115302" y="1928114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9" name="Oval 38"/>
              <p:cNvSpPr/>
              <p:nvPr/>
            </p:nvSpPr>
            <p:spPr>
              <a:xfrm flipV="1">
                <a:off x="8420102" y="16233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0" name="Oval 39"/>
              <p:cNvSpPr/>
              <p:nvPr/>
            </p:nvSpPr>
            <p:spPr>
              <a:xfrm flipV="1">
                <a:off x="61849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1" name="Oval 40"/>
              <p:cNvSpPr/>
              <p:nvPr/>
            </p:nvSpPr>
            <p:spPr>
              <a:xfrm flipV="1">
                <a:off x="8305802" y="13947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2" name="Oval 41"/>
              <p:cNvSpPr/>
              <p:nvPr/>
            </p:nvSpPr>
            <p:spPr>
              <a:xfrm flipV="1">
                <a:off x="6096002" y="10645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3" name="Oval 42"/>
              <p:cNvSpPr/>
              <p:nvPr/>
            </p:nvSpPr>
            <p:spPr>
              <a:xfrm flipV="1">
                <a:off x="6248402" y="12169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Oval 43"/>
              <p:cNvSpPr/>
              <p:nvPr/>
            </p:nvSpPr>
            <p:spPr>
              <a:xfrm flipV="1">
                <a:off x="64008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5" name="Oval 44"/>
              <p:cNvSpPr/>
              <p:nvPr/>
            </p:nvSpPr>
            <p:spPr>
              <a:xfrm flipV="1">
                <a:off x="8153402" y="378714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46" name="Oval 45"/>
          <p:cNvSpPr/>
          <p:nvPr/>
        </p:nvSpPr>
        <p:spPr>
          <a:xfrm>
            <a:off x="86360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8788400" y="6589059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89408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7" name="Group 6"/>
          <p:cNvGrpSpPr/>
          <p:nvPr/>
        </p:nvGrpSpPr>
        <p:grpSpPr>
          <a:xfrm>
            <a:off x="4592782" y="2133600"/>
            <a:ext cx="3865418" cy="4172197"/>
            <a:chOff x="0" y="0"/>
            <a:chExt cx="1600200" cy="17272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09600" y="990600"/>
            <a:ext cx="1179761" cy="1356814"/>
            <a:chOff x="266700" y="914400"/>
            <a:chExt cx="1179761" cy="1356814"/>
          </a:xfrm>
        </p:grpSpPr>
        <p:sp>
          <p:nvSpPr>
            <p:cNvPr id="23" name="Oval 22"/>
            <p:cNvSpPr/>
            <p:nvPr/>
          </p:nvSpPr>
          <p:spPr>
            <a:xfrm>
              <a:off x="555812" y="1380565"/>
              <a:ext cx="890649" cy="8906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 flipV="1">
              <a:off x="304800" y="121920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Oval 26"/>
            <p:cNvSpPr/>
            <p:nvPr/>
          </p:nvSpPr>
          <p:spPr>
            <a:xfrm flipV="1">
              <a:off x="266700" y="914400"/>
              <a:ext cx="431800" cy="4318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Oval 27"/>
            <p:cNvSpPr/>
            <p:nvPr/>
          </p:nvSpPr>
          <p:spPr>
            <a:xfrm flipV="1">
              <a:off x="609600" y="1066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4400" y="2590800"/>
            <a:ext cx="1905000" cy="1905000"/>
          </a:xfrm>
          <a:prstGeom prst="ellipse">
            <a:avLst/>
          </a:pr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143000"/>
            <a:ext cx="7086600" cy="1472184"/>
          </a:xfrm>
        </p:spPr>
        <p:txBody>
          <a:bodyPr anchor="ctr" anchorCtr="0">
            <a:normAutofit/>
          </a:bodyPr>
          <a:lstStyle>
            <a:lvl1pPr algn="l">
              <a:defRPr sz="3600" b="0" cap="none" baseline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0953" y="17526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3622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buFont typeface="Wingdings" pitchFamily="2" charset="2"/>
              <a:buChar char="l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6200000">
            <a:off x="-870003" y="31472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1755648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16200000">
            <a:off x="3259278" y="37568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2359152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4048"/>
            <a:ext cx="2130552" cy="3044952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vert="horz" lIns="91440" tIns="45720" rIns="91440" bIns="45720" rtlCol="0" anchor="b">
            <a:no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3" name="Group 22"/>
          <p:cNvGrpSpPr/>
          <p:nvPr/>
        </p:nvGrpSpPr>
        <p:grpSpPr>
          <a:xfrm>
            <a:off x="4695702" y="2133600"/>
            <a:ext cx="4448298" cy="4018808"/>
            <a:chOff x="4695702" y="2133600"/>
            <a:chExt cx="4448298" cy="4018808"/>
          </a:xfrm>
        </p:grpSpPr>
        <p:sp>
          <p:nvSpPr>
            <p:cNvPr id="10" name="Oval 9"/>
            <p:cNvSpPr/>
            <p:nvPr/>
          </p:nvSpPr>
          <p:spPr>
            <a:xfrm>
              <a:off x="4695702" y="5048003"/>
              <a:ext cx="1104405" cy="110440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Oval 10"/>
            <p:cNvSpPr/>
            <p:nvPr/>
          </p:nvSpPr>
          <p:spPr>
            <a:xfrm>
              <a:off x="7065818" y="4572000"/>
              <a:ext cx="858982" cy="858982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5339938" y="489461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6693725" y="3048000"/>
              <a:ext cx="1840675" cy="184067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7916883" y="2133600"/>
              <a:ext cx="858982" cy="858982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Oval 14"/>
            <p:cNvSpPr/>
            <p:nvPr/>
          </p:nvSpPr>
          <p:spPr>
            <a:xfrm>
              <a:off x="7824849" y="268580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8653153" y="2869870"/>
              <a:ext cx="490847" cy="490847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552210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6781800" y="5562600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Oval 20"/>
            <p:cNvSpPr/>
            <p:nvPr/>
          </p:nvSpPr>
          <p:spPr>
            <a:xfrm>
              <a:off x="6705600" y="5181600"/>
              <a:ext cx="306779" cy="30677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7073735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5600" y="927847"/>
            <a:ext cx="4114800" cy="4114800"/>
          </a:xfr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45720" tIns="9144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228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1117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0645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8902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25" name="Oval 24"/>
          <p:cNvSpPr/>
          <p:nvPr/>
        </p:nvSpPr>
        <p:spPr>
          <a:xfrm>
            <a:off x="3886200" y="5638800"/>
            <a:ext cx="304800" cy="304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4645152"/>
            <a:ext cx="2514600" cy="1600200"/>
          </a:xfrm>
          <a:solidFill>
            <a:schemeClr val="tx2">
              <a:alpha val="20000"/>
            </a:schemeClr>
          </a:solidFill>
          <a:ln>
            <a:noFill/>
          </a:ln>
        </p:spPr>
        <p:txBody>
          <a:bodyPr vert="horz" lIns="0" tIns="45720" rIns="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1800"/>
              </a:spcBef>
              <a:buFont typeface="Wingdings" pitchFamily="2" charset="2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26" name="Oval 25"/>
          <p:cNvSpPr/>
          <p:nvPr/>
        </p:nvSpPr>
        <p:spPr>
          <a:xfrm>
            <a:off x="3319153" y="5147953"/>
            <a:ext cx="186047" cy="186047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225024" y="5103129"/>
            <a:ext cx="186047" cy="186047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14600" y="685800"/>
            <a:ext cx="4572000" cy="45720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 Pictures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4" name="Picture Placeholder 2"/>
          <p:cNvSpPr>
            <a:spLocks noGrp="1"/>
          </p:cNvSpPr>
          <p:nvPr>
            <p:ph type="pic" idx="1"/>
          </p:nvPr>
        </p:nvSpPr>
        <p:spPr>
          <a:xfrm>
            <a:off x="5638800" y="838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  <p:sp>
        <p:nvSpPr>
          <p:cNvPr id="25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s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3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2" name="Picture Placeholder 2"/>
          <p:cNvSpPr>
            <a:spLocks noGrp="1"/>
          </p:cNvSpPr>
          <p:nvPr>
            <p:ph type="pic" idx="1"/>
          </p:nvPr>
        </p:nvSpPr>
        <p:spPr>
          <a:xfrm>
            <a:off x="5715000" y="76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  <p:sp>
        <p:nvSpPr>
          <p:cNvPr id="23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  <p:sp>
        <p:nvSpPr>
          <p:cNvPr id="24" name="Picture Placeholder 2"/>
          <p:cNvSpPr>
            <a:spLocks noGrp="1"/>
          </p:cNvSpPr>
          <p:nvPr>
            <p:ph type="pic" idx="14"/>
          </p:nvPr>
        </p:nvSpPr>
        <p:spPr>
          <a:xfrm>
            <a:off x="2667000" y="3810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901952"/>
            <a:ext cx="6629400" cy="4224528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1824"/>
            <a:ext cx="2895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9" name="Oval 58"/>
          <p:cNvSpPr/>
          <p:nvPr/>
        </p:nvSpPr>
        <p:spPr>
          <a:xfrm>
            <a:off x="685800" y="152400"/>
            <a:ext cx="914400" cy="9144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381000" y="1206500"/>
            <a:ext cx="457200" cy="457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3" name="Oval 62"/>
          <p:cNvSpPr/>
          <p:nvPr/>
        </p:nvSpPr>
        <p:spPr>
          <a:xfrm>
            <a:off x="685800" y="914400"/>
            <a:ext cx="355600" cy="3556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647700" y="11430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457200" y="0"/>
            <a:ext cx="762000" cy="762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6" name="Oval 65"/>
          <p:cNvSpPr/>
          <p:nvPr/>
        </p:nvSpPr>
        <p:spPr>
          <a:xfrm>
            <a:off x="1714500" y="0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676400" y="2286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2019300" y="304800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1028700" y="15240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889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" name="Oval 70"/>
          <p:cNvSpPr/>
          <p:nvPr/>
        </p:nvSpPr>
        <p:spPr>
          <a:xfrm>
            <a:off x="914400" y="17526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2" name="Oval 71"/>
          <p:cNvSpPr/>
          <p:nvPr/>
        </p:nvSpPr>
        <p:spPr>
          <a:xfrm>
            <a:off x="0" y="12446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3" name="Oval 72"/>
          <p:cNvSpPr/>
          <p:nvPr/>
        </p:nvSpPr>
        <p:spPr>
          <a:xfrm>
            <a:off x="152400" y="1092200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4" name="Oval 73"/>
          <p:cNvSpPr/>
          <p:nvPr/>
        </p:nvSpPr>
        <p:spPr>
          <a:xfrm>
            <a:off x="3048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7" name="Oval 76"/>
          <p:cNvSpPr/>
          <p:nvPr/>
        </p:nvSpPr>
        <p:spPr>
          <a:xfrm rot="6197586" flipV="1">
            <a:off x="7932464" y="5568366"/>
            <a:ext cx="914400" cy="9144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0" name="Oval 79"/>
          <p:cNvSpPr/>
          <p:nvPr/>
        </p:nvSpPr>
        <p:spPr>
          <a:xfrm rot="6197586" flipV="1">
            <a:off x="8633992" y="4734233"/>
            <a:ext cx="457200" cy="457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1" name="Oval 80"/>
          <p:cNvSpPr/>
          <p:nvPr/>
        </p:nvSpPr>
        <p:spPr>
          <a:xfrm rot="6197586" flipV="1">
            <a:off x="8292676" y="4953384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2" name="Oval 81"/>
          <p:cNvSpPr/>
          <p:nvPr/>
        </p:nvSpPr>
        <p:spPr>
          <a:xfrm rot="6197586" flipV="1">
            <a:off x="8514131" y="4976607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3" name="Oval 82"/>
          <p:cNvSpPr/>
          <p:nvPr/>
        </p:nvSpPr>
        <p:spPr>
          <a:xfrm rot="6197586" flipV="1">
            <a:off x="7856272" y="5295370"/>
            <a:ext cx="762000" cy="762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4" name="Oval 83"/>
          <p:cNvSpPr/>
          <p:nvPr/>
        </p:nvSpPr>
        <p:spPr>
          <a:xfrm rot="6197586" flipV="1">
            <a:off x="199818" y="5914818"/>
            <a:ext cx="216774" cy="216774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" name="Oval 84"/>
          <p:cNvSpPr/>
          <p:nvPr/>
        </p:nvSpPr>
        <p:spPr>
          <a:xfrm rot="6197586" flipV="1">
            <a:off x="7387699" y="5767494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6" name="Oval 85"/>
          <p:cNvSpPr/>
          <p:nvPr/>
        </p:nvSpPr>
        <p:spPr>
          <a:xfrm rot="6197586" flipV="1">
            <a:off x="7412357" y="6095509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7" name="Oval 86"/>
          <p:cNvSpPr/>
          <p:nvPr/>
        </p:nvSpPr>
        <p:spPr>
          <a:xfrm rot="6197586" flipV="1">
            <a:off x="7638907" y="6462226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8" name="Oval 87"/>
          <p:cNvSpPr/>
          <p:nvPr/>
        </p:nvSpPr>
        <p:spPr>
          <a:xfrm rot="6197586" flipV="1">
            <a:off x="8607584" y="43843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" name="Oval 88"/>
          <p:cNvSpPr/>
          <p:nvPr/>
        </p:nvSpPr>
        <p:spPr>
          <a:xfrm rot="6197586" flipV="1">
            <a:off x="7887663" y="6403551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0" name="Oval 89"/>
          <p:cNvSpPr/>
          <p:nvPr/>
        </p:nvSpPr>
        <p:spPr>
          <a:xfrm rot="6197586" flipV="1">
            <a:off x="8801061" y="4338664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1" name="Oval 90"/>
          <p:cNvSpPr/>
          <p:nvPr/>
        </p:nvSpPr>
        <p:spPr>
          <a:xfrm rot="6197586" flipV="1">
            <a:off x="8617702" y="445193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2" name="Oval 91"/>
          <p:cNvSpPr/>
          <p:nvPr/>
        </p:nvSpPr>
        <p:spPr>
          <a:xfrm rot="6197586" flipV="1">
            <a:off x="8557941" y="4594415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5" name="Oval 94"/>
          <p:cNvSpPr/>
          <p:nvPr/>
        </p:nvSpPr>
        <p:spPr>
          <a:xfrm rot="6197586" flipV="1">
            <a:off x="243115" y="6241508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6" name="Oval 95"/>
          <p:cNvSpPr/>
          <p:nvPr/>
        </p:nvSpPr>
        <p:spPr>
          <a:xfrm rot="6197586" flipV="1">
            <a:off x="436592" y="6195872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7" name="Oval 96"/>
          <p:cNvSpPr/>
          <p:nvPr/>
        </p:nvSpPr>
        <p:spPr>
          <a:xfrm rot="6197586" flipV="1">
            <a:off x="253233" y="6309147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8" name="Oval 97"/>
          <p:cNvSpPr/>
          <p:nvPr/>
        </p:nvSpPr>
        <p:spPr>
          <a:xfrm rot="6197586" flipV="1">
            <a:off x="193472" y="6451623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</p:sldLayoutIdLst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000" kern="1200" spc="200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8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14350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0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089025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ts val="1000"/>
        </a:spcBef>
        <a:buFont typeface="Wingdings" pitchFamily="2" charset="2"/>
        <a:buChar char="l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9.jpeg"/><Relationship Id="rId5" Type="http://schemas.openxmlformats.org/officeDocument/2006/relationships/image" Target="../media/image25.pn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jpeg"/><Relationship Id="rId7" Type="http://schemas.openxmlformats.org/officeDocument/2006/relationships/image" Target="../media/image36.em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5.jpeg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10" Type="http://schemas.openxmlformats.org/officeDocument/2006/relationships/image" Target="../media/image51.jpeg"/><Relationship Id="rId4" Type="http://schemas.openxmlformats.org/officeDocument/2006/relationships/image" Target="../media/image45.jpeg"/><Relationship Id="rId9" Type="http://schemas.openxmlformats.org/officeDocument/2006/relationships/image" Target="../media/image5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9552" y="1772816"/>
            <a:ext cx="8424936" cy="2232248"/>
          </a:xfrm>
        </p:spPr>
        <p:style>
          <a:lnRef idx="1">
            <a:schemeClr val="dk1"/>
          </a:lnRef>
          <a:fillRef idx="1003">
            <a:schemeClr val="dk2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Развитие речи детей раннего возраста в процессе театрализованной деятельности  </a:t>
            </a:r>
            <a:br>
              <a:rPr lang="ru-RU" sz="2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</a:br>
            <a:r>
              <a:rPr lang="ru-RU" sz="2200" b="1" cap="all" spc="0" dirty="0" smtClean="0">
                <a:ln/>
                <a:solidFill>
                  <a:schemeClr val="bg2">
                    <a:lumMod val="2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Педагогический проект</a:t>
            </a:r>
            <a:br>
              <a:rPr lang="ru-RU" sz="2200" b="1" cap="all" spc="0" dirty="0" smtClean="0">
                <a:ln/>
                <a:solidFill>
                  <a:schemeClr val="bg2">
                    <a:lumMod val="2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</a:br>
            <a:endParaRPr lang="ru-RU" sz="2200" b="1" cap="all" spc="0" dirty="0">
              <a:ln/>
              <a:solidFill>
                <a:schemeClr val="bg2">
                  <a:lumMod val="2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323528" y="101578"/>
            <a:ext cx="856895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6007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Министерство общего и профессионального образования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2">
                  <a:lumMod val="1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6007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Свердловской области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2">
                  <a:lumMod val="1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6007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Управление образования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Невьянского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городского округа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2">
                  <a:lumMod val="1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6007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600700" algn="l"/>
              </a:tabLst>
            </a:pP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невьянского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городского округа детский сад  комбинированного вида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2">
                  <a:lumMod val="1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60070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№39 «Родничок»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2">
                  <a:lumMod val="1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6084168" y="4989891"/>
            <a:ext cx="305983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62225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Выполнила: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Набиуллина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62225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Алена Валерьевна,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62225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воспитатель МАДОУ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/с №39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7" name="Picture 3" descr="D:\46661da4f7a38d1cf7887daaa8bc073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05064"/>
            <a:ext cx="2843808" cy="26318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48751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251520" y="528782"/>
            <a:ext cx="8640960" cy="4108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Актуальность </a:t>
            </a:r>
            <a:endParaRPr kumimoji="0" lang="ru-RU" b="1" i="0" u="none" strike="noStrike" cap="all" normalizeH="0" baseline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последние годы отмечается увеличение количества детей, имеющих нарушение речи. Речь и общение особенно важные для раннего развития ребенка. Речь-это не только источник разнообразных переживаний, но и главное условие формирование его личности. Эти переживания он испытывает во время театрализованной деятельности, которая позволяет учесть основные факторы речевого развития дошкольников: подражание речи взрослых, накопление представлений о предметах и явлениях окружающей жизни, общение со сверстниками и взрослыми людьми, разнообразные виды совместной деятельности, речевая активность каждого ребенка, мотивированная близкими для него потребностями, интересами.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6" descr="2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7847856" y="0"/>
            <a:ext cx="1296144" cy="1066541"/>
          </a:xfrm>
          <a:prstGeom prst="rect">
            <a:avLst/>
          </a:prstGeom>
        </p:spPr>
      </p:pic>
      <p:pic>
        <p:nvPicPr>
          <p:cNvPr id="21506" name="Picture 2" descr="C:\Users\Admin\Desktop\Новая папка (4)\P92603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4581128"/>
            <a:ext cx="3227119" cy="22768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custDataLst>
      <p:tags r:id="rId1"/>
    </p:custData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09600"/>
            <a:ext cx="8424936" cy="4835624"/>
          </a:xfrm>
        </p:spPr>
        <p:txBody>
          <a:bodyPr>
            <a:normAutofit/>
          </a:bodyPr>
          <a:lstStyle/>
          <a:p>
            <a:r>
              <a:rPr lang="ru-RU" sz="20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противоречия: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   </a:t>
            </a:r>
            <a:r>
              <a:rPr lang="ru-RU" sz="2000" dirty="0" smtClean="0">
                <a:solidFill>
                  <a:srgbClr val="002060"/>
                </a:solidFill>
              </a:rPr>
              <a:t>Между особенностью восприятия окружающего мира детьми и особенностями эмоционального развития, положения в группе, характера взаимоотношений со сверстниками. 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    Между необходимостью формирования творческих способностей ребенка и отсутствия системности в моей педагогической деятельности. </a:t>
            </a:r>
            <a:br>
              <a:rPr lang="ru-RU" sz="20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    Между важностью использования </a:t>
            </a:r>
            <a:r>
              <a:rPr lang="ru-RU" sz="2200" dirty="0" smtClean="0">
                <a:solidFill>
                  <a:srgbClr val="002060"/>
                </a:solidFill>
              </a:rPr>
              <a:t>психолого-педагогического потенциала семьи в развитии личности ребенка и недостаточной осознанностью моих возможностей взаимодействия с родителями воспитанников.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5-конечная звезда 5"/>
          <p:cNvSpPr/>
          <p:nvPr/>
        </p:nvSpPr>
        <p:spPr>
          <a:xfrm>
            <a:off x="467544" y="908720"/>
            <a:ext cx="360040" cy="410344"/>
          </a:xfrm>
          <a:prstGeom prst="star5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7" name="5-конечная звезда 6"/>
          <p:cNvSpPr/>
          <p:nvPr/>
        </p:nvSpPr>
        <p:spPr>
          <a:xfrm>
            <a:off x="467544" y="2132856"/>
            <a:ext cx="432048" cy="410344"/>
          </a:xfrm>
          <a:prstGeom prst="star5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8" name="5-конечная звезда 7"/>
          <p:cNvSpPr/>
          <p:nvPr/>
        </p:nvSpPr>
        <p:spPr>
          <a:xfrm>
            <a:off x="467544" y="3068960"/>
            <a:ext cx="432048" cy="432048"/>
          </a:xfrm>
          <a:prstGeom prst="star5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pic>
        <p:nvPicPr>
          <p:cNvPr id="9" name="Рисунок 8" descr="3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985792"/>
            <a:ext cx="187220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620688"/>
            <a:ext cx="8568952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263" algn="just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создание условий для развития речи детей младшего дошкольного возраста через театрализованную деятельность.</a:t>
            </a:r>
            <a:endParaRPr lang="ru-RU" sz="1400" dirty="0" smtClean="0">
              <a:solidFill>
                <a:schemeClr val="bg2">
                  <a:lumMod val="25000"/>
                </a:schemeClr>
              </a:solidFill>
              <a:latin typeface="Calibri" pitchFamily="34" charset="0"/>
              <a:cs typeface="Times New Roman" pitchFamily="18" charset="0"/>
            </a:endParaRPr>
          </a:p>
          <a:p>
            <a:pPr indent="449263" algn="just"/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задачи:</a:t>
            </a:r>
            <a:endParaRPr lang="ru-RU" sz="2400" b="1" dirty="0" smtClean="0">
              <a:solidFill>
                <a:srgbClr val="7030A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indent="449263" algn="just">
              <a:buClr>
                <a:srgbClr val="000000"/>
              </a:buClr>
              <a:buSzPts val="1300"/>
            </a:pPr>
            <a:r>
              <a:rPr lang="ru-RU" dirty="0" smtClean="0"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	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Изучить и проанализировать психолого-педагогическую и методическую литературу по проблеме развития коммуникативных </a:t>
            </a:r>
            <a:r>
              <a:rPr lang="ru-RU" sz="12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умений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дошкольников в театрализованной деятельности;</a:t>
            </a:r>
            <a:endParaRPr lang="ru-RU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indent="449263" algn="just">
              <a:buClr>
                <a:srgbClr val="000000"/>
              </a:buClr>
              <a:buSzPts val="1300"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	Использовать в образовательном процессе эффективные педагогические технологии, направленные на формирование познавательных и творческих способностей воспитанников;</a:t>
            </a:r>
          </a:p>
          <a:p>
            <a:pPr indent="449263" algn="just">
              <a:buClr>
                <a:srgbClr val="000000"/>
              </a:buClr>
              <a:buSzPts val="1300"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	Объединить усилия участников образовательного процесса для создания в группе благоприятной атмосферы;</a:t>
            </a:r>
            <a:endParaRPr lang="ru-RU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indent="449263" algn="just">
              <a:buClr>
                <a:srgbClr val="000000"/>
              </a:buClr>
              <a:buSzPts val="1300"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	Модернизировать предметно-развивающую среду в группе с учетом психофизических и поло-ролевых особенностей воспитанников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5-конечная звезда 3"/>
          <p:cNvSpPr/>
          <p:nvPr/>
        </p:nvSpPr>
        <p:spPr>
          <a:xfrm>
            <a:off x="971600" y="1772816"/>
            <a:ext cx="288925" cy="228600"/>
          </a:xfrm>
          <a:prstGeom prst="star5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002060"/>
              </a:solidFill>
            </a:endParaRPr>
          </a:p>
        </p:txBody>
      </p:sp>
      <p:sp>
        <p:nvSpPr>
          <p:cNvPr id="5" name="5-конечная звезда 4"/>
          <p:cNvSpPr/>
          <p:nvPr/>
        </p:nvSpPr>
        <p:spPr>
          <a:xfrm>
            <a:off x="971600" y="2564904"/>
            <a:ext cx="288925" cy="228600"/>
          </a:xfrm>
          <a:prstGeom prst="star5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002060"/>
              </a:solidFill>
            </a:endParaRPr>
          </a:p>
        </p:txBody>
      </p:sp>
      <p:sp>
        <p:nvSpPr>
          <p:cNvPr id="6" name="5-конечная звезда 5"/>
          <p:cNvSpPr/>
          <p:nvPr/>
        </p:nvSpPr>
        <p:spPr>
          <a:xfrm>
            <a:off x="1043608" y="3356992"/>
            <a:ext cx="288925" cy="228600"/>
          </a:xfrm>
          <a:prstGeom prst="star5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002060"/>
              </a:solidFill>
            </a:endParaRPr>
          </a:p>
        </p:txBody>
      </p:sp>
      <p:sp>
        <p:nvSpPr>
          <p:cNvPr id="7" name="5-конечная звезда 6"/>
          <p:cNvSpPr/>
          <p:nvPr/>
        </p:nvSpPr>
        <p:spPr>
          <a:xfrm>
            <a:off x="1043608" y="3933056"/>
            <a:ext cx="288925" cy="228600"/>
          </a:xfrm>
          <a:prstGeom prst="star5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002060"/>
              </a:solidFill>
            </a:endParaRPr>
          </a:p>
        </p:txBody>
      </p:sp>
      <p:pic>
        <p:nvPicPr>
          <p:cNvPr id="8" name="Рисунок 8" descr="main-ae8ddba750b0934cd783c68b4dc9a96c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63888" y="4797152"/>
            <a:ext cx="2702445" cy="1838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1691680" y="404664"/>
            <a:ext cx="7128792" cy="136815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1763688" y="547342"/>
            <a:ext cx="691276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all" normalizeH="0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Театрализованная деятельность как средство развития речи детей дошкольного возраста</a:t>
            </a:r>
            <a:endParaRPr kumimoji="0" lang="ru-RU" sz="2000" b="1" i="0" u="none" strike="noStrike" cap="all" normalizeH="0" baseline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C:\Users\Admin\Desktop\Новая папка (4)\P92502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00808"/>
            <a:ext cx="2808312" cy="2355099"/>
          </a:xfrm>
          <a:prstGeom prst="roundRect">
            <a:avLst>
              <a:gd name="adj" fmla="val 16667"/>
            </a:avLst>
          </a:prstGeom>
          <a:ln w="57150">
            <a:solidFill>
              <a:srgbClr val="E63AE6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123" name="Picture 3" descr="C:\Users\Admin\Desktop\Новая папка (4)\P92503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844824"/>
            <a:ext cx="3384376" cy="2538282"/>
          </a:xfrm>
          <a:prstGeom prst="roundRect">
            <a:avLst>
              <a:gd name="adj" fmla="val 16667"/>
            </a:avLst>
          </a:prstGeom>
          <a:ln w="38100">
            <a:solidFill>
              <a:srgbClr val="D31BD3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124" name="Picture 4" descr="C:\Users\Admin\Desktop\Новая папка (4)\P92603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573016"/>
            <a:ext cx="2798930" cy="3140968"/>
          </a:xfrm>
          <a:prstGeom prst="roundRect">
            <a:avLst>
              <a:gd name="adj" fmla="val 16667"/>
            </a:avLst>
          </a:prstGeom>
          <a:ln w="57150">
            <a:solidFill>
              <a:srgbClr val="D31BD3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125" name="Picture 5" descr="C:\Users\Admin\Desktop\Проект\P107069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4193704"/>
            <a:ext cx="3672408" cy="2664296"/>
          </a:xfrm>
          <a:prstGeom prst="roundRect">
            <a:avLst>
              <a:gd name="adj" fmla="val 16667"/>
            </a:avLst>
          </a:prstGeom>
          <a:ln w="57150">
            <a:solidFill>
              <a:srgbClr val="E63AE6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126" name="Picture 6" descr="C:\Users\Admin\Desktop\Проект\P107070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07696" y="2060848"/>
            <a:ext cx="2736304" cy="2508279"/>
          </a:xfrm>
          <a:prstGeom prst="roundRect">
            <a:avLst>
              <a:gd name="adj" fmla="val 16667"/>
            </a:avLst>
          </a:prstGeom>
          <a:ln w="57150">
            <a:solidFill>
              <a:srgbClr val="D31BD3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127" name="Picture 7" descr="C:\Users\Admin\Desktop\Проект\P107069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64088" y="4365104"/>
            <a:ext cx="3384376" cy="2492896"/>
          </a:xfrm>
          <a:prstGeom prst="roundRect">
            <a:avLst>
              <a:gd name="adj" fmla="val 16667"/>
            </a:avLst>
          </a:prstGeom>
          <a:ln w="57150">
            <a:solidFill>
              <a:srgbClr val="D31BD3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7" name="Прямоугольник 16"/>
          <p:cNvSpPr/>
          <p:nvPr/>
        </p:nvSpPr>
        <p:spPr>
          <a:xfrm>
            <a:off x="8748464" y="6309320"/>
            <a:ext cx="3955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5</a:t>
            </a:r>
            <a:endParaRPr lang="ru-RU" sz="24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1655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39552" y="1124744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5A8B25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Принцип развития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dirty="0" smtClean="0">
                <a:solidFill>
                  <a:srgbClr val="7030A0"/>
                </a:solidFill>
              </a:rPr>
              <a:t>предполагает ориентацию содержания образования .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39552" y="1916832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5A8B25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Принцип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5A8B25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гуманитаризации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5A8B25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dirty="0" smtClean="0">
                <a:solidFill>
                  <a:srgbClr val="7030A0"/>
                </a:solidFill>
              </a:rPr>
              <a:t>увеличение доли разнообразной творческой деятельности детей.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539552" y="2780928"/>
            <a:ext cx="874846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5A8B25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Принцип целостности образа </a:t>
            </a:r>
            <a:r>
              <a:rPr kumimoji="0" lang="ru-RU" b="1" i="0" u="none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5A8B25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поможет ребенку удерживать и воссоздавать целостность картины мира.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67544" y="3573016"/>
            <a:ext cx="8532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5A8B25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Принцип </a:t>
            </a:r>
            <a:r>
              <a:rPr lang="ru-RU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5A8B25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культуросообразности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5A8B25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dirty="0" smtClean="0">
                <a:solidFill>
                  <a:srgbClr val="7030A0"/>
                </a:solidFill>
              </a:rPr>
              <a:t>ознакомления с достижениями и развитием культуры.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467544" y="4088106"/>
            <a:ext cx="838842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5A8B25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Принцип вариативности содержания </a:t>
            </a:r>
            <a:r>
              <a:rPr lang="ru-RU" dirty="0" smtClean="0">
                <a:solidFill>
                  <a:srgbClr val="7030A0"/>
                </a:solidFill>
              </a:rPr>
              <a:t>предполагает возможность сосуществования различных подходов к отбору содержания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технологии обучения.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748464" y="6309320"/>
            <a:ext cx="3955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6</a:t>
            </a:r>
            <a:endParaRPr lang="ru-RU" sz="24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3678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8748464" y="6309320"/>
            <a:ext cx="3955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7</a:t>
            </a:r>
            <a:endParaRPr lang="ru-RU" sz="2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2" name="Блок-схема: знак завершения 11"/>
          <p:cNvSpPr/>
          <p:nvPr/>
        </p:nvSpPr>
        <p:spPr>
          <a:xfrm>
            <a:off x="2987824" y="332656"/>
            <a:ext cx="3672408" cy="1008112"/>
          </a:xfrm>
          <a:prstGeom prst="flowChartTerminator">
            <a:avLst/>
          </a:prstGeom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059832" y="404664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ln w="9525">
                  <a:solidFill>
                    <a:srgbClr val="008000"/>
                  </a:solidFill>
                </a:ln>
                <a:solidFill>
                  <a:srgbClr val="FF9900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Виды театров</a:t>
            </a:r>
            <a:endParaRPr lang="ru-RU" sz="4000" dirty="0"/>
          </a:p>
        </p:txBody>
      </p:sp>
      <p:pic>
        <p:nvPicPr>
          <p:cNvPr id="15" name="Picture 4" descr="DSCN0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12776"/>
            <a:ext cx="2525713" cy="1873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7030A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Picture 13" descr="DSCN9895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203848" y="1412776"/>
            <a:ext cx="2916237" cy="2087562"/>
          </a:xfrm>
          <a:ln w="38100">
            <a:solidFill>
              <a:srgbClr val="7030A0"/>
            </a:solidFill>
          </a:ln>
        </p:spPr>
      </p:pic>
      <p:sp>
        <p:nvSpPr>
          <p:cNvPr id="17" name="Прямоугольник 16"/>
          <p:cNvSpPr/>
          <p:nvPr/>
        </p:nvSpPr>
        <p:spPr>
          <a:xfrm>
            <a:off x="0" y="3284984"/>
            <a:ext cx="3491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 smtClean="0">
                <a:solidFill>
                  <a:srgbClr val="000000"/>
                </a:solidFill>
              </a:rPr>
              <a:t>Настольный театр «Репка»</a:t>
            </a: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203849" y="3429000"/>
            <a:ext cx="33843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</a:rPr>
              <a:t>Театр «</a:t>
            </a:r>
            <a:r>
              <a:rPr lang="ru-RU" dirty="0" err="1" smtClean="0">
                <a:solidFill>
                  <a:srgbClr val="000000"/>
                </a:solidFill>
              </a:rPr>
              <a:t>Матрешечка</a:t>
            </a:r>
            <a:r>
              <a:rPr lang="ru-RU" dirty="0" smtClean="0">
                <a:solidFill>
                  <a:srgbClr val="000000"/>
                </a:solidFill>
              </a:rPr>
              <a:t>» (Репка)</a:t>
            </a:r>
            <a:endParaRPr lang="ru-RU" dirty="0"/>
          </a:p>
        </p:txBody>
      </p:sp>
      <p:pic>
        <p:nvPicPr>
          <p:cNvPr id="3073" name="Picture 1" descr="C:\Users\Admin\Desktop\Новая папка (4)\P92603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573016"/>
            <a:ext cx="2880320" cy="209761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9" name="Прямоугольник 18"/>
          <p:cNvSpPr/>
          <p:nvPr/>
        </p:nvSpPr>
        <p:spPr>
          <a:xfrm>
            <a:off x="467544" y="5661248"/>
            <a:ext cx="4824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00"/>
                </a:solidFill>
              </a:rPr>
              <a:t>Баночный театр (теремок)</a:t>
            </a:r>
            <a:endParaRPr lang="ru-RU" dirty="0"/>
          </a:p>
        </p:txBody>
      </p:sp>
      <p:pic>
        <p:nvPicPr>
          <p:cNvPr id="20" name="Picture 3" descr="D:\46661da4f7a38d1cf7887daaa8bc073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40352" y="188640"/>
            <a:ext cx="936104" cy="1123325"/>
          </a:xfrm>
          <a:prstGeom prst="rect">
            <a:avLst/>
          </a:prstGeom>
          <a:noFill/>
        </p:spPr>
      </p:pic>
      <p:pic>
        <p:nvPicPr>
          <p:cNvPr id="3074" name="Picture 2" descr="C:\Users\Admin\Desktop\Проект\P107075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3933056"/>
            <a:ext cx="2016224" cy="15121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7030A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5" name="Picture 3" descr="C:\Users\Admin\Desktop\Проект\P107070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60232" y="1628800"/>
            <a:ext cx="1979712" cy="14847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7030A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1" name="Прямоугольник 20"/>
          <p:cNvSpPr/>
          <p:nvPr/>
        </p:nvSpPr>
        <p:spPr>
          <a:xfrm>
            <a:off x="6444208" y="3140968"/>
            <a:ext cx="26997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000000"/>
                </a:solidFill>
              </a:rPr>
              <a:t>Настольный театр «Колобок</a:t>
            </a:r>
            <a:r>
              <a:rPr lang="ru-RU" dirty="0" smtClean="0">
                <a:solidFill>
                  <a:srgbClr val="000000"/>
                </a:solidFill>
              </a:rPr>
              <a:t>»</a:t>
            </a:r>
            <a:endParaRPr lang="ru-RU" dirty="0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28184" y="3861048"/>
            <a:ext cx="2376264" cy="15715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7030A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3" name="Прямоугольник 2"/>
          <p:cNvSpPr>
            <a:spLocks noChangeArrowheads="1"/>
          </p:cNvSpPr>
          <p:nvPr/>
        </p:nvSpPr>
        <p:spPr bwMode="auto">
          <a:xfrm>
            <a:off x="6084168" y="5517232"/>
            <a:ext cx="273630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Объёмные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фигуры</a:t>
            </a:r>
          </a:p>
        </p:txBody>
      </p:sp>
    </p:spTree>
    <p:extLst>
      <p:ext uri="{BB962C8B-B14F-4D97-AF65-F5344CB8AC3E}">
        <p14:creationId xmlns:p14="http://schemas.microsoft.com/office/powerpoint/2010/main" xmlns="" val="449151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748464" y="6309320"/>
            <a:ext cx="3955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8</a:t>
            </a:r>
            <a:endParaRPr lang="ru-RU" sz="24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24579" name="Picture 3" descr="C:\Users\Admin\Desktop\Проект\P10707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980728"/>
            <a:ext cx="3096344" cy="18722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7030A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80" name="Picture 4" descr="C:\Users\Admin\Desktop\Проект\P10707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836712"/>
            <a:ext cx="2448272" cy="20702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7030A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81" name="Picture 5" descr="C:\Users\Admin\Desktop\Новая папка (4)\P92503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3284984"/>
            <a:ext cx="2808312" cy="2106234"/>
          </a:xfrm>
          <a:prstGeom prst="roundRect">
            <a:avLst>
              <a:gd name="adj" fmla="val 16667"/>
            </a:avLst>
          </a:prstGeom>
          <a:ln w="57150">
            <a:solidFill>
              <a:srgbClr val="7030A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4582" name="Picture 6" descr="C:\Users\Admin\Desktop\Новая папка (4)\P925031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2502024" y="3338736"/>
            <a:ext cx="2123728" cy="20162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A684EA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83" name="Picture 7" descr="C:\Users\Admin\Desktop\Новая папка (4)\P925031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323528" y="3356993"/>
            <a:ext cx="2016223" cy="18722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7030A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Прямоугольник 14"/>
          <p:cNvSpPr/>
          <p:nvPr/>
        </p:nvSpPr>
        <p:spPr>
          <a:xfrm>
            <a:off x="179512" y="2852936"/>
            <a:ext cx="25202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00"/>
                </a:solidFill>
              </a:rPr>
              <a:t>Театр «Ложек»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203848" y="2852936"/>
            <a:ext cx="2643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</a:rPr>
              <a:t>Театр «Догонялки»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156176" y="2924944"/>
            <a:ext cx="24482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00"/>
                </a:solidFill>
              </a:rPr>
              <a:t>«Конусный» театр 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539552" y="5445224"/>
            <a:ext cx="3960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00"/>
                </a:solidFill>
              </a:rPr>
              <a:t>«Пальчиковый» театр 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5364088" y="5517232"/>
            <a:ext cx="20168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</a:rPr>
              <a:t> Театр «Кружек»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403648" y="260648"/>
            <a:ext cx="69847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Виды театров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050" name="Picture 2" descr="C:\Users\Admin\Desktop\Проект\P107073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692696"/>
            <a:ext cx="2376264" cy="20428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7030A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Picture 3" descr="D:\46661da4f7a38d1cf7887daaa8bc0739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96336" y="5470626"/>
            <a:ext cx="1547664" cy="11713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256592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9" descr="C:\Users\Admin\Desktop\Новая папка (4)\P92603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92696"/>
            <a:ext cx="2516063" cy="24991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7030A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5602" name="Picture 2" descr="C:\Users\Admin\Desktop\Проект\P10707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1268760"/>
            <a:ext cx="2555776" cy="19168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7030A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8" descr="C:\Users\Admin\Desktop\Новая папка (4)\P92603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933056"/>
            <a:ext cx="3024336" cy="22682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7030A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3" descr="D:\46661da4f7a38d1cf7887daaa8bc073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4653136"/>
            <a:ext cx="2627784" cy="198884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611560" y="3356992"/>
            <a:ext cx="52565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00"/>
                </a:solidFill>
              </a:rPr>
              <a:t>«Теневой» театр 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691680" y="6309320"/>
            <a:ext cx="38164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Театр «</a:t>
            </a:r>
            <a:r>
              <a:rPr lang="en-US" dirty="0" err="1" smtClean="0">
                <a:solidFill>
                  <a:schemeClr val="bg2">
                    <a:lumMod val="10000"/>
                  </a:schemeClr>
                </a:solidFill>
              </a:rPr>
              <a:t>Фланелеграф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»</a:t>
            </a:r>
            <a:endParaRPr lang="ru-RU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748464" y="6309320"/>
            <a:ext cx="3955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9</a:t>
            </a:r>
            <a:endParaRPr lang="ru-RU" sz="24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026" name="Picture 2" descr="C:\Users\Admin\Desktop\Проект\P107074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3861048"/>
            <a:ext cx="2880320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7030A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763688" y="332656"/>
            <a:ext cx="50977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n w="9525">
                  <a:solidFill>
                    <a:srgbClr val="008000"/>
                  </a:solidFill>
                </a:ln>
                <a:solidFill>
                  <a:srgbClr val="66FF33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Виды театров</a:t>
            </a:r>
            <a:endParaRPr lang="ru-RU" sz="3600" dirty="0">
              <a:solidFill>
                <a:srgbClr val="66FF33"/>
              </a:solidFill>
            </a:endParaRPr>
          </a:p>
        </p:txBody>
      </p:sp>
      <p:pic>
        <p:nvPicPr>
          <p:cNvPr id="1027" name="Picture 3" descr="C:\Users\Admin\Desktop\Проект\P107074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8144" y="836712"/>
            <a:ext cx="2952328" cy="24208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7030A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Прямоугольник 14"/>
          <p:cNvSpPr/>
          <p:nvPr/>
        </p:nvSpPr>
        <p:spPr>
          <a:xfrm>
            <a:off x="5796136" y="3356992"/>
            <a:ext cx="2880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00"/>
                </a:solidFill>
              </a:rPr>
              <a:t>Театр «Рукавичек»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9051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3568" y="260648"/>
            <a:ext cx="7704856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rebuchet MS"/>
              </a:rPr>
              <a:t>Программно-методическое обеспечение</a:t>
            </a:r>
            <a:endParaRPr lang="ru-RU" sz="2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 rot="6063399">
            <a:off x="-111775" y="1222216"/>
            <a:ext cx="3225962" cy="2428824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 w="57150">
            <a:solidFill>
              <a:srgbClr val="7030A0"/>
            </a:solidFill>
            <a:miter lim="800000"/>
            <a:headEnd/>
            <a:tailEnd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 rot="6565283">
            <a:off x="1780462" y="1438279"/>
            <a:ext cx="3218563" cy="2313538"/>
          </a:xfrm>
          <a:prstGeom prst="roundRect">
            <a:avLst>
              <a:gd name="adj" fmla="val 16667"/>
            </a:avLst>
          </a:prstGeom>
          <a:ln w="57150">
            <a:solidFill>
              <a:srgbClr val="7030A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 rot="5400000">
            <a:off x="5742780" y="1826172"/>
            <a:ext cx="3960438" cy="2413567"/>
          </a:xfrm>
          <a:prstGeom prst="roundRect">
            <a:avLst>
              <a:gd name="adj" fmla="val 16667"/>
            </a:avLst>
          </a:prstGeom>
          <a:ln w="57150">
            <a:solidFill>
              <a:srgbClr val="7030A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</p:pic>
      <p:pic>
        <p:nvPicPr>
          <p:cNvPr id="10" name="Picture 3" descr="D:\46661da4f7a38d1cf7887daaa8bc073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17970" y="5085184"/>
            <a:ext cx="2226030" cy="1556792"/>
          </a:xfrm>
          <a:prstGeom prst="rect">
            <a:avLst/>
          </a:prstGeom>
          <a:noFill/>
        </p:spPr>
      </p:pic>
      <p:pic>
        <p:nvPicPr>
          <p:cNvPr id="13" name="Содержимое 7" descr="p75_bezyimyannyiy1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CFEFB"/>
              </a:clrFrom>
              <a:clrTo>
                <a:srgbClr val="FCFEFB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179512" y="4725144"/>
            <a:ext cx="2350641" cy="2132856"/>
          </a:xfrm>
          <a:prstGeom prst="ellipse">
            <a:avLst/>
          </a:prstGeom>
          <a:solidFill>
            <a:schemeClr val="bg1"/>
          </a:solidFill>
          <a:ln w="101600" cap="flat" cmpd="sng" algn="ctr">
            <a:solidFill>
              <a:schemeClr val="tx2">
                <a:alpha val="50000"/>
              </a:schemeClr>
            </a:solidFill>
            <a:prstDash val="solid"/>
          </a:ln>
          <a:effectLst/>
          <a:scene3d>
            <a:camera prst="orthographicFront"/>
            <a:lightRig rig="threePt" dir="t"/>
          </a:scene3d>
          <a:sp3d/>
        </p:spPr>
      </p:pic>
      <p:sp>
        <p:nvSpPr>
          <p:cNvPr id="17" name="Прямоугольник 16"/>
          <p:cNvSpPr/>
          <p:nvPr/>
        </p:nvSpPr>
        <p:spPr>
          <a:xfrm>
            <a:off x="8532440" y="6309320"/>
            <a:ext cx="6115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10</a:t>
            </a:r>
            <a:endParaRPr lang="ru-RU" sz="24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 cstate="print">
            <a:extLst/>
          </a:blip>
          <a:srcRect/>
          <a:stretch>
            <a:fillRect/>
          </a:stretch>
        </p:blipFill>
        <p:spPr bwMode="auto">
          <a:xfrm>
            <a:off x="3707904" y="3356992"/>
            <a:ext cx="2232248" cy="3263309"/>
          </a:xfrm>
          <a:prstGeom prst="roundRect">
            <a:avLst>
              <a:gd name="adj" fmla="val 16667"/>
            </a:avLst>
          </a:prstGeom>
          <a:ln>
            <a:solidFill>
              <a:srgbClr val="66FF66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8" cstate="print">
            <a:extLst/>
          </a:blip>
          <a:srcRect/>
          <a:stretch>
            <a:fillRect/>
          </a:stretch>
        </p:blipFill>
        <p:spPr bwMode="auto">
          <a:xfrm>
            <a:off x="4499992" y="332656"/>
            <a:ext cx="2160240" cy="35283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532440" y="6309320"/>
            <a:ext cx="6115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11</a:t>
            </a:r>
            <a:endParaRPr lang="ru-RU" sz="2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71600" y="260648"/>
            <a:ext cx="7920879" cy="646331"/>
          </a:xfrm>
          <a:prstGeom prst="rect">
            <a:avLst/>
          </a:prstGeom>
        </p:spPr>
        <p:txBody>
          <a:bodyPr wrap="square">
            <a:prstTxWarp prst="textStop">
              <a:avLst/>
            </a:prstTxWarp>
            <a:spAutoFit/>
          </a:bodyPr>
          <a:lstStyle/>
          <a:p>
            <a:pPr algn="ctr"/>
            <a:r>
              <a:rPr lang="ru-RU" sz="3600" b="1" dirty="0" smtClean="0">
                <a:ln w="18000">
                  <a:solidFill>
                    <a:srgbClr val="005C2A"/>
                  </a:solidFill>
                  <a:prstDash val="solid"/>
                  <a:miter lim="800000"/>
                </a:ln>
                <a:solidFill>
                  <a:srgbClr val="00D25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Взаимодействие со специалистами</a:t>
            </a:r>
            <a:endParaRPr lang="ru-RU" sz="3600" dirty="0"/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2857500" y="1214438"/>
            <a:ext cx="1285875" cy="868362"/>
          </a:xfrm>
          <a:prstGeom prst="straightConnector1">
            <a:avLst/>
          </a:prstGeom>
          <a:ln w="28575">
            <a:solidFill>
              <a:srgbClr val="006C3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>
            <a:off x="2994025" y="1214438"/>
            <a:ext cx="1149350" cy="2844800"/>
          </a:xfrm>
          <a:prstGeom prst="straightConnector1">
            <a:avLst/>
          </a:prstGeom>
          <a:ln w="28575">
            <a:solidFill>
              <a:srgbClr val="006C3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4143375" y="1258888"/>
            <a:ext cx="284163" cy="3670300"/>
          </a:xfrm>
          <a:prstGeom prst="straightConnector1">
            <a:avLst/>
          </a:prstGeom>
          <a:ln w="28575">
            <a:solidFill>
              <a:srgbClr val="006C3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143375" y="1214438"/>
            <a:ext cx="1868488" cy="2714625"/>
          </a:xfrm>
          <a:prstGeom prst="straightConnector1">
            <a:avLst/>
          </a:prstGeom>
          <a:ln w="28575">
            <a:solidFill>
              <a:srgbClr val="006C3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4168775" y="1258888"/>
            <a:ext cx="1843088" cy="874712"/>
          </a:xfrm>
          <a:prstGeom prst="straightConnector1">
            <a:avLst/>
          </a:prstGeom>
          <a:ln w="28575">
            <a:solidFill>
              <a:srgbClr val="006C3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323528" y="1714500"/>
            <a:ext cx="2676847" cy="1571625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8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Консультации</a:t>
            </a:r>
          </a:p>
        </p:txBody>
      </p:sp>
      <p:sp>
        <p:nvSpPr>
          <p:cNvPr id="15" name="Овал 14"/>
          <p:cNvSpPr/>
          <p:nvPr/>
        </p:nvSpPr>
        <p:spPr>
          <a:xfrm>
            <a:off x="428625" y="4071938"/>
            <a:ext cx="3207271" cy="1143000"/>
          </a:xfrm>
          <a:prstGeom prst="ellipse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Педагогический совет</a:t>
            </a:r>
          </a:p>
        </p:txBody>
      </p:sp>
      <p:sp>
        <p:nvSpPr>
          <p:cNvPr id="16" name="Овал 15"/>
          <p:cNvSpPr/>
          <p:nvPr/>
        </p:nvSpPr>
        <p:spPr>
          <a:xfrm>
            <a:off x="2857500" y="4929188"/>
            <a:ext cx="2271713" cy="1428750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Оформление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dirty="0">
                <a:solidFill>
                  <a:prstClr val="black"/>
                </a:solidFill>
              </a:rPr>
              <a:t>наглядной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dirty="0">
                <a:solidFill>
                  <a:prstClr val="black"/>
                </a:solidFill>
              </a:rPr>
              <a:t>агитации</a:t>
            </a:r>
          </a:p>
        </p:txBody>
      </p:sp>
      <p:sp>
        <p:nvSpPr>
          <p:cNvPr id="17" name="Овал 16"/>
          <p:cNvSpPr/>
          <p:nvPr/>
        </p:nvSpPr>
        <p:spPr>
          <a:xfrm>
            <a:off x="5214938" y="3929063"/>
            <a:ext cx="2357437" cy="1785937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Совместное проведение праздников</a:t>
            </a:r>
          </a:p>
        </p:txBody>
      </p:sp>
      <p:sp>
        <p:nvSpPr>
          <p:cNvPr id="18" name="Овал 17"/>
          <p:cNvSpPr/>
          <p:nvPr/>
        </p:nvSpPr>
        <p:spPr>
          <a:xfrm>
            <a:off x="5541963" y="2030413"/>
            <a:ext cx="2918469" cy="1270000"/>
          </a:xfrm>
          <a:prstGeom prst="ellipse">
            <a:avLst/>
          </a:prstGeom>
          <a:solidFill>
            <a:srgbClr val="CCCCFF"/>
          </a:solidFill>
          <a:ln>
            <a:solidFill>
              <a:srgbClr val="006C3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Подготовка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dirty="0">
                <a:solidFill>
                  <a:prstClr val="black"/>
                </a:solidFill>
              </a:rPr>
              <a:t>к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dirty="0">
                <a:solidFill>
                  <a:prstClr val="black"/>
                </a:solidFill>
              </a:rPr>
              <a:t>занятиям</a:t>
            </a:r>
          </a:p>
        </p:txBody>
      </p:sp>
    </p:spTree>
    <p:extLst>
      <p:ext uri="{BB962C8B-B14F-4D97-AF65-F5344CB8AC3E}">
        <p14:creationId xmlns:p14="http://schemas.microsoft.com/office/powerpoint/2010/main" xmlns="" val="259051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5536" y="188640"/>
            <a:ext cx="8496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Взаимодействие с семьями воспитанников</a:t>
            </a:r>
            <a:endParaRPr lang="ru-RU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098" name="Picture 2" descr="C:\Users\Admin\Desktop\P92904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1268760"/>
            <a:ext cx="2996116" cy="39604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D31BD3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0" name="Picture 4" descr="C:\Users\Admin\Desktop\P92803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47084">
            <a:off x="6481480" y="1034510"/>
            <a:ext cx="2262285" cy="30163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D31BD3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1" name="Picture 5" descr="C:\Users\Admin\Desktop\P92904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4653136"/>
            <a:ext cx="2743855" cy="18995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D31BD3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2" name="Picture 6" descr="C:\Users\Admin\Desktop\P929045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4653136"/>
            <a:ext cx="2808312" cy="19950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D31BD3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3" name="Picture 7" descr="C:\Users\Admin\Desktop\P926034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272197">
            <a:off x="470124" y="1286184"/>
            <a:ext cx="2193708" cy="29249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D31BD3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8532440" y="6309320"/>
            <a:ext cx="6115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13</a:t>
            </a:r>
            <a:endParaRPr lang="ru-RU" sz="24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051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532440" y="6309320"/>
            <a:ext cx="6115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14</a:t>
            </a:r>
            <a:endParaRPr lang="ru-RU" sz="2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0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n w="19050">
                  <a:solidFill>
                    <a:srgbClr val="99CC00"/>
                  </a:solidFill>
                </a:ln>
                <a:solidFill>
                  <a:srgbClr val="CCFF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Предметно-развивающая среда</a:t>
            </a:r>
            <a:endParaRPr lang="ru-RU" sz="3600" dirty="0">
              <a:solidFill>
                <a:srgbClr val="CCFF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7" name="Picture 5" descr="I:\DCIM\100OLYMP\P82902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4077072"/>
            <a:ext cx="2156024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D31BD3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9" name="Picture 7" descr="I:\DCIM\100OLYMP\P91802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980728"/>
            <a:ext cx="2355726" cy="27569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D31BD3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80" name="Picture 8" descr="I:\DCIM\100OLYMP\P928036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11752" y="2348880"/>
            <a:ext cx="2232248" cy="16741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D31BD3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81" name="Picture 9" descr="I:\DCIM\100OLYMP\P929039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692696"/>
            <a:ext cx="1988004" cy="16350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D31BD3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82" name="Picture 10" descr="I:\DCIM\100OLYMP\P92904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4221088"/>
            <a:ext cx="2088232" cy="22322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D31BD3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83" name="Picture 11" descr="I:\DCIM\100OLYMP\P929041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4005064"/>
            <a:ext cx="1872208" cy="2520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7030A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84" name="Picture 12" descr="I:\DCIM\100OLYMP\P929043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11760" y="836712"/>
            <a:ext cx="2016224" cy="28803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D31BD3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85" name="Picture 13" descr="I:\DCIM\100OLYMP\P929044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4221088"/>
            <a:ext cx="2120528" cy="21570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87" name="Picture 15" descr="I:\DCIM\100OLYMP\P8290270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2" y="980728"/>
            <a:ext cx="2068202" cy="29969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D31BD3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256592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131840" y="260648"/>
            <a:ext cx="3369833" cy="769441"/>
          </a:xfrm>
          <a:prstGeom prst="rect">
            <a:avLst/>
          </a:prstGeom>
        </p:spPr>
        <p:txBody>
          <a:bodyPr wrap="square">
            <a:prstTxWarp prst="textStop">
              <a:avLst/>
            </a:prstTxWarp>
            <a:spAutoFit/>
          </a:bodyPr>
          <a:lstStyle/>
          <a:p>
            <a:pPr algn="ctr">
              <a:defRPr/>
            </a:pP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Технологии</a:t>
            </a:r>
            <a:endParaRPr lang="ru-RU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412776"/>
            <a:ext cx="88924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Проблемно-диалоговая технология</a:t>
            </a:r>
          </a:p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Арт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терапевтические методики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3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Телесно-ориентированные методики</a:t>
            </a:r>
          </a:p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Технологии проектирования  </a:t>
            </a:r>
            <a:endParaRPr lang="ru-RU" sz="3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5-конечная звезда 8"/>
          <p:cNvSpPr/>
          <p:nvPr/>
        </p:nvSpPr>
        <p:spPr>
          <a:xfrm>
            <a:off x="179512" y="1412776"/>
            <a:ext cx="539552" cy="554360"/>
          </a:xfrm>
          <a:prstGeom prst="star5">
            <a:avLst>
              <a:gd name="adj" fmla="val 16803"/>
              <a:gd name="hf" fmla="val 105146"/>
              <a:gd name="vf" fmla="val 11055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0" name="5-конечная звезда 9"/>
          <p:cNvSpPr/>
          <p:nvPr/>
        </p:nvSpPr>
        <p:spPr>
          <a:xfrm>
            <a:off x="251520" y="1988840"/>
            <a:ext cx="539552" cy="554360"/>
          </a:xfrm>
          <a:prstGeom prst="star5">
            <a:avLst>
              <a:gd name="adj" fmla="val 16803"/>
              <a:gd name="hf" fmla="val 105146"/>
              <a:gd name="vf" fmla="val 11055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1" name="5-конечная звезда 10"/>
          <p:cNvSpPr/>
          <p:nvPr/>
        </p:nvSpPr>
        <p:spPr>
          <a:xfrm>
            <a:off x="251520" y="2564904"/>
            <a:ext cx="539552" cy="554360"/>
          </a:xfrm>
          <a:prstGeom prst="star5">
            <a:avLst>
              <a:gd name="adj" fmla="val 16803"/>
              <a:gd name="hf" fmla="val 105146"/>
              <a:gd name="vf" fmla="val 11055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2" name="5-конечная звезда 11"/>
          <p:cNvSpPr/>
          <p:nvPr/>
        </p:nvSpPr>
        <p:spPr>
          <a:xfrm>
            <a:off x="251520" y="3068960"/>
            <a:ext cx="539552" cy="554360"/>
          </a:xfrm>
          <a:prstGeom prst="star5">
            <a:avLst>
              <a:gd name="adj" fmla="val 16803"/>
              <a:gd name="hf" fmla="val 105146"/>
              <a:gd name="vf" fmla="val 11055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8532440" y="6309320"/>
            <a:ext cx="6115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15</a:t>
            </a:r>
            <a:endParaRPr lang="ru-RU" sz="24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4" name="Picture 2" descr="P9050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3525630"/>
            <a:ext cx="3528392" cy="33323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2" name="Picture 2" descr="I:\DCIM\100OLYMP\P92803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861048"/>
            <a:ext cx="3596184" cy="26971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FFC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59051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95736" y="188640"/>
            <a:ext cx="4572000" cy="862355"/>
          </a:xfrm>
          <a:prstGeom prst="rect">
            <a:avLst/>
          </a:prstGeom>
        </p:spPr>
        <p:txBody>
          <a:bodyPr>
            <a:prstTxWarp prst="textPlain">
              <a:avLst/>
            </a:prstTxWarp>
            <a:spAutoFit/>
          </a:bodyPr>
          <a:lstStyle/>
          <a:p>
            <a:pPr algn="ctr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5A8B25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Взаимодействие с семьями воспитанников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5A8B25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625" y="1428750"/>
            <a:ext cx="1643063" cy="1143000"/>
          </a:xfrm>
          <a:prstGeom prst="rect">
            <a:avLst/>
          </a:prstGeom>
          <a:ln>
            <a:solidFill>
              <a:srgbClr val="005C2A"/>
            </a:solidFill>
          </a:ln>
        </p:spPr>
        <p:style>
          <a:lnRef idx="2">
            <a:schemeClr val="accent1"/>
          </a:lnRef>
          <a:fillRef idx="1002">
            <a:schemeClr val="dk2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prstClr val="black"/>
                </a:solidFill>
              </a:rPr>
              <a:t>Родительские </a:t>
            </a:r>
            <a:r>
              <a:rPr lang="ru-RU" dirty="0">
                <a:solidFill>
                  <a:prstClr val="black"/>
                </a:solidFill>
              </a:rPr>
              <a:t>собрания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5750" y="3143250"/>
            <a:ext cx="2033588" cy="1143000"/>
          </a:xfrm>
          <a:prstGeom prst="rect">
            <a:avLst/>
          </a:prstGeom>
          <a:ln>
            <a:solidFill>
              <a:srgbClr val="005C2A"/>
            </a:solidFill>
          </a:ln>
        </p:spPr>
        <p:style>
          <a:lnRef idx="2">
            <a:schemeClr val="accent1"/>
          </a:lnRef>
          <a:fillRef idx="1003">
            <a:schemeClr val="dk2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Индивидуальные консультации</a:t>
            </a:r>
          </a:p>
        </p:txBody>
      </p:sp>
      <p:pic>
        <p:nvPicPr>
          <p:cNvPr id="9" name="Picture 2" descr="G:\DCIM\100KC180\100_20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771800" y="1412776"/>
            <a:ext cx="3071813" cy="39439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 cap="flat" cmpd="sng" algn="ctr">
            <a:solidFill>
              <a:srgbClr val="92D050"/>
            </a:solidFill>
            <a:prstDash val="solid"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/>
        </p:spPr>
      </p:pic>
      <p:sp>
        <p:nvSpPr>
          <p:cNvPr id="10" name="Прямоугольник 9"/>
          <p:cNvSpPr/>
          <p:nvPr/>
        </p:nvSpPr>
        <p:spPr>
          <a:xfrm>
            <a:off x="428625" y="4714875"/>
            <a:ext cx="1785938" cy="1285875"/>
          </a:xfrm>
          <a:prstGeom prst="rect">
            <a:avLst/>
          </a:prstGeom>
          <a:ln/>
        </p:spPr>
        <p:style>
          <a:lnRef idx="2">
            <a:schemeClr val="accent6"/>
          </a:lnRef>
          <a:fillRef idx="1003">
            <a:schemeClr val="dk2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Проведение праздников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643688" y="1571625"/>
            <a:ext cx="1809750" cy="1071563"/>
          </a:xfrm>
          <a:prstGeom prst="rect">
            <a:avLst/>
          </a:prstGeom>
          <a:ln>
            <a:solidFill>
              <a:srgbClr val="005C2A"/>
            </a:solidFill>
          </a:ln>
        </p:spPr>
        <p:style>
          <a:lnRef idx="2">
            <a:schemeClr val="accent1"/>
          </a:lnRef>
          <a:fillRef idx="1003">
            <a:schemeClr val="dk2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Оформление наглядных стендов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444208" y="3429000"/>
            <a:ext cx="2160588" cy="1071563"/>
          </a:xfrm>
          <a:prstGeom prst="rect">
            <a:avLst/>
          </a:prstGeom>
          <a:ln>
            <a:solidFill>
              <a:srgbClr val="005C2A"/>
            </a:solidFill>
          </a:ln>
        </p:spPr>
        <p:style>
          <a:lnRef idx="2">
            <a:schemeClr val="accent1"/>
          </a:lnRef>
          <a:fillRef idx="1002">
            <a:schemeClr val="dk2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Индивидуальные беседы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444208" y="4929188"/>
            <a:ext cx="2016223" cy="1214437"/>
          </a:xfrm>
          <a:prstGeom prst="rect">
            <a:avLst/>
          </a:prstGeom>
          <a:ln>
            <a:solidFill>
              <a:srgbClr val="005C2A"/>
            </a:solidFill>
          </a:ln>
        </p:spPr>
        <p:style>
          <a:lnRef idx="2">
            <a:schemeClr val="accent1"/>
          </a:lnRef>
          <a:fillRef idx="1003">
            <a:schemeClr val="dk2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prstClr val="black"/>
                </a:solidFill>
              </a:rPr>
              <a:t>Показ сказок для родителей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8532440" y="6309320"/>
            <a:ext cx="6115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16</a:t>
            </a:r>
            <a:endParaRPr lang="ru-RU" sz="24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051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63688" y="260648"/>
            <a:ext cx="59766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ln w="1905">
                  <a:solidFill>
                    <a:srgbClr val="00D25F"/>
                  </a:solidFill>
                </a:ln>
                <a:solidFill>
                  <a:srgbClr val="00763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Результат</a:t>
            </a:r>
            <a:endParaRPr lang="ru-RU" sz="4800" dirty="0"/>
          </a:p>
        </p:txBody>
      </p:sp>
      <p:sp>
        <p:nvSpPr>
          <p:cNvPr id="7" name="Овал 6"/>
          <p:cNvSpPr/>
          <p:nvPr/>
        </p:nvSpPr>
        <p:spPr>
          <a:xfrm>
            <a:off x="1187623" y="1124744"/>
            <a:ext cx="2428875" cy="1500188"/>
          </a:xfrm>
          <a:prstGeom prst="ellipse">
            <a:avLst/>
          </a:prstGeom>
          <a:solidFill>
            <a:srgbClr val="00CCFF"/>
          </a:solidFill>
          <a:ln>
            <a:solidFill>
              <a:srgbClr val="006C31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prstClr val="black"/>
                </a:solidFill>
              </a:rPr>
              <a:t>Дети</a:t>
            </a:r>
          </a:p>
        </p:txBody>
      </p:sp>
      <p:sp>
        <p:nvSpPr>
          <p:cNvPr id="8" name="Овал 7"/>
          <p:cNvSpPr/>
          <p:nvPr/>
        </p:nvSpPr>
        <p:spPr>
          <a:xfrm>
            <a:off x="3136869" y="2454650"/>
            <a:ext cx="2643187" cy="1485900"/>
          </a:xfrm>
          <a:prstGeom prst="ellipse">
            <a:avLst/>
          </a:prstGeom>
          <a:solidFill>
            <a:srgbClr val="FFC000"/>
          </a:solidFill>
          <a:ln>
            <a:solidFill>
              <a:srgbClr val="005C2A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prstClr val="black"/>
                </a:solidFill>
              </a:rPr>
              <a:t>Родители</a:t>
            </a:r>
          </a:p>
        </p:txBody>
      </p:sp>
      <p:sp>
        <p:nvSpPr>
          <p:cNvPr id="10" name="Овал 9"/>
          <p:cNvSpPr/>
          <p:nvPr/>
        </p:nvSpPr>
        <p:spPr>
          <a:xfrm>
            <a:off x="5436096" y="980728"/>
            <a:ext cx="3024336" cy="1571625"/>
          </a:xfrm>
          <a:prstGeom prst="ellipse">
            <a:avLst/>
          </a:prstGeom>
          <a:solidFill>
            <a:srgbClr val="CCCC00"/>
          </a:solidFill>
          <a:ln>
            <a:solidFill>
              <a:srgbClr val="006C31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prstClr val="black"/>
                </a:solidFill>
              </a:rPr>
              <a:t>Педагоги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899592" y="4653136"/>
            <a:ext cx="7560840" cy="857250"/>
          </a:xfrm>
          <a:prstGeom prst="rect">
            <a:avLst/>
          </a:prstGeom>
          <a:solidFill>
            <a:srgbClr val="CCFF66"/>
          </a:solidFill>
          <a:ln>
            <a:solidFill>
              <a:srgbClr val="006C31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prstClr val="black"/>
                </a:solidFill>
              </a:rPr>
              <a:t>Театрализованная деятельность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547664" y="5589240"/>
            <a:ext cx="6192688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Планирую продолжить работу по театрализованной деятельности и в дальнейшем.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532440" y="6309320"/>
            <a:ext cx="6115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17</a:t>
            </a:r>
            <a:endParaRPr lang="ru-RU" sz="24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051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99592" y="908720"/>
            <a:ext cx="7632848" cy="769441"/>
          </a:xfrm>
          <a:prstGeom prst="rect">
            <a:avLst/>
          </a:prstGeom>
        </p:spPr>
        <p:txBody>
          <a:bodyPr wrap="square">
            <a:prstTxWarp prst="textChevron">
              <a:avLst/>
            </a:prstTxWarp>
            <a:spAutoFit/>
          </a:bodyPr>
          <a:lstStyle/>
          <a:p>
            <a:r>
              <a:rPr lang="ru-RU" sz="4400" b="1" dirty="0" smtClean="0">
                <a:solidFill>
                  <a:srgbClr val="7030A0"/>
                </a:solidFill>
              </a:rPr>
              <a:t>Спасибо за внимание</a:t>
            </a:r>
            <a:endParaRPr lang="ru-RU" sz="4400" dirty="0"/>
          </a:p>
        </p:txBody>
      </p:sp>
      <p:pic>
        <p:nvPicPr>
          <p:cNvPr id="7" name="Рисунок 6" descr="877f55a620ec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31840" y="2276872"/>
            <a:ext cx="2592288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9051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.2"/>
</p:tagLst>
</file>

<file path=ppt/theme/theme1.xml><?xml version="1.0" encoding="utf-8"?>
<a:theme xmlns:a="http://schemas.openxmlformats.org/drawingml/2006/main" name="Bubbles">
  <a:themeElements>
    <a:clrScheme name="Другая 1">
      <a:dk1>
        <a:srgbClr val="FF0B90"/>
      </a:dk1>
      <a:lt1>
        <a:srgbClr val="92C1DC"/>
      </a:lt1>
      <a:dk2>
        <a:srgbClr val="FEB2FF"/>
      </a:dk2>
      <a:lt2>
        <a:srgbClr val="E5E9F7"/>
      </a:lt2>
      <a:accent1>
        <a:srgbClr val="AE0000"/>
      </a:accent1>
      <a:accent2>
        <a:srgbClr val="63457F"/>
      </a:accent2>
      <a:accent3>
        <a:srgbClr val="255775"/>
      </a:accent3>
      <a:accent4>
        <a:srgbClr val="A47C0C"/>
      </a:accent4>
      <a:accent5>
        <a:srgbClr val="39378D"/>
      </a:accent5>
      <a:accent6>
        <a:srgbClr val="680039"/>
      </a:accent6>
      <a:hlink>
        <a:srgbClr val="0000FF"/>
      </a:hlink>
      <a:folHlink>
        <a:srgbClr val="800080"/>
      </a:folHlink>
    </a:clrScheme>
    <a:fontScheme name="Celebration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shade val="80000"/>
                <a:satMod val="125000"/>
              </a:schemeClr>
            </a:gs>
            <a:gs pos="100000">
              <a:schemeClr val="phClr">
                <a:tint val="100000"/>
                <a:satMod val="125000"/>
                <a:lumOff val="40000"/>
                <a:lumMod val="100000"/>
              </a:schemeClr>
            </a:gs>
          </a:gsLst>
          <a:lin ang="7800000" scaled="1"/>
        </a:gradFill>
        <a:gradFill rotWithShape="1">
          <a:gsLst>
            <a:gs pos="0">
              <a:schemeClr val="phClr">
                <a:shade val="95000"/>
                <a:lumMod val="95000"/>
              </a:schemeClr>
            </a:gs>
            <a:gs pos="60000">
              <a:schemeClr val="phClr">
                <a:satMod val="125000"/>
                <a:lumOff val="10000"/>
                <a:lumMod val="100000"/>
              </a:schemeClr>
            </a:gs>
            <a:gs pos="100000">
              <a:schemeClr val="phClr">
                <a:shade val="95000"/>
                <a:satMod val="135000"/>
                <a:lumOff val="50000"/>
                <a:lumMod val="100000"/>
              </a:schemeClr>
            </a:gs>
          </a:gsLst>
          <a:lin ang="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TC010264149[[fn=Пузырьки]]</Template>
  <TotalTime>585</TotalTime>
  <Words>376</Words>
  <Application>Microsoft Office PowerPoint</Application>
  <PresentationFormat>Экран (4:3)</PresentationFormat>
  <Paragraphs>85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Bubbles</vt:lpstr>
      <vt:lpstr>Развитие речи детей раннего возраста в процессе театрализованной деятельности   Педагогический проект </vt:lpstr>
      <vt:lpstr>Слайд 2</vt:lpstr>
      <vt:lpstr>противоречия:      Между особенностью восприятия окружающего мира детьми и особенностями эмоционального развития, положения в группе, характера взаимоотношений со сверстниками.      Между необходимостью формирования творческих способностей ребенка и отсутствия системности в моей педагогической деятельности.      Между важностью использования психолого-педагогического потенциала семьи в развитии личности ребенка и недостаточной осознанностью моих возможностей взаимодействия с родителями воспитанников. 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Сюжетно- ролевые игры</dc:title>
  <dc:creator>User</dc:creator>
  <cp:lastModifiedBy>user</cp:lastModifiedBy>
  <cp:revision>64</cp:revision>
  <dcterms:created xsi:type="dcterms:W3CDTF">2011-11-19T09:12:04Z</dcterms:created>
  <dcterms:modified xsi:type="dcterms:W3CDTF">2021-03-25T19:31:03Z</dcterms:modified>
</cp:coreProperties>
</file>