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8"/>
  </p:handoutMasterIdLst>
  <p:sldIdLst>
    <p:sldId id="256" r:id="rId2"/>
    <p:sldId id="262" r:id="rId3"/>
    <p:sldId id="257" r:id="rId4"/>
    <p:sldId id="258" r:id="rId5"/>
    <p:sldId id="259" r:id="rId6"/>
    <p:sldId id="261" r:id="rId7"/>
  </p:sldIdLst>
  <p:sldSz cx="9144000" cy="6858000" type="screen4x3"/>
  <p:notesSz cx="6881813" cy="9661525"/>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48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82119" cy="483076"/>
          </a:xfrm>
          <a:prstGeom prst="rect">
            <a:avLst/>
          </a:prstGeom>
        </p:spPr>
        <p:txBody>
          <a:bodyPr vert="horz" lIns="94531" tIns="47265" rIns="94531" bIns="47265" rtlCol="0"/>
          <a:lstStyle>
            <a:lvl1pPr algn="l">
              <a:defRPr sz="1200"/>
            </a:lvl1pPr>
          </a:lstStyle>
          <a:p>
            <a:endParaRPr lang="ru-RU"/>
          </a:p>
        </p:txBody>
      </p:sp>
      <p:sp>
        <p:nvSpPr>
          <p:cNvPr id="3" name="Дата 2"/>
          <p:cNvSpPr>
            <a:spLocks noGrp="1"/>
          </p:cNvSpPr>
          <p:nvPr>
            <p:ph type="dt" sz="quarter" idx="1"/>
          </p:nvPr>
        </p:nvSpPr>
        <p:spPr>
          <a:xfrm>
            <a:off x="3898102" y="0"/>
            <a:ext cx="2982119" cy="483076"/>
          </a:xfrm>
          <a:prstGeom prst="rect">
            <a:avLst/>
          </a:prstGeom>
        </p:spPr>
        <p:txBody>
          <a:bodyPr vert="horz" lIns="94531" tIns="47265" rIns="94531" bIns="47265" rtlCol="0"/>
          <a:lstStyle>
            <a:lvl1pPr algn="r">
              <a:defRPr sz="1200"/>
            </a:lvl1pPr>
          </a:lstStyle>
          <a:p>
            <a:fld id="{61D8CF17-53CF-4F55-A398-23C61ED6D7FD}" type="datetimeFigureOut">
              <a:rPr lang="ru-RU" smtClean="0"/>
              <a:t>22.03.2021</a:t>
            </a:fld>
            <a:endParaRPr lang="ru-RU"/>
          </a:p>
        </p:txBody>
      </p:sp>
      <p:sp>
        <p:nvSpPr>
          <p:cNvPr id="4" name="Нижний колонтитул 3"/>
          <p:cNvSpPr>
            <a:spLocks noGrp="1"/>
          </p:cNvSpPr>
          <p:nvPr>
            <p:ph type="ftr" sz="quarter" idx="2"/>
          </p:nvPr>
        </p:nvSpPr>
        <p:spPr>
          <a:xfrm>
            <a:off x="0" y="9176772"/>
            <a:ext cx="2982119" cy="483076"/>
          </a:xfrm>
          <a:prstGeom prst="rect">
            <a:avLst/>
          </a:prstGeom>
        </p:spPr>
        <p:txBody>
          <a:bodyPr vert="horz" lIns="94531" tIns="47265" rIns="94531" bIns="47265" rtlCol="0" anchor="b"/>
          <a:lstStyle>
            <a:lvl1pPr algn="l">
              <a:defRPr sz="1200"/>
            </a:lvl1pPr>
          </a:lstStyle>
          <a:p>
            <a:endParaRPr lang="ru-RU"/>
          </a:p>
        </p:txBody>
      </p:sp>
      <p:sp>
        <p:nvSpPr>
          <p:cNvPr id="5" name="Номер слайда 4"/>
          <p:cNvSpPr>
            <a:spLocks noGrp="1"/>
          </p:cNvSpPr>
          <p:nvPr>
            <p:ph type="sldNum" sz="quarter" idx="3"/>
          </p:nvPr>
        </p:nvSpPr>
        <p:spPr>
          <a:xfrm>
            <a:off x="3898102" y="9176772"/>
            <a:ext cx="2982119" cy="483076"/>
          </a:xfrm>
          <a:prstGeom prst="rect">
            <a:avLst/>
          </a:prstGeom>
        </p:spPr>
        <p:txBody>
          <a:bodyPr vert="horz" lIns="94531" tIns="47265" rIns="94531" bIns="47265" rtlCol="0" anchor="b"/>
          <a:lstStyle>
            <a:lvl1pPr algn="r">
              <a:defRPr sz="1200"/>
            </a:lvl1pPr>
          </a:lstStyle>
          <a:p>
            <a:fld id="{C3FC06A7-9A3B-49FC-B879-A2424E75E737}" type="slidenum">
              <a:rPr lang="ru-RU" smtClean="0"/>
              <a:t>‹#›</a:t>
            </a:fld>
            <a:endParaRPr lang="ru-RU"/>
          </a:p>
        </p:txBody>
      </p:sp>
    </p:spTree>
    <p:extLst>
      <p:ext uri="{BB962C8B-B14F-4D97-AF65-F5344CB8AC3E}">
        <p14:creationId xmlns:p14="http://schemas.microsoft.com/office/powerpoint/2010/main" val="42450465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683471D3-2F68-4B74-88FB-F0C842ACE633}"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683471D3-2F68-4B74-88FB-F0C842ACE633}"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683471D3-2F68-4B74-88FB-F0C842ACE633}"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683471D3-2F68-4B74-88FB-F0C842ACE633}"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683471D3-2F68-4B74-88FB-F0C842ACE633}"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683471D3-2F68-4B74-88FB-F0C842ACE633}"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683471D3-2F68-4B74-88FB-F0C842ACE633}"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683471D3-2F68-4B74-88FB-F0C842ACE633}"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683471D3-2F68-4B74-88FB-F0C842ACE633}"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683471D3-2F68-4B74-88FB-F0C842ACE633}"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E3FD6A41-9F37-4D2C-829B-BFC58A0B994C}" type="datetimeFigureOut">
              <a:rPr lang="ru-RU" smtClean="0"/>
              <a:t>22.03.2021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683471D3-2F68-4B74-88FB-F0C842ACE633}"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E3FD6A41-9F37-4D2C-829B-BFC58A0B994C}" type="datetimeFigureOut">
              <a:rPr lang="ru-RU" smtClean="0"/>
              <a:t>22.03.2021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83471D3-2F68-4B74-88FB-F0C842ACE633}"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87624" y="332656"/>
            <a:ext cx="7270576" cy="1440160"/>
          </a:xfrm>
        </p:spPr>
        <p:txBody>
          <a:bodyPr>
            <a:normAutofit/>
          </a:bodyPr>
          <a:lstStyle/>
          <a:p>
            <a:pPr algn="ctr"/>
            <a:r>
              <a:rPr lang="ru-RU" sz="2800" b="1" dirty="0" smtClean="0">
                <a:effectLst>
                  <a:outerShdw blurRad="38100" dist="38100" dir="2700000" algn="tl">
                    <a:srgbClr val="000000">
                      <a:alpha val="43137"/>
                    </a:srgbClr>
                  </a:outerShdw>
                </a:effectLst>
              </a:rPr>
              <a:t>Тема: </a:t>
            </a:r>
            <a:r>
              <a:rPr lang="ru-RU" sz="2800" b="1" dirty="0" smtClean="0">
                <a:effectLst>
                  <a:outerShdw blurRad="38100" dist="38100" dir="2700000" algn="tl">
                    <a:srgbClr val="000000">
                      <a:alpha val="43137"/>
                    </a:srgbClr>
                  </a:outerShdw>
                </a:effectLst>
              </a:rPr>
              <a:t>Методическая разработка на 10б </a:t>
            </a:r>
            <a:r>
              <a:rPr lang="ru-RU" sz="2800" b="1" dirty="0" smtClean="0">
                <a:effectLst>
                  <a:outerShdw blurRad="38100" dist="38100" dir="2700000" algn="tl">
                    <a:srgbClr val="000000">
                      <a:alpha val="43137"/>
                    </a:srgbClr>
                  </a:outerShdw>
                </a:effectLst>
              </a:rPr>
              <a:t>«ор» классе «</a:t>
            </a:r>
            <a:r>
              <a:rPr lang="ru-RU" sz="2800" b="1" dirty="0" smtClean="0">
                <a:effectLst>
                  <a:outerShdw blurRad="38100" dist="38100" dir="2700000" algn="tl">
                    <a:srgbClr val="000000">
                      <a:alpha val="43137"/>
                    </a:srgbClr>
                  </a:outerShdw>
                </a:effectLst>
              </a:rPr>
              <a:t>Круги общения» </a:t>
            </a:r>
            <a:br>
              <a:rPr lang="ru-RU" sz="2800" b="1" dirty="0" smtClean="0">
                <a:effectLst>
                  <a:outerShdw blurRad="38100" dist="38100" dir="2700000" algn="tl">
                    <a:srgbClr val="000000">
                      <a:alpha val="43137"/>
                    </a:srgbClr>
                  </a:outerShdw>
                </a:effectLst>
              </a:rPr>
            </a:br>
            <a:r>
              <a:rPr lang="ru-RU" sz="2800" b="1" dirty="0" smtClean="0">
                <a:effectLst>
                  <a:outerShdw blurRad="38100" dist="38100" dir="2700000" algn="tl">
                    <a:srgbClr val="000000">
                      <a:alpha val="43137"/>
                    </a:srgbClr>
                  </a:outerShdw>
                </a:effectLst>
              </a:rPr>
              <a:t>Составила: учитель Дроздова Л.В.</a:t>
            </a:r>
            <a:endParaRPr lang="ru-RU" sz="2800" b="1" dirty="0">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1115616" y="2204864"/>
            <a:ext cx="7488832" cy="4248472"/>
          </a:xfrm>
        </p:spPr>
        <p:txBody>
          <a:bodyPr>
            <a:normAutofit fontScale="92500" lnSpcReduction="20000"/>
          </a:bodyPr>
          <a:lstStyle/>
          <a:p>
            <a:r>
              <a:rPr lang="ru-RU" dirty="0" smtClean="0">
                <a:solidFill>
                  <a:schemeClr val="tx1"/>
                </a:solidFill>
              </a:rPr>
              <a:t>Цель: Наглядно показать ребенку с РАС личное пространство и социальную безопасность.</a:t>
            </a:r>
          </a:p>
          <a:p>
            <a:r>
              <a:rPr lang="ru-RU" dirty="0" smtClean="0">
                <a:solidFill>
                  <a:schemeClr val="tx1"/>
                </a:solidFill>
              </a:rPr>
              <a:t>Задачи:</a:t>
            </a:r>
          </a:p>
          <a:p>
            <a:r>
              <a:rPr lang="ru-RU" dirty="0" smtClean="0">
                <a:solidFill>
                  <a:schemeClr val="tx1"/>
                </a:solidFill>
              </a:rPr>
              <a:t>1. Учить ребенка называть себя местоимением «Я»</a:t>
            </a:r>
          </a:p>
          <a:p>
            <a:r>
              <a:rPr lang="ru-RU" dirty="0" smtClean="0">
                <a:solidFill>
                  <a:schemeClr val="tx1"/>
                </a:solidFill>
              </a:rPr>
              <a:t>2. Продолжать совершенствовать навыки </a:t>
            </a:r>
            <a:r>
              <a:rPr lang="ru-RU" dirty="0" smtClean="0">
                <a:solidFill>
                  <a:schemeClr val="tx1"/>
                </a:solidFill>
              </a:rPr>
              <a:t>коммуникации</a:t>
            </a:r>
          </a:p>
          <a:p>
            <a:r>
              <a:rPr lang="ru-RU" dirty="0" smtClean="0">
                <a:solidFill>
                  <a:schemeClr val="tx1"/>
                </a:solidFill>
              </a:rPr>
              <a:t>3. Учить здороваться, отвечать на вопросы со знакомыми людьми</a:t>
            </a:r>
            <a:endParaRPr lang="ru-RU" dirty="0" smtClean="0">
              <a:solidFill>
                <a:schemeClr val="tx1"/>
              </a:solidFill>
            </a:endParaRPr>
          </a:p>
          <a:p>
            <a:r>
              <a:rPr lang="ru-RU" dirty="0">
                <a:solidFill>
                  <a:schemeClr val="tx1"/>
                </a:solidFill>
              </a:rPr>
              <a:t>4</a:t>
            </a:r>
            <a:r>
              <a:rPr lang="ru-RU" dirty="0" smtClean="0">
                <a:solidFill>
                  <a:schemeClr val="tx1"/>
                </a:solidFill>
              </a:rPr>
              <a:t>. </a:t>
            </a:r>
            <a:r>
              <a:rPr lang="ru-RU" dirty="0" smtClean="0">
                <a:solidFill>
                  <a:schemeClr val="tx1"/>
                </a:solidFill>
              </a:rPr>
              <a:t>Учить определять людей к которым можно обратиться за помощью</a:t>
            </a:r>
          </a:p>
          <a:p>
            <a:r>
              <a:rPr lang="ru-RU" dirty="0">
                <a:solidFill>
                  <a:schemeClr val="tx1"/>
                </a:solidFill>
              </a:rPr>
              <a:t>5</a:t>
            </a:r>
            <a:r>
              <a:rPr lang="ru-RU" dirty="0" smtClean="0">
                <a:solidFill>
                  <a:schemeClr val="tx1"/>
                </a:solidFill>
              </a:rPr>
              <a:t>. </a:t>
            </a:r>
            <a:r>
              <a:rPr lang="ru-RU" dirty="0" smtClean="0">
                <a:solidFill>
                  <a:schemeClr val="tx1"/>
                </a:solidFill>
              </a:rPr>
              <a:t>Учить социальной дистанции с незнакомыми </a:t>
            </a:r>
            <a:r>
              <a:rPr lang="ru-RU" dirty="0" smtClean="0">
                <a:solidFill>
                  <a:schemeClr val="tx1"/>
                </a:solidFill>
              </a:rPr>
              <a:t>людьми </a:t>
            </a:r>
            <a:endParaRPr lang="ru-RU" dirty="0">
              <a:solidFill>
                <a:schemeClr val="tx1"/>
              </a:solidFill>
            </a:endParaRPr>
          </a:p>
        </p:txBody>
      </p:sp>
    </p:spTree>
    <p:extLst>
      <p:ext uri="{BB962C8B-B14F-4D97-AF65-F5344CB8AC3E}">
        <p14:creationId xmlns:p14="http://schemas.microsoft.com/office/powerpoint/2010/main" val="2638193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Ход занятия.</a:t>
            </a:r>
            <a:endParaRPr lang="ru-RU" dirty="0"/>
          </a:p>
        </p:txBody>
      </p:sp>
      <p:sp>
        <p:nvSpPr>
          <p:cNvPr id="3" name="Объект 2"/>
          <p:cNvSpPr>
            <a:spLocks noGrp="1"/>
          </p:cNvSpPr>
          <p:nvPr>
            <p:ph idx="1"/>
          </p:nvPr>
        </p:nvSpPr>
        <p:spPr/>
        <p:txBody>
          <a:bodyPr>
            <a:normAutofit fontScale="85000" lnSpcReduction="10000"/>
          </a:bodyPr>
          <a:lstStyle/>
          <a:p>
            <a:pPr marL="82296" indent="0">
              <a:buNone/>
            </a:pPr>
            <a:r>
              <a:rPr lang="ru-RU" dirty="0" smtClean="0"/>
              <a:t>Занятия проводятся в несколько этапов:</a:t>
            </a:r>
          </a:p>
          <a:p>
            <a:pPr marL="82296" indent="0">
              <a:buNone/>
            </a:pPr>
            <a:r>
              <a:rPr lang="ru-RU" dirty="0" smtClean="0"/>
              <a:t>1.Знакомство ребенка с понятием «круги общения»</a:t>
            </a:r>
          </a:p>
          <a:p>
            <a:pPr marL="82296" indent="0">
              <a:buNone/>
            </a:pPr>
            <a:r>
              <a:rPr lang="ru-RU" dirty="0" smtClean="0"/>
              <a:t>2. Закрепление на интерактивной доске (ребенок самостоятельно называет цвет круга и что он означает, выставляя на интерактивной доске фотографии людей)</a:t>
            </a:r>
          </a:p>
          <a:p>
            <a:pPr marL="82296" indent="0">
              <a:buNone/>
            </a:pPr>
            <a:r>
              <a:rPr lang="ru-RU" dirty="0" smtClean="0"/>
              <a:t>3. Закрепление знаний на перемене, на улице, во внеурочной деятельности, в </a:t>
            </a:r>
            <a:r>
              <a:rPr lang="ru-RU" dirty="0" smtClean="0"/>
              <a:t>семье</a:t>
            </a:r>
          </a:p>
          <a:p>
            <a:pPr marL="82296" indent="0">
              <a:buNone/>
            </a:pPr>
            <a:r>
              <a:rPr lang="ru-RU" dirty="0" smtClean="0"/>
              <a:t>4. Составление небольшого рассказа с помощью с коммуникативной карты (форма вопрос-ответ )</a:t>
            </a:r>
            <a:endParaRPr lang="ru-RU" dirty="0"/>
          </a:p>
        </p:txBody>
      </p:sp>
    </p:spTree>
    <p:extLst>
      <p:ext uri="{BB962C8B-B14F-4D97-AF65-F5344CB8AC3E}">
        <p14:creationId xmlns:p14="http://schemas.microsoft.com/office/powerpoint/2010/main" val="3387659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Работа с презентацией </a:t>
            </a:r>
            <a:endParaRPr lang="ru-RU" dirty="0"/>
          </a:p>
        </p:txBody>
      </p:sp>
      <p:sp>
        <p:nvSpPr>
          <p:cNvPr id="3" name="Объект 2"/>
          <p:cNvSpPr>
            <a:spLocks noGrp="1"/>
          </p:cNvSpPr>
          <p:nvPr>
            <p:ph idx="1"/>
          </p:nvPr>
        </p:nvSpPr>
        <p:spPr>
          <a:xfrm>
            <a:off x="539552" y="1124744"/>
            <a:ext cx="8229600" cy="5145435"/>
          </a:xfrm>
        </p:spPr>
        <p:txBody>
          <a:bodyPr>
            <a:noAutofit/>
          </a:bodyPr>
          <a:lstStyle/>
          <a:p>
            <a:r>
              <a:rPr lang="ru-RU" sz="1800" dirty="0"/>
              <a:t>1. Фиолетовый=Я, мое личное пространство. Первый и самый главный круг. Это мы сами. Наше тело принадлежит только нам, и только мы сами можем решать кто может к нам находиться близко, притрагиваться. И никто не должен делать это без разрешения. Если кто-либо, из любого другого окружения, причиняет нам дискомфорт (неважно, дедушка усадил на колени или мамина подруга требует "поцеловать в щеку"), мы не должны стесняться сказать "НЕТ", "СТОП</a:t>
            </a:r>
            <a:r>
              <a:rPr lang="ru-RU" sz="1800" dirty="0" smtClean="0"/>
              <a:t>".</a:t>
            </a:r>
          </a:p>
          <a:p>
            <a:r>
              <a:rPr lang="ru-RU" sz="1800" dirty="0"/>
              <a:t>2. Синий=семья. Это круг нашей семьи и тех, кого мы любим. Уважение, доверие и любовь- вот по этим признакам мы определяем, кто относится к этому кругу, кто наиболее близок к нам. Но нужно помнить, что даже с теми, кого мы любим, мы не должны пренебрегать своим личным пространством, но также и сами должны уважать пространство наших близких</a:t>
            </a:r>
            <a:r>
              <a:rPr lang="ru-RU" sz="1800" dirty="0" smtClean="0"/>
              <a:t>.</a:t>
            </a:r>
          </a:p>
          <a:p>
            <a:r>
              <a:rPr lang="ru-RU" sz="1800" dirty="0"/>
              <a:t>3. Зеленый круг=друзья. Это окружение. Круг наших друзей и тех с кем нам нравится общаться. Дети в классе могут вести себя как твои друзья. И следует проговорить с детьми, по каким критериям мы определяем друзей и, и как мы сами должны себя с ними вести</a:t>
            </a:r>
            <a:r>
              <a:rPr lang="ru-RU" sz="1800" dirty="0" smtClean="0"/>
              <a:t>.</a:t>
            </a:r>
          </a:p>
        </p:txBody>
      </p:sp>
    </p:spTree>
    <p:extLst>
      <p:ext uri="{BB962C8B-B14F-4D97-AF65-F5344CB8AC3E}">
        <p14:creationId xmlns:p14="http://schemas.microsoft.com/office/powerpoint/2010/main" val="2252866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88640"/>
            <a:ext cx="8229600" cy="58018"/>
          </a:xfrm>
        </p:spPr>
        <p:txBody>
          <a:bodyPr>
            <a:normAutofit fontScale="90000"/>
          </a:bodyPr>
          <a:lstStyle/>
          <a:p>
            <a:r>
              <a:rPr lang="ru-RU" dirty="0" smtClean="0"/>
              <a:t>     Работа с презентацией</a:t>
            </a:r>
            <a:endParaRPr lang="ru-RU" dirty="0"/>
          </a:p>
        </p:txBody>
      </p:sp>
      <p:sp>
        <p:nvSpPr>
          <p:cNvPr id="3" name="Объект 2"/>
          <p:cNvSpPr>
            <a:spLocks noGrp="1"/>
          </p:cNvSpPr>
          <p:nvPr>
            <p:ph idx="1"/>
          </p:nvPr>
        </p:nvSpPr>
        <p:spPr>
          <a:xfrm>
            <a:off x="457200" y="548680"/>
            <a:ext cx="8229600" cy="5577483"/>
          </a:xfrm>
        </p:spPr>
        <p:txBody>
          <a:bodyPr>
            <a:normAutofit fontScale="62500" lnSpcReduction="20000"/>
          </a:bodyPr>
          <a:lstStyle/>
          <a:p>
            <a:r>
              <a:rPr lang="ru-RU" dirty="0" smtClean="0"/>
              <a:t>4. Желтый круг=знакомые. Круг знакомых (то есть те, кому мы машем рукой при встрече, с кем знакомы поверхностно и не слишком близки). Это могут быть дети в школьном автобусе, во дворе, спортивной площадке, это могут быть друзья родителей. (Нужно обсудить с ребенком социальные нормы, разные типы знакомых и также правила безопасности. Разница между близкими и просто знакомыми людьми).</a:t>
            </a:r>
          </a:p>
          <a:p>
            <a:r>
              <a:rPr lang="ru-RU" dirty="0" smtClean="0"/>
              <a:t>5</a:t>
            </a:r>
            <a:r>
              <a:rPr lang="ru-RU" dirty="0"/>
              <a:t>. Оранжевый круг=люди, от которых мы ждем профессиональной помощи. Эти люди могут помочь нам, когда нам это необходимо, но они не наши друзья. Это учителя, воспитатели, полицейские, пожарные, медсестры и доктора. (Обсудить с ребенком в каких ситуациях у кого искать помощи</a:t>
            </a:r>
            <a:r>
              <a:rPr lang="ru-RU" dirty="0" smtClean="0"/>
              <a:t>).</a:t>
            </a:r>
          </a:p>
          <a:p>
            <a:r>
              <a:rPr lang="ru-RU" dirty="0"/>
              <a:t>6. Красный круг=незнакомцы. Мы не знаем этих людей (даже если они говорят, что знают нас, это не важно). Не все чужие люди плохие, но поскольку мы незнакомы, то мы не знаем, плохой человек перед нами или хороший. Мы не доверяем незнакомцам. Мы не разговариваем с ними, не рассказываем ничего о себе или близких. Не отвечаем на вопросы. Никогда, никогда не идём с ними никуда и не садимся в машину. Мы не берем конфеты, не идем "искать собачку</a:t>
            </a:r>
            <a:r>
              <a:rPr lang="ru-RU" dirty="0" smtClean="0"/>
              <a:t>"...</a:t>
            </a:r>
          </a:p>
          <a:p>
            <a:endParaRPr lang="ru-RU" dirty="0"/>
          </a:p>
        </p:txBody>
      </p:sp>
    </p:spTree>
    <p:extLst>
      <p:ext uri="{BB962C8B-B14F-4D97-AF65-F5344CB8AC3E}">
        <p14:creationId xmlns:p14="http://schemas.microsoft.com/office/powerpoint/2010/main" val="2733983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92088"/>
          </a:xfrm>
        </p:spPr>
        <p:txBody>
          <a:bodyPr>
            <a:normAutofit/>
          </a:bodyPr>
          <a:lstStyle/>
          <a:p>
            <a:r>
              <a:rPr lang="ru-RU" dirty="0" smtClean="0"/>
              <a:t>       Составь свои круги </a:t>
            </a:r>
            <a:endParaRPr lang="ru-RU"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980728"/>
            <a:ext cx="8640959" cy="51454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3839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Читай сам</a:t>
            </a:r>
            <a:endParaRPr lang="ru-RU" dirty="0"/>
          </a:p>
        </p:txBody>
      </p:sp>
      <p:sp>
        <p:nvSpPr>
          <p:cNvPr id="3" name="Объект 2"/>
          <p:cNvSpPr>
            <a:spLocks noGrp="1"/>
          </p:cNvSpPr>
          <p:nvPr>
            <p:ph idx="1"/>
          </p:nvPr>
        </p:nvSpPr>
        <p:spPr/>
        <p:txBody>
          <a:bodyPr>
            <a:normAutofit fontScale="70000" lnSpcReduction="20000"/>
          </a:bodyPr>
          <a:lstStyle/>
          <a:p>
            <a:pPr marL="82296" indent="0">
              <a:buNone/>
            </a:pPr>
            <a:r>
              <a:rPr lang="ru-RU" dirty="0" smtClean="0"/>
              <a:t>1. Фиолетовый=Я, мое личное пространство. Первый и самый главный круг.</a:t>
            </a:r>
          </a:p>
          <a:p>
            <a:pPr marL="82296" indent="0">
              <a:buNone/>
            </a:pPr>
            <a:r>
              <a:rPr lang="ru-RU" dirty="0" smtClean="0"/>
              <a:t>2. Синий=семья. Это круг моей семьи и тех, кого я люблю. Это мама, папа.</a:t>
            </a:r>
          </a:p>
          <a:p>
            <a:pPr marL="82296" indent="0">
              <a:buNone/>
            </a:pPr>
            <a:r>
              <a:rPr lang="ru-RU" dirty="0" smtClean="0"/>
              <a:t>3. Зеленый круг=друзья. Это окружение. Круг моих друзей и тех с кем мне нравится общаться. Мои друзья ребята моего класса.</a:t>
            </a:r>
          </a:p>
          <a:p>
            <a:pPr marL="0" indent="0">
              <a:buNone/>
            </a:pPr>
            <a:r>
              <a:rPr lang="ru-RU" dirty="0" smtClean="0"/>
              <a:t>4. Желтый круг=знакомые. Это дети в школе, во дворе, спортивной     площадке.</a:t>
            </a:r>
          </a:p>
          <a:p>
            <a:pPr marL="0" indent="0">
              <a:buNone/>
            </a:pPr>
            <a:r>
              <a:rPr lang="ru-RU" dirty="0" smtClean="0"/>
              <a:t>5.  Это могут быть друзья родителей. </a:t>
            </a:r>
          </a:p>
          <a:p>
            <a:pPr marL="0" indent="0">
              <a:buNone/>
            </a:pPr>
            <a:r>
              <a:rPr lang="ru-RU" dirty="0" smtClean="0"/>
              <a:t>6.  Оранжевый круг=люди, от которых я жду профессиональной помощи. Эти люди могут помочь мне. 6. Красный круг=незнакомцы. Я не знаю этих людей. Я не доверяю незнакомцам. Я не разговариваю с ними, не рассказываю ничего о себе или близких. Не отвечаю на вопросы. Никогда, никогда не иду с ними никуда.</a:t>
            </a:r>
          </a:p>
          <a:p>
            <a:endParaRPr lang="ru-RU" dirty="0"/>
          </a:p>
        </p:txBody>
      </p:sp>
    </p:spTree>
    <p:extLst>
      <p:ext uri="{BB962C8B-B14F-4D97-AF65-F5344CB8AC3E}">
        <p14:creationId xmlns:p14="http://schemas.microsoft.com/office/powerpoint/2010/main" val="39604206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TotalTime>
  <Words>736</Words>
  <Application>Microsoft Office PowerPoint</Application>
  <PresentationFormat>Экран (4:3)</PresentationFormat>
  <Paragraphs>30</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Солнцестояние</vt:lpstr>
      <vt:lpstr>Тема: Методическая разработка на 10б «ор» классе «Круги общения»  Составила: учитель Дроздова Л.В.</vt:lpstr>
      <vt:lpstr>Ход занятия.</vt:lpstr>
      <vt:lpstr>Работа с презентацией </vt:lpstr>
      <vt:lpstr>     Работа с презентацией</vt:lpstr>
      <vt:lpstr>       Составь свои круги </vt:lpstr>
      <vt:lpstr>     Читай сам</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8</cp:revision>
  <cp:lastPrinted>2021-02-24T10:15:56Z</cp:lastPrinted>
  <dcterms:created xsi:type="dcterms:W3CDTF">2021-02-24T08:23:32Z</dcterms:created>
  <dcterms:modified xsi:type="dcterms:W3CDTF">2021-03-22T07:58:24Z</dcterms:modified>
</cp:coreProperties>
</file>