
<file path=[Content_Types].xml><?xml version="1.0" encoding="utf-8"?>
<Types xmlns="http://schemas.openxmlformats.org/package/2006/content-types">
  <Default Extension="gif" ContentType="image/gif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Override1.xml" ContentType="application/vnd.openxmlformats-officedocument.themeOverr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 /><Relationship Id="rId2" Type="http://schemas.openxmlformats.org/package/2006/relationships/metadata/thumbnail" Target="docProps/thumbnail.jpeg" /><Relationship Id="rId1" Type="http://schemas.openxmlformats.org/officeDocument/2006/relationships/officeDocument" Target="ppt/presentation.xml" /><Relationship Id="rId4" Type="http://schemas.openxmlformats.org/officeDocument/2006/relationships/extended-properties" Target="docProps/app.xml" 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72" r:id="rId2"/>
    <p:sldId id="264" r:id="rId3"/>
    <p:sldId id="265" r:id="rId4"/>
    <p:sldId id="258" r:id="rId5"/>
    <p:sldId id="308" r:id="rId6"/>
    <p:sldId id="261" r:id="rId7"/>
    <p:sldId id="306" r:id="rId8"/>
    <p:sldId id="309" r:id="rId9"/>
    <p:sldId id="259" r:id="rId10"/>
    <p:sldId id="307" r:id="rId11"/>
    <p:sldId id="305" r:id="rId12"/>
    <p:sldId id="260" r:id="rId13"/>
    <p:sldId id="262" r:id="rId14"/>
    <p:sldId id="263" r:id="rId15"/>
    <p:sldId id="268" r:id="rId16"/>
    <p:sldId id="270" r:id="rId17"/>
    <p:sldId id="267" r:id="rId18"/>
    <p:sldId id="304" r:id="rId19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2466" autoAdjust="0"/>
    <p:restoredTop sz="94660"/>
  </p:normalViewPr>
  <p:slideViewPr>
    <p:cSldViewPr>
      <p:cViewPr varScale="1">
        <p:scale>
          <a:sx n="59" d="100"/>
          <a:sy n="59" d="100"/>
        </p:scale>
        <p:origin x="1236" y="5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 /><Relationship Id="rId13" Type="http://schemas.openxmlformats.org/officeDocument/2006/relationships/slide" Target="slides/slide12.xml" /><Relationship Id="rId18" Type="http://schemas.openxmlformats.org/officeDocument/2006/relationships/slide" Target="slides/slide17.xml" /><Relationship Id="rId3" Type="http://schemas.openxmlformats.org/officeDocument/2006/relationships/slide" Target="slides/slide2.xml" /><Relationship Id="rId21" Type="http://schemas.openxmlformats.org/officeDocument/2006/relationships/viewProps" Target="viewProps.xml" /><Relationship Id="rId7" Type="http://schemas.openxmlformats.org/officeDocument/2006/relationships/slide" Target="slides/slide6.xml" /><Relationship Id="rId12" Type="http://schemas.openxmlformats.org/officeDocument/2006/relationships/slide" Target="slides/slide11.xml" /><Relationship Id="rId17" Type="http://schemas.openxmlformats.org/officeDocument/2006/relationships/slide" Target="slides/slide16.xml" /><Relationship Id="rId2" Type="http://schemas.openxmlformats.org/officeDocument/2006/relationships/slide" Target="slides/slide1.xml" /><Relationship Id="rId16" Type="http://schemas.openxmlformats.org/officeDocument/2006/relationships/slide" Target="slides/slide15.xml" /><Relationship Id="rId20" Type="http://schemas.openxmlformats.org/officeDocument/2006/relationships/presProps" Target="presProps.xml" /><Relationship Id="rId1" Type="http://schemas.openxmlformats.org/officeDocument/2006/relationships/slideMaster" Target="slideMasters/slideMaster1.xml" /><Relationship Id="rId6" Type="http://schemas.openxmlformats.org/officeDocument/2006/relationships/slide" Target="slides/slide5.xml" /><Relationship Id="rId11" Type="http://schemas.openxmlformats.org/officeDocument/2006/relationships/slide" Target="slides/slide10.xml" /><Relationship Id="rId5" Type="http://schemas.openxmlformats.org/officeDocument/2006/relationships/slide" Target="slides/slide4.xml" /><Relationship Id="rId15" Type="http://schemas.openxmlformats.org/officeDocument/2006/relationships/slide" Target="slides/slide14.xml" /><Relationship Id="rId23" Type="http://schemas.openxmlformats.org/officeDocument/2006/relationships/tableStyles" Target="tableStyles.xml" /><Relationship Id="rId10" Type="http://schemas.openxmlformats.org/officeDocument/2006/relationships/slide" Target="slides/slide9.xml" /><Relationship Id="rId19" Type="http://schemas.openxmlformats.org/officeDocument/2006/relationships/slide" Target="slides/slide18.xml" /><Relationship Id="rId4" Type="http://schemas.openxmlformats.org/officeDocument/2006/relationships/slide" Target="slides/slide3.xml" /><Relationship Id="rId9" Type="http://schemas.openxmlformats.org/officeDocument/2006/relationships/slide" Target="slides/slide8.xml" /><Relationship Id="rId14" Type="http://schemas.openxmlformats.org/officeDocument/2006/relationships/slide" Target="slides/slide13.xml" /><Relationship Id="rId22" Type="http://schemas.openxmlformats.org/officeDocument/2006/relationships/theme" Target="theme/theme1.xml" 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 /><Relationship Id="rId1" Type="http://schemas.openxmlformats.org/officeDocument/2006/relationships/themeOverride" Target="../theme/themeOverride1.xml" 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7">
            <a:extLst>
              <a:ext uri="{FF2B5EF4-FFF2-40B4-BE49-F238E27FC236}">
                <a16:creationId xmlns:a16="http://schemas.microsoft.com/office/drawing/2014/main" id="{D2828862-5CA1-B7FF-BF78-047C0DAF5282}"/>
              </a:ext>
            </a:extLst>
          </p:cNvPr>
          <p:cNvGrpSpPr>
            <a:grpSpLocks/>
          </p:cNvGrpSpPr>
          <p:nvPr/>
        </p:nvGrpSpPr>
        <p:grpSpPr bwMode="auto">
          <a:xfrm>
            <a:off x="565150" y="744538"/>
            <a:ext cx="8005763" cy="5349875"/>
            <a:chOff x="564643" y="744469"/>
            <a:chExt cx="8005589" cy="5349671"/>
          </a:xfrm>
        </p:grpSpPr>
        <p:sp>
          <p:nvSpPr>
            <p:cNvPr id="5" name="Freeform 6">
              <a:extLst>
                <a:ext uri="{FF2B5EF4-FFF2-40B4-BE49-F238E27FC236}">
                  <a16:creationId xmlns:a16="http://schemas.microsoft.com/office/drawing/2014/main" id="{AD741DDC-F35B-60A7-D071-464E9653E9B5}"/>
                </a:ext>
              </a:extLst>
            </p:cNvPr>
            <p:cNvSpPr>
              <a:spLocks/>
            </p:cNvSpPr>
            <p:nvPr/>
          </p:nvSpPr>
          <p:spPr bwMode="auto">
            <a:xfrm>
              <a:off x="6113972" y="1685652"/>
              <a:ext cx="2456260" cy="4408488"/>
            </a:xfrm>
            <a:custGeom>
              <a:avLst/>
              <a:gdLst>
                <a:gd name="T0" fmla="*/ 2151929 w 10000"/>
                <a:gd name="T1" fmla="*/ 0 h 10000"/>
                <a:gd name="T2" fmla="*/ 2456260 w 10000"/>
                <a:gd name="T3" fmla="*/ 0 h 10000"/>
                <a:gd name="T4" fmla="*/ 2456260 w 10000"/>
                <a:gd name="T5" fmla="*/ 4408488 h 10000"/>
                <a:gd name="T6" fmla="*/ 0 w 10000"/>
                <a:gd name="T7" fmla="*/ 4408488 h 10000"/>
                <a:gd name="T8" fmla="*/ 0 w 10000"/>
                <a:gd name="T9" fmla="*/ 4125022 h 10000"/>
                <a:gd name="T10" fmla="*/ 2151929 w 10000"/>
                <a:gd name="T11" fmla="*/ 4125022 h 10000"/>
                <a:gd name="T12" fmla="*/ 2151929 w 10000"/>
                <a:gd name="T13" fmla="*/ 0 h 10000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0" t="0" r="r" b="b"/>
              <a:pathLst>
                <a:path w="10000" h="10000">
                  <a:moveTo>
                    <a:pt x="8761" y="0"/>
                  </a:moveTo>
                  <a:lnTo>
                    <a:pt x="10000" y="0"/>
                  </a:lnTo>
                  <a:lnTo>
                    <a:pt x="10000" y="10000"/>
                  </a:lnTo>
                  <a:lnTo>
                    <a:pt x="0" y="10000"/>
                  </a:lnTo>
                  <a:lnTo>
                    <a:pt x="0" y="9357"/>
                  </a:lnTo>
                  <a:lnTo>
                    <a:pt x="8761" y="9357"/>
                  </a:lnTo>
                  <a:lnTo>
                    <a:pt x="8761" y="0"/>
                  </a:lnTo>
                  <a:close/>
                </a:path>
              </a:pathLst>
            </a:custGeom>
            <a:solidFill>
              <a:schemeClr val="tx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000000"/>
                  </a:solidFill>
                  <a:prstDash val="solid"/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6" name="Freeform 6">
              <a:extLst>
                <a:ext uri="{FF2B5EF4-FFF2-40B4-BE49-F238E27FC236}">
                  <a16:creationId xmlns:a16="http://schemas.microsoft.com/office/drawing/2014/main" id="{D275A8A3-1CC9-2B19-0F78-C8DE9A01B499}"/>
                </a:ext>
              </a:extLst>
            </p:cNvPr>
            <p:cNvSpPr>
              <a:spLocks/>
            </p:cNvSpPr>
            <p:nvPr/>
          </p:nvSpPr>
          <p:spPr bwMode="auto">
            <a:xfrm flipH="1" flipV="1">
              <a:off x="564643" y="744469"/>
              <a:ext cx="2456505" cy="4408488"/>
            </a:xfrm>
            <a:custGeom>
              <a:avLst/>
              <a:gdLst>
                <a:gd name="T0" fmla="*/ 2152174 w 10001"/>
                <a:gd name="T1" fmla="*/ 0 h 10000"/>
                <a:gd name="T2" fmla="*/ 2456505 w 10001"/>
                <a:gd name="T3" fmla="*/ 0 h 10000"/>
                <a:gd name="T4" fmla="*/ 2456505 w 10001"/>
                <a:gd name="T5" fmla="*/ 4408488 h 10000"/>
                <a:gd name="T6" fmla="*/ 246 w 10001"/>
                <a:gd name="T7" fmla="*/ 4408488 h 10000"/>
                <a:gd name="T8" fmla="*/ 246 w 10001"/>
                <a:gd name="T9" fmla="*/ 4122818 h 10000"/>
                <a:gd name="T10" fmla="*/ 2152174 w 10001"/>
                <a:gd name="T11" fmla="*/ 4120173 h 10000"/>
                <a:gd name="T12" fmla="*/ 2152174 w 10001"/>
                <a:gd name="T13" fmla="*/ 0 h 10000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0" t="0" r="r" b="b"/>
              <a:pathLst>
                <a:path w="10001" h="10000">
                  <a:moveTo>
                    <a:pt x="8762" y="0"/>
                  </a:moveTo>
                  <a:lnTo>
                    <a:pt x="10001" y="0"/>
                  </a:lnTo>
                  <a:lnTo>
                    <a:pt x="10001" y="10000"/>
                  </a:lnTo>
                  <a:lnTo>
                    <a:pt x="1" y="10000"/>
                  </a:lnTo>
                  <a:cubicBezTo>
                    <a:pt x="-2" y="9766"/>
                    <a:pt x="4" y="9586"/>
                    <a:pt x="1" y="9352"/>
                  </a:cubicBezTo>
                  <a:lnTo>
                    <a:pt x="8762" y="9346"/>
                  </a:lnTo>
                  <a:lnTo>
                    <a:pt x="8762" y="0"/>
                  </a:lnTo>
                  <a:close/>
                </a:path>
              </a:pathLst>
            </a:custGeom>
            <a:solidFill>
              <a:schemeClr val="tx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000000"/>
                  </a:solidFill>
                  <a:prstDash val="solid"/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ru-RU"/>
            </a:p>
          </p:txBody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436346" y="1788454"/>
            <a:ext cx="6270922" cy="2098226"/>
          </a:xfrm>
        </p:spPr>
        <p:txBody>
          <a:bodyPr anchor="b">
            <a:noAutofit/>
          </a:bodyPr>
          <a:lstStyle>
            <a:lvl1pPr algn="ctr">
              <a:defRPr sz="6000" cap="all" baseline="0">
                <a:solidFill>
                  <a:schemeClr val="tx2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009930" y="3956280"/>
            <a:ext cx="5123755" cy="1086237"/>
          </a:xfrm>
        </p:spPr>
        <p:txBody>
          <a:bodyPr>
            <a:normAutofit/>
          </a:bodyPr>
          <a:lstStyle>
            <a:lvl1pPr marL="0" indent="0" algn="ctr">
              <a:lnSpc>
                <a:spcPct val="112000"/>
              </a:lnSpc>
              <a:spcBef>
                <a:spcPts val="0"/>
              </a:spcBef>
              <a:spcAft>
                <a:spcPts val="0"/>
              </a:spcAft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ru-RU"/>
              <a:t>Образец подзаголовка</a:t>
            </a:r>
            <a:endParaRPr lang="en-US" dirty="0"/>
          </a:p>
        </p:txBody>
      </p:sp>
      <p:sp>
        <p:nvSpPr>
          <p:cNvPr id="7" name="Date Placeholder 3">
            <a:extLst>
              <a:ext uri="{FF2B5EF4-FFF2-40B4-BE49-F238E27FC236}">
                <a16:creationId xmlns:a16="http://schemas.microsoft.com/office/drawing/2014/main" id="{A5A9CFBF-DBF7-7744-7BEA-5FC0EA2B7B49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565150" y="6453188"/>
            <a:ext cx="1204913" cy="404812"/>
          </a:xfrm>
        </p:spPr>
        <p:txBody>
          <a:bodyPr/>
          <a:lstStyle>
            <a:lvl1pPr>
              <a:defRPr baseline="0">
                <a:solidFill>
                  <a:schemeClr val="tx2"/>
                </a:solidFill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8" name="Footer Placeholder 4">
            <a:extLst>
              <a:ext uri="{FF2B5EF4-FFF2-40B4-BE49-F238E27FC236}">
                <a16:creationId xmlns:a16="http://schemas.microsoft.com/office/drawing/2014/main" id="{DDD351BD-D984-6C85-47FD-F9E0A4BE229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1938338" y="6453188"/>
            <a:ext cx="5267325" cy="404812"/>
          </a:xfrm>
        </p:spPr>
        <p:txBody>
          <a:bodyPr/>
          <a:lstStyle>
            <a:lvl1pPr algn="ctr">
              <a:defRPr baseline="0">
                <a:solidFill>
                  <a:schemeClr val="tx2"/>
                </a:solidFill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Slide Number Placeholder 5">
            <a:extLst>
              <a:ext uri="{FF2B5EF4-FFF2-40B4-BE49-F238E27FC236}">
                <a16:creationId xmlns:a16="http://schemas.microsoft.com/office/drawing/2014/main" id="{367E77DC-391D-2B9A-4EEB-DD31524F7D9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7372350" y="6453188"/>
            <a:ext cx="1198563" cy="404812"/>
          </a:xfrm>
        </p:spPr>
        <p:txBody>
          <a:bodyPr/>
          <a:lstStyle>
            <a:lvl1pPr>
              <a:defRPr baseline="0">
                <a:solidFill>
                  <a:schemeClr val="tx2"/>
                </a:solidFill>
              </a:defRPr>
            </a:lvl1pPr>
          </a:lstStyle>
          <a:p>
            <a:pPr>
              <a:defRPr/>
            </a:pPr>
            <a:fld id="{8DC478AC-D954-42A6-B7D1-FBBB774F690A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166932646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E1C1A31-D038-3958-C7DB-3A19D4629F6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3835D1E-1A57-7251-E02E-C46A50AE326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5C26CAF-2960-8373-F995-6E27FF2C4E6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8C8F4B9-8947-4ECA-8BCB-820CA4A0A298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28769027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reeform 6">
            <a:extLst>
              <a:ext uri="{FF2B5EF4-FFF2-40B4-BE49-F238E27FC236}">
                <a16:creationId xmlns:a16="http://schemas.microsoft.com/office/drawing/2014/main" id="{5515C4F3-40C0-A36E-61D8-6704EF3F3F7E}"/>
              </a:ext>
            </a:extLst>
          </p:cNvPr>
          <p:cNvSpPr>
            <a:spLocks/>
          </p:cNvSpPr>
          <p:nvPr/>
        </p:nvSpPr>
        <p:spPr bwMode="auto">
          <a:xfrm>
            <a:off x="6113463" y="1685925"/>
            <a:ext cx="2457450" cy="4408488"/>
          </a:xfrm>
          <a:custGeom>
            <a:avLst/>
            <a:gdLst>
              <a:gd name="T0" fmla="*/ 2153024 w 4125"/>
              <a:gd name="T1" fmla="*/ 0 h 5554"/>
              <a:gd name="T2" fmla="*/ 2457450 w 4125"/>
              <a:gd name="T3" fmla="*/ 0 h 5554"/>
              <a:gd name="T4" fmla="*/ 2457450 w 4125"/>
              <a:gd name="T5" fmla="*/ 4408488 h 5554"/>
              <a:gd name="T6" fmla="*/ 0 w 4125"/>
              <a:gd name="T7" fmla="*/ 4408488 h 5554"/>
              <a:gd name="T8" fmla="*/ 0 w 4125"/>
              <a:gd name="T9" fmla="*/ 4027488 h 5554"/>
              <a:gd name="T10" fmla="*/ 2153024 w 4125"/>
              <a:gd name="T11" fmla="*/ 4027488 h 5554"/>
              <a:gd name="T12" fmla="*/ 2153024 w 4125"/>
              <a:gd name="T13" fmla="*/ 0 h 5554"/>
              <a:gd name="T14" fmla="*/ 0 60000 65536"/>
              <a:gd name="T15" fmla="*/ 0 60000 65536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</a:gdLst>
            <a:ahLst/>
            <a:cxnLst>
              <a:cxn ang="T14">
                <a:pos x="T0" y="T1"/>
              </a:cxn>
              <a:cxn ang="T15">
                <a:pos x="T2" y="T3"/>
              </a:cxn>
              <a:cxn ang="T16">
                <a:pos x="T4" y="T5"/>
              </a:cxn>
              <a:cxn ang="T17">
                <a:pos x="T6" y="T7"/>
              </a:cxn>
              <a:cxn ang="T18">
                <a:pos x="T8" y="T9"/>
              </a:cxn>
              <a:cxn ang="T19">
                <a:pos x="T10" y="T11"/>
              </a:cxn>
              <a:cxn ang="T20">
                <a:pos x="T12" y="T13"/>
              </a:cxn>
            </a:cxnLst>
            <a:rect l="0" t="0" r="r" b="b"/>
            <a:pathLst>
              <a:path w="4125" h="5554">
                <a:moveTo>
                  <a:pt x="3614" y="0"/>
                </a:moveTo>
                <a:lnTo>
                  <a:pt x="4125" y="0"/>
                </a:lnTo>
                <a:lnTo>
                  <a:pt x="4125" y="5554"/>
                </a:lnTo>
                <a:lnTo>
                  <a:pt x="0" y="5554"/>
                </a:lnTo>
                <a:lnTo>
                  <a:pt x="0" y="5074"/>
                </a:lnTo>
                <a:lnTo>
                  <a:pt x="3614" y="5074"/>
                </a:lnTo>
                <a:lnTo>
                  <a:pt x="3614" y="0"/>
                </a:lnTo>
                <a:close/>
              </a:path>
            </a:pathLst>
          </a:custGeom>
          <a:solidFill>
            <a:schemeClr val="bg2"/>
          </a:solidFill>
          <a:ln>
            <a:noFill/>
          </a:ln>
          <a:extLst>
            <a:ext uri="{91240B29-F687-4F45-9708-019B960494DF}">
              <a14:hiddenLine xmlns:a14="http://schemas.microsoft.com/office/drawing/2010/main" w="0">
                <a:solidFill>
                  <a:srgbClr val="000000"/>
                </a:solidFill>
                <a:prstDash val="solid"/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5" name="Freeform 7" title="Crop Mark">
            <a:extLst>
              <a:ext uri="{FF2B5EF4-FFF2-40B4-BE49-F238E27FC236}">
                <a16:creationId xmlns:a16="http://schemas.microsoft.com/office/drawing/2014/main" id="{2C5FF394-9FAB-3BC1-2872-148A85A208AF}"/>
              </a:ext>
            </a:extLst>
          </p:cNvPr>
          <p:cNvSpPr/>
          <p:nvPr/>
        </p:nvSpPr>
        <p:spPr bwMode="auto">
          <a:xfrm>
            <a:off x="6113463" y="1685925"/>
            <a:ext cx="2457450" cy="4408488"/>
          </a:xfrm>
          <a:custGeom>
            <a:avLst/>
            <a:gdLst/>
            <a:ahLst/>
            <a:cxnLst/>
            <a:rect l="0" t="0" r="r" b="b"/>
            <a:pathLst>
              <a:path w="4125" h="5554">
                <a:moveTo>
                  <a:pt x="3614" y="0"/>
                </a:moveTo>
                <a:lnTo>
                  <a:pt x="4125" y="0"/>
                </a:lnTo>
                <a:lnTo>
                  <a:pt x="4125" y="5554"/>
                </a:lnTo>
                <a:lnTo>
                  <a:pt x="0" y="5554"/>
                </a:lnTo>
                <a:lnTo>
                  <a:pt x="0" y="5074"/>
                </a:lnTo>
                <a:lnTo>
                  <a:pt x="3614" y="5074"/>
                </a:lnTo>
                <a:lnTo>
                  <a:pt x="3614" y="0"/>
                </a:lnTo>
                <a:close/>
              </a:path>
            </a:pathLst>
          </a:custGeom>
          <a:solidFill>
            <a:schemeClr val="tx2"/>
          </a:solidFill>
          <a:ln w="0">
            <a:noFill/>
            <a:prstDash val="solid"/>
            <a:round/>
            <a:headEnd/>
            <a:tailEnd/>
          </a:ln>
        </p:spPr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73769" y="1301361"/>
            <a:ext cx="7209728" cy="2852737"/>
          </a:xfrm>
        </p:spPr>
        <p:txBody>
          <a:bodyPr anchor="b">
            <a:normAutofit/>
          </a:bodyPr>
          <a:lstStyle>
            <a:lvl1pPr algn="r">
              <a:defRPr sz="6000" cap="all" baseline="0">
                <a:solidFill>
                  <a:schemeClr val="tx2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73769" y="4216328"/>
            <a:ext cx="7209728" cy="1143324"/>
          </a:xfrm>
        </p:spPr>
        <p:txBody>
          <a:bodyPr/>
          <a:lstStyle>
            <a:lvl1pPr marL="0" indent="0" algn="r">
              <a:lnSpc>
                <a:spcPct val="112000"/>
              </a:lnSpc>
              <a:spcBef>
                <a:spcPts val="0"/>
              </a:spcBef>
              <a:spcAft>
                <a:spcPts val="0"/>
              </a:spcAft>
              <a:buNone/>
              <a:defRPr sz="1800">
                <a:solidFill>
                  <a:schemeClr val="tx2"/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Date Placeholder 3">
            <a:extLst>
              <a:ext uri="{FF2B5EF4-FFF2-40B4-BE49-F238E27FC236}">
                <a16:creationId xmlns:a16="http://schemas.microsoft.com/office/drawing/2014/main" id="{F885D444-37F1-59E1-6395-5F955D64D4B0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554038" y="6453188"/>
            <a:ext cx="1217612" cy="404812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Footer Placeholder 4">
            <a:extLst>
              <a:ext uri="{FF2B5EF4-FFF2-40B4-BE49-F238E27FC236}">
                <a16:creationId xmlns:a16="http://schemas.microsoft.com/office/drawing/2014/main" id="{880D9523-3132-0990-1C64-D4F8C9572DE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1938338" y="6453188"/>
            <a:ext cx="5267325" cy="404812"/>
          </a:xfrm>
        </p:spPr>
        <p:txBody>
          <a:bodyPr/>
          <a:lstStyle>
            <a:lvl1pPr algn="ctr">
              <a:defRPr>
                <a:solidFill>
                  <a:schemeClr val="tx2"/>
                </a:solidFill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8" name="Slide Number Placeholder 5">
            <a:extLst>
              <a:ext uri="{FF2B5EF4-FFF2-40B4-BE49-F238E27FC236}">
                <a16:creationId xmlns:a16="http://schemas.microsoft.com/office/drawing/2014/main" id="{78D0D615-5D04-C6EB-7277-90D66FEBA9C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7372350" y="6453188"/>
            <a:ext cx="1198563" cy="404812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>
              <a:defRPr/>
            </a:pPr>
            <a:fld id="{3613F3C6-1417-443C-B818-55D87F62FFA1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3448345113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28700" y="2286000"/>
            <a:ext cx="3335840" cy="3581401"/>
          </a:xfrm>
        </p:spPr>
        <p:txBody>
          <a:bodyPr/>
          <a:lstStyle>
            <a:lvl1pPr>
              <a:defRPr baseline="0">
                <a:solidFill>
                  <a:schemeClr val="tx2"/>
                </a:solidFill>
              </a:defRPr>
            </a:lvl1pPr>
            <a:lvl2pPr>
              <a:defRPr baseline="0">
                <a:solidFill>
                  <a:schemeClr val="tx2"/>
                </a:solidFill>
              </a:defRPr>
            </a:lvl2pPr>
            <a:lvl3pPr>
              <a:defRPr baseline="0">
                <a:solidFill>
                  <a:schemeClr val="tx2"/>
                </a:solidFill>
              </a:defRPr>
            </a:lvl3pPr>
            <a:lvl4pPr>
              <a:defRPr baseline="0">
                <a:solidFill>
                  <a:schemeClr val="tx2"/>
                </a:solidFill>
              </a:defRPr>
            </a:lvl4pPr>
            <a:lvl5pPr>
              <a:defRPr baseline="0">
                <a:solidFill>
                  <a:schemeClr val="tx2"/>
                </a:solidFill>
              </a:defRPr>
            </a:lvl5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894052" y="2286000"/>
            <a:ext cx="3335840" cy="3581401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0FD525E1-CCC7-25DE-175F-7C719135810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Footer Placeholder 4">
            <a:extLst>
              <a:ext uri="{FF2B5EF4-FFF2-40B4-BE49-F238E27FC236}">
                <a16:creationId xmlns:a16="http://schemas.microsoft.com/office/drawing/2014/main" id="{1BE5239B-2BB4-54FF-5C83-18B941DE395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96C8DAE5-6C55-A163-DB78-13F71AC9D63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9F076CB-FC4B-4BFC-A672-32FA61D94AB4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130846906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28700" y="685800"/>
            <a:ext cx="7200900" cy="14859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28700" y="2340230"/>
            <a:ext cx="3335840" cy="823912"/>
          </a:xfrm>
        </p:spPr>
        <p:txBody>
          <a:bodyPr anchor="b">
            <a:noAutofit/>
          </a:bodyPr>
          <a:lstStyle>
            <a:lvl1pPr marL="0" indent="0">
              <a:lnSpc>
                <a:spcPct val="84000"/>
              </a:lnSpc>
              <a:spcBef>
                <a:spcPts val="0"/>
              </a:spcBef>
              <a:spcAft>
                <a:spcPts val="0"/>
              </a:spcAft>
              <a:buNone/>
              <a:defRPr sz="2400" b="0" baseline="0">
                <a:solidFill>
                  <a:schemeClr val="tx2"/>
                </a:solidFill>
              </a:defRPr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28700" y="3305208"/>
            <a:ext cx="3335839" cy="2562193"/>
          </a:xfrm>
        </p:spPr>
        <p:txBody>
          <a:bodyPr/>
          <a:lstStyle>
            <a:lvl1pPr>
              <a:defRPr baseline="0">
                <a:solidFill>
                  <a:schemeClr val="tx2"/>
                </a:solidFill>
              </a:defRPr>
            </a:lvl1pPr>
            <a:lvl2pPr>
              <a:defRPr baseline="0">
                <a:solidFill>
                  <a:schemeClr val="tx2"/>
                </a:solidFill>
              </a:defRPr>
            </a:lvl2pPr>
            <a:lvl3pPr>
              <a:defRPr baseline="0">
                <a:solidFill>
                  <a:schemeClr val="tx2"/>
                </a:solidFill>
              </a:defRPr>
            </a:lvl3pPr>
            <a:lvl4pPr>
              <a:defRPr baseline="0">
                <a:solidFill>
                  <a:schemeClr val="tx2"/>
                </a:solidFill>
              </a:defRPr>
            </a:lvl4pPr>
            <a:lvl5pPr>
              <a:defRPr baseline="0">
                <a:solidFill>
                  <a:schemeClr val="tx2"/>
                </a:solidFill>
              </a:defRPr>
            </a:lvl5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893760" y="2349754"/>
            <a:ext cx="3335840" cy="823912"/>
          </a:xfrm>
        </p:spPr>
        <p:txBody>
          <a:bodyPr anchor="b">
            <a:noAutofit/>
          </a:bodyPr>
          <a:lstStyle>
            <a:lvl1pPr marL="0" indent="0">
              <a:lnSpc>
                <a:spcPct val="84000"/>
              </a:lnSpc>
              <a:spcBef>
                <a:spcPts val="0"/>
              </a:spcBef>
              <a:spcAft>
                <a:spcPts val="0"/>
              </a:spcAft>
              <a:buNone/>
              <a:defRPr sz="2400" b="0" baseline="0">
                <a:solidFill>
                  <a:schemeClr val="tx2"/>
                </a:solidFill>
              </a:defRPr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893760" y="3305208"/>
            <a:ext cx="3335840" cy="2562193"/>
          </a:xfrm>
        </p:spPr>
        <p:txBody>
          <a:bodyPr/>
          <a:lstStyle>
            <a:lvl1pPr>
              <a:defRPr baseline="0">
                <a:solidFill>
                  <a:schemeClr val="tx2"/>
                </a:solidFill>
              </a:defRPr>
            </a:lvl1pPr>
            <a:lvl2pPr>
              <a:defRPr baseline="0">
                <a:solidFill>
                  <a:schemeClr val="tx2"/>
                </a:solidFill>
              </a:defRPr>
            </a:lvl2pPr>
            <a:lvl3pPr>
              <a:defRPr baseline="0">
                <a:solidFill>
                  <a:schemeClr val="tx2"/>
                </a:solidFill>
              </a:defRPr>
            </a:lvl3pPr>
            <a:lvl4pPr>
              <a:defRPr baseline="0">
                <a:solidFill>
                  <a:schemeClr val="tx2"/>
                </a:solidFill>
              </a:defRPr>
            </a:lvl4pPr>
            <a:lvl5pPr>
              <a:defRPr baseline="0">
                <a:solidFill>
                  <a:schemeClr val="tx2"/>
                </a:solidFill>
              </a:defRPr>
            </a:lvl5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7" name="Date Placeholder 3">
            <a:extLst>
              <a:ext uri="{FF2B5EF4-FFF2-40B4-BE49-F238E27FC236}">
                <a16:creationId xmlns:a16="http://schemas.microsoft.com/office/drawing/2014/main" id="{F5217DDE-034F-1A55-B3FF-42D8919E270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8" name="Footer Placeholder 4">
            <a:extLst>
              <a:ext uri="{FF2B5EF4-FFF2-40B4-BE49-F238E27FC236}">
                <a16:creationId xmlns:a16="http://schemas.microsoft.com/office/drawing/2014/main" id="{761ED172-2062-DE0B-36A6-496EAD35FF8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Slide Number Placeholder 5">
            <a:extLst>
              <a:ext uri="{FF2B5EF4-FFF2-40B4-BE49-F238E27FC236}">
                <a16:creationId xmlns:a16="http://schemas.microsoft.com/office/drawing/2014/main" id="{C99808CE-C8B6-C01C-BBE4-0863843E35D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F2696EA-1FB6-4D89-A46B-60A4B0A91B1D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198929736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Date Placeholder 3">
            <a:extLst>
              <a:ext uri="{FF2B5EF4-FFF2-40B4-BE49-F238E27FC236}">
                <a16:creationId xmlns:a16="http://schemas.microsoft.com/office/drawing/2014/main" id="{F795C5FF-5F16-3C48-ED72-998E790102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Footer Placeholder 4">
            <a:extLst>
              <a:ext uri="{FF2B5EF4-FFF2-40B4-BE49-F238E27FC236}">
                <a16:creationId xmlns:a16="http://schemas.microsoft.com/office/drawing/2014/main" id="{67D56B87-34A4-D931-3DC2-6F0595F3741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Slide Number Placeholder 5">
            <a:extLst>
              <a:ext uri="{FF2B5EF4-FFF2-40B4-BE49-F238E27FC236}">
                <a16:creationId xmlns:a16="http://schemas.microsoft.com/office/drawing/2014/main" id="{383DCA5C-FC42-2B86-741E-0B765721142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CC25077-4314-4A84-9C16-21DA2CB16FC9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192135330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>
            <a:extLst>
              <a:ext uri="{FF2B5EF4-FFF2-40B4-BE49-F238E27FC236}">
                <a16:creationId xmlns:a16="http://schemas.microsoft.com/office/drawing/2014/main" id="{873FF928-E75C-C832-0738-67E35115E93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Footer Placeholder 4">
            <a:extLst>
              <a:ext uri="{FF2B5EF4-FFF2-40B4-BE49-F238E27FC236}">
                <a16:creationId xmlns:a16="http://schemas.microsoft.com/office/drawing/2014/main" id="{06C8DF65-0E14-E25D-3C9F-E547E3BCB4C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Slide Number Placeholder 5">
            <a:extLst>
              <a:ext uri="{FF2B5EF4-FFF2-40B4-BE49-F238E27FC236}">
                <a16:creationId xmlns:a16="http://schemas.microsoft.com/office/drawing/2014/main" id="{F1408914-2660-EDEE-FEAE-0E829594DA9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C670407-DDD4-4BD6-9539-480DBD5886FF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90472664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7" title="Background Shape">
            <a:extLst>
              <a:ext uri="{FF2B5EF4-FFF2-40B4-BE49-F238E27FC236}">
                <a16:creationId xmlns:a16="http://schemas.microsoft.com/office/drawing/2014/main" id="{3A1CFE84-801D-C0D0-C929-11DFAB682707}"/>
              </a:ext>
            </a:extLst>
          </p:cNvPr>
          <p:cNvSpPr/>
          <p:nvPr/>
        </p:nvSpPr>
        <p:spPr>
          <a:xfrm>
            <a:off x="0" y="0"/>
            <a:ext cx="3978275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6" name="Rectangle 8">
            <a:extLst>
              <a:ext uri="{FF2B5EF4-FFF2-40B4-BE49-F238E27FC236}">
                <a16:creationId xmlns:a16="http://schemas.microsoft.com/office/drawing/2014/main" id="{76FA69B9-3072-EE37-EC19-F4EA143F7C15}"/>
              </a:ext>
            </a:extLst>
          </p:cNvPr>
          <p:cNvSpPr/>
          <p:nvPr/>
        </p:nvSpPr>
        <p:spPr>
          <a:xfrm>
            <a:off x="3978275" y="0"/>
            <a:ext cx="171450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7" name="Rectangle 10" title="Divider Bar">
            <a:extLst>
              <a:ext uri="{FF2B5EF4-FFF2-40B4-BE49-F238E27FC236}">
                <a16:creationId xmlns:a16="http://schemas.microsoft.com/office/drawing/2014/main" id="{15AD6D4B-E537-4CC6-3767-8AB1E8A1DE48}"/>
              </a:ext>
            </a:extLst>
          </p:cNvPr>
          <p:cNvSpPr/>
          <p:nvPr/>
        </p:nvSpPr>
        <p:spPr>
          <a:xfrm>
            <a:off x="3978275" y="0"/>
            <a:ext cx="171450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42925" y="685800"/>
            <a:ext cx="2891790" cy="2157884"/>
          </a:xfrm>
        </p:spPr>
        <p:txBody>
          <a:bodyPr>
            <a:noAutofit/>
          </a:bodyPr>
          <a:lstStyle>
            <a:lvl1pPr>
              <a:lnSpc>
                <a:spcPct val="84000"/>
              </a:lnSpc>
              <a:defRPr sz="4400" baseline="0">
                <a:solidFill>
                  <a:schemeClr val="tx2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92015" y="685801"/>
            <a:ext cx="3909060" cy="5175250"/>
          </a:xfrm>
        </p:spPr>
        <p:txBody>
          <a:bodyPr/>
          <a:lstStyle>
            <a:lvl1pPr>
              <a:defRPr sz="1500"/>
            </a:lvl1pPr>
            <a:lvl2pPr>
              <a:defRPr sz="1500"/>
            </a:lvl2pPr>
            <a:lvl3pPr>
              <a:defRPr sz="1350"/>
            </a:lvl3pPr>
            <a:lvl4pPr>
              <a:defRPr sz="135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42925" y="2856344"/>
            <a:ext cx="2891790" cy="3011056"/>
          </a:xfrm>
        </p:spPr>
        <p:txBody>
          <a:bodyPr>
            <a:normAutofit/>
          </a:bodyPr>
          <a:lstStyle>
            <a:lvl1pPr marL="0" indent="0">
              <a:lnSpc>
                <a:spcPct val="113000"/>
              </a:lnSpc>
              <a:spcBef>
                <a:spcPts val="0"/>
              </a:spcBef>
              <a:spcAft>
                <a:spcPts val="1500"/>
              </a:spcAft>
              <a:buNone/>
              <a:defRPr sz="16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8" name="Date Placeholder 4">
            <a:extLst>
              <a:ext uri="{FF2B5EF4-FFF2-40B4-BE49-F238E27FC236}">
                <a16:creationId xmlns:a16="http://schemas.microsoft.com/office/drawing/2014/main" id="{0F48C23C-E1B1-7509-256D-4CF2BFFCFA53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542925" y="6453188"/>
            <a:ext cx="903288" cy="404812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Footer Placeholder 5">
            <a:extLst>
              <a:ext uri="{FF2B5EF4-FFF2-40B4-BE49-F238E27FC236}">
                <a16:creationId xmlns:a16="http://schemas.microsoft.com/office/drawing/2014/main" id="{473602C9-648A-5E02-E649-5A57AC87914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1654175" y="6453188"/>
            <a:ext cx="1781175" cy="404812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0" name="Slide Number Placeholder 6">
            <a:extLst>
              <a:ext uri="{FF2B5EF4-FFF2-40B4-BE49-F238E27FC236}">
                <a16:creationId xmlns:a16="http://schemas.microsoft.com/office/drawing/2014/main" id="{C9EC3440-29A4-A2FA-80AF-7BA62E0CB03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7412038" y="6453188"/>
            <a:ext cx="1196975" cy="404812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>
              <a:defRPr/>
            </a:pPr>
            <a:fld id="{3865E102-4F60-4A65-AFCF-94F201856199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300382239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7" title="Background Shape">
            <a:extLst>
              <a:ext uri="{FF2B5EF4-FFF2-40B4-BE49-F238E27FC236}">
                <a16:creationId xmlns:a16="http://schemas.microsoft.com/office/drawing/2014/main" id="{42ED5171-8F93-A924-8BC0-781BD537606E}"/>
              </a:ext>
            </a:extLst>
          </p:cNvPr>
          <p:cNvSpPr/>
          <p:nvPr/>
        </p:nvSpPr>
        <p:spPr>
          <a:xfrm>
            <a:off x="0" y="0"/>
            <a:ext cx="3978275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6" name="Rectangle 8">
            <a:extLst>
              <a:ext uri="{FF2B5EF4-FFF2-40B4-BE49-F238E27FC236}">
                <a16:creationId xmlns:a16="http://schemas.microsoft.com/office/drawing/2014/main" id="{5801F9D4-FBA2-D42B-987C-1B4FE41266DA}"/>
              </a:ext>
            </a:extLst>
          </p:cNvPr>
          <p:cNvSpPr/>
          <p:nvPr/>
        </p:nvSpPr>
        <p:spPr>
          <a:xfrm>
            <a:off x="3978275" y="0"/>
            <a:ext cx="171450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7" name="Rectangle 10" title="Divider Bar">
            <a:extLst>
              <a:ext uri="{FF2B5EF4-FFF2-40B4-BE49-F238E27FC236}">
                <a16:creationId xmlns:a16="http://schemas.microsoft.com/office/drawing/2014/main" id="{FA453BDD-7E35-348C-57EA-2B6D67158619}"/>
              </a:ext>
            </a:extLst>
          </p:cNvPr>
          <p:cNvSpPr/>
          <p:nvPr/>
        </p:nvSpPr>
        <p:spPr>
          <a:xfrm>
            <a:off x="3978275" y="0"/>
            <a:ext cx="171450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42925" y="685800"/>
            <a:ext cx="2891790" cy="2157884"/>
          </a:xfrm>
        </p:spPr>
        <p:txBody>
          <a:bodyPr>
            <a:normAutofit/>
          </a:bodyPr>
          <a:lstStyle>
            <a:lvl1pPr>
              <a:lnSpc>
                <a:spcPct val="84000"/>
              </a:lnSpc>
              <a:defRPr sz="4400" baseline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149090" y="1"/>
            <a:ext cx="4994910" cy="6857999"/>
          </a:xfrm>
        </p:spPr>
        <p:txBody>
          <a:bodyPr rtlCol="0">
            <a:normAutofit/>
          </a:bodyPr>
          <a:lstStyle>
            <a:lvl1pPr marL="0" indent="0">
              <a:buNone/>
              <a:defRPr sz="1500"/>
            </a:lvl1pPr>
            <a:lvl2pPr marL="342900" indent="0">
              <a:buNone/>
              <a:defRPr sz="1500"/>
            </a:lvl2pPr>
            <a:lvl3pPr marL="685800" indent="0">
              <a:buNone/>
              <a:defRPr sz="15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pPr lvl="0"/>
            <a:r>
              <a:rPr lang="ru-RU" noProof="0"/>
              <a:t>Вставка рисунка</a:t>
            </a:r>
            <a:endParaRPr lang="en-US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42925" y="2855968"/>
            <a:ext cx="2891790" cy="3011432"/>
          </a:xfrm>
        </p:spPr>
        <p:txBody>
          <a:bodyPr>
            <a:normAutofit/>
          </a:bodyPr>
          <a:lstStyle>
            <a:lvl1pPr marL="0" indent="0">
              <a:lnSpc>
                <a:spcPct val="113000"/>
              </a:lnSpc>
              <a:spcBef>
                <a:spcPts val="0"/>
              </a:spcBef>
              <a:spcAft>
                <a:spcPts val="1500"/>
              </a:spcAft>
              <a:buNone/>
              <a:defRPr sz="16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8" name="Date Placeholder 4">
            <a:extLst>
              <a:ext uri="{FF2B5EF4-FFF2-40B4-BE49-F238E27FC236}">
                <a16:creationId xmlns:a16="http://schemas.microsoft.com/office/drawing/2014/main" id="{58C9E859-FD27-56AE-787E-5469B3B112BE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542925" y="6453188"/>
            <a:ext cx="903288" cy="404812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Footer Placeholder 5">
            <a:extLst>
              <a:ext uri="{FF2B5EF4-FFF2-40B4-BE49-F238E27FC236}">
                <a16:creationId xmlns:a16="http://schemas.microsoft.com/office/drawing/2014/main" id="{484FE1C9-1A7F-FB81-BFAB-59B41932451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1654175" y="6453188"/>
            <a:ext cx="1781175" cy="404812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0" name="Slide Number Placeholder 6">
            <a:extLst>
              <a:ext uri="{FF2B5EF4-FFF2-40B4-BE49-F238E27FC236}">
                <a16:creationId xmlns:a16="http://schemas.microsoft.com/office/drawing/2014/main" id="{4D5A571C-C624-36CB-775D-5D0FCA5F79E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7412038" y="6453188"/>
            <a:ext cx="1196975" cy="404812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>
              <a:defRPr/>
            </a:pPr>
            <a:fld id="{858FE0E6-6007-4070-B83F-16D7DA62A944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163430950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28700" y="2295526"/>
            <a:ext cx="7200900" cy="3571875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7024D19-0018-9BE6-7771-363DA0CFC81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F5F37A1-DC49-3D1D-50C1-EE3D373DD9F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50F0EF4-B3D9-9E5D-B2B9-5E910232F50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1F0C9E0-33FF-4659-A1E7-44277A6B6194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84200284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880797" y="624156"/>
            <a:ext cx="1490950" cy="5243244"/>
          </a:xfrm>
        </p:spPr>
        <p:txBody>
          <a:bodyPr vert="eaVert"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28700" y="624156"/>
            <a:ext cx="5724525" cy="5243244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B910626-E9A7-E2C0-FA52-4C96170B372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17F4BE3-0ABB-19C8-E0A4-26142CBED3A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A34D634-630D-2D7A-62D3-C686B3FCD4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AAD2EEE-F0C6-4C00-BD78-830157937DF7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387394408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 /><Relationship Id="rId3" Type="http://schemas.openxmlformats.org/officeDocument/2006/relationships/slideLayout" Target="../slideLayouts/slideLayout3.xml" /><Relationship Id="rId7" Type="http://schemas.openxmlformats.org/officeDocument/2006/relationships/slideLayout" Target="../slideLayouts/slideLayout7.xml" /><Relationship Id="rId12" Type="http://schemas.openxmlformats.org/officeDocument/2006/relationships/theme" Target="../theme/theme1.xml" /><Relationship Id="rId2" Type="http://schemas.openxmlformats.org/officeDocument/2006/relationships/slideLayout" Target="../slideLayouts/slideLayout2.xml" /><Relationship Id="rId1" Type="http://schemas.openxmlformats.org/officeDocument/2006/relationships/slideLayout" Target="../slideLayouts/slideLayout1.xml" /><Relationship Id="rId6" Type="http://schemas.openxmlformats.org/officeDocument/2006/relationships/slideLayout" Target="../slideLayouts/slideLayout6.xml" /><Relationship Id="rId11" Type="http://schemas.openxmlformats.org/officeDocument/2006/relationships/slideLayout" Target="../slideLayouts/slideLayout11.xml" /><Relationship Id="rId5" Type="http://schemas.openxmlformats.org/officeDocument/2006/relationships/slideLayout" Target="../slideLayouts/slideLayout5.xml" /><Relationship Id="rId10" Type="http://schemas.openxmlformats.org/officeDocument/2006/relationships/slideLayout" Target="../slideLayouts/slideLayout10.xml" /><Relationship Id="rId4" Type="http://schemas.openxmlformats.org/officeDocument/2006/relationships/slideLayout" Target="../slideLayouts/slideLayout4.xml" /><Relationship Id="rId9" Type="http://schemas.openxmlformats.org/officeDocument/2006/relationships/slideLayout" Target="../slideLayouts/slideLayout9.xml" 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>
            <a:extLst>
              <a:ext uri="{FF2B5EF4-FFF2-40B4-BE49-F238E27FC236}">
                <a16:creationId xmlns:a16="http://schemas.microsoft.com/office/drawing/2014/main" id="{993B92A0-797F-35D3-723D-262EC7007C19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1028700" y="685800"/>
            <a:ext cx="7200900" cy="1485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/>
              <a:t>Образец заголовка</a:t>
            </a:r>
            <a:endParaRPr lang="en-US" altLang="ru-RU"/>
          </a:p>
        </p:txBody>
      </p:sp>
      <p:sp>
        <p:nvSpPr>
          <p:cNvPr id="1027" name="Text Placeholder 2">
            <a:extLst>
              <a:ext uri="{FF2B5EF4-FFF2-40B4-BE49-F238E27FC236}">
                <a16:creationId xmlns:a16="http://schemas.microsoft.com/office/drawing/2014/main" id="{F9649490-E5EA-B2D3-4E5F-A616D2306F98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1028700" y="2286000"/>
            <a:ext cx="7200900" cy="3581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/>
              <a:t>Образец текста</a:t>
            </a:r>
          </a:p>
          <a:p>
            <a:pPr lvl="1"/>
            <a:r>
              <a:rPr lang="ru-RU" altLang="ru-RU"/>
              <a:t>Второй уровень</a:t>
            </a:r>
          </a:p>
          <a:p>
            <a:pPr lvl="2"/>
            <a:r>
              <a:rPr lang="ru-RU" altLang="ru-RU"/>
              <a:t>Третий уровень</a:t>
            </a:r>
          </a:p>
          <a:p>
            <a:pPr lvl="3"/>
            <a:r>
              <a:rPr lang="ru-RU" altLang="ru-RU"/>
              <a:t>Четвертый уровень</a:t>
            </a:r>
          </a:p>
          <a:p>
            <a:pPr lvl="4"/>
            <a:r>
              <a:rPr lang="ru-RU" altLang="ru-RU"/>
              <a:t>Пятый уровень</a:t>
            </a:r>
            <a:endParaRPr lang="en-US" altLang="ru-RU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809738B-FFB6-F5E4-A686-A4166C1BF0AC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1042988" y="6453188"/>
            <a:ext cx="903287" cy="40481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000" baseline="0">
                <a:solidFill>
                  <a:schemeClr val="tx2"/>
                </a:solidFill>
                <a:latin typeface="+mn-lt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56C5999-D8C5-1E49-6BCD-78735A2A9B21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2170113" y="6453188"/>
            <a:ext cx="4710112" cy="40481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000" baseline="0">
                <a:solidFill>
                  <a:schemeClr val="tx2"/>
                </a:solidFill>
                <a:latin typeface="+mn-lt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303ACF4-AEBE-6759-A8AF-A7F26B072B0A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7104063" y="6453188"/>
            <a:ext cx="1196975" cy="40481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000" baseline="0">
                <a:solidFill>
                  <a:schemeClr val="tx2"/>
                </a:solidFill>
                <a:latin typeface="+mn-lt"/>
              </a:defRPr>
            </a:lvl1pPr>
          </a:lstStyle>
          <a:p>
            <a:pPr>
              <a:defRPr/>
            </a:pPr>
            <a:fld id="{0047FDDB-3351-4817-ABBB-CC8E5E759854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754F3C35-0DB3-7F30-3D00-8641C5073773}"/>
              </a:ext>
            </a:extLst>
          </p:cNvPr>
          <p:cNvSpPr/>
          <p:nvPr/>
        </p:nvSpPr>
        <p:spPr>
          <a:xfrm>
            <a:off x="358775" y="0"/>
            <a:ext cx="171450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 title="Side bar">
            <a:extLst>
              <a:ext uri="{FF2B5EF4-FFF2-40B4-BE49-F238E27FC236}">
                <a16:creationId xmlns:a16="http://schemas.microsoft.com/office/drawing/2014/main" id="{BD5A1664-EE05-41E6-9BF8-EEDB88B91C7C}"/>
              </a:ext>
            </a:extLst>
          </p:cNvPr>
          <p:cNvSpPr/>
          <p:nvPr/>
        </p:nvSpPr>
        <p:spPr>
          <a:xfrm>
            <a:off x="358775" y="0"/>
            <a:ext cx="171450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189016476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685800" rtl="0" eaLnBrk="0" fontAlgn="base" hangingPunct="0">
        <a:lnSpc>
          <a:spcPct val="89000"/>
        </a:lnSpc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l" defTabSz="685800" rtl="0" eaLnBrk="0" fontAlgn="base" hangingPunct="0">
        <a:lnSpc>
          <a:spcPct val="89000"/>
        </a:lnSpc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Franklin Gothic Book" panose="020B0503020102020204" pitchFamily="34" charset="0"/>
        </a:defRPr>
      </a:lvl2pPr>
      <a:lvl3pPr algn="l" defTabSz="685800" rtl="0" eaLnBrk="0" fontAlgn="base" hangingPunct="0">
        <a:lnSpc>
          <a:spcPct val="89000"/>
        </a:lnSpc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Franklin Gothic Book" panose="020B0503020102020204" pitchFamily="34" charset="0"/>
        </a:defRPr>
      </a:lvl3pPr>
      <a:lvl4pPr algn="l" defTabSz="685800" rtl="0" eaLnBrk="0" fontAlgn="base" hangingPunct="0">
        <a:lnSpc>
          <a:spcPct val="89000"/>
        </a:lnSpc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Franklin Gothic Book" panose="020B0503020102020204" pitchFamily="34" charset="0"/>
        </a:defRPr>
      </a:lvl4pPr>
      <a:lvl5pPr algn="l" defTabSz="685800" rtl="0" eaLnBrk="0" fontAlgn="base" hangingPunct="0">
        <a:lnSpc>
          <a:spcPct val="89000"/>
        </a:lnSpc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Franklin Gothic Book" panose="020B0503020102020204" pitchFamily="34" charset="0"/>
        </a:defRPr>
      </a:lvl5pPr>
      <a:lvl6pPr marL="457200" algn="l" defTabSz="685800" rtl="0" fontAlgn="base">
        <a:lnSpc>
          <a:spcPct val="89000"/>
        </a:lnSpc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Franklin Gothic Book" panose="020B0503020102020204" pitchFamily="34" charset="0"/>
        </a:defRPr>
      </a:lvl6pPr>
      <a:lvl7pPr marL="914400" algn="l" defTabSz="685800" rtl="0" fontAlgn="base">
        <a:lnSpc>
          <a:spcPct val="89000"/>
        </a:lnSpc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Franklin Gothic Book" panose="020B0503020102020204" pitchFamily="34" charset="0"/>
        </a:defRPr>
      </a:lvl7pPr>
      <a:lvl8pPr marL="1371600" algn="l" defTabSz="685800" rtl="0" fontAlgn="base">
        <a:lnSpc>
          <a:spcPct val="89000"/>
        </a:lnSpc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Franklin Gothic Book" panose="020B0503020102020204" pitchFamily="34" charset="0"/>
        </a:defRPr>
      </a:lvl8pPr>
      <a:lvl9pPr marL="1828800" algn="l" defTabSz="685800" rtl="0" fontAlgn="base">
        <a:lnSpc>
          <a:spcPct val="89000"/>
        </a:lnSpc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Franklin Gothic Book" panose="020B0503020102020204" pitchFamily="34" charset="0"/>
        </a:defRPr>
      </a:lvl9pPr>
    </p:titleStyle>
    <p:bodyStyle>
      <a:lvl1pPr marL="382588" indent="-382588" algn="l" defTabSz="685800" rtl="0" eaLnBrk="0" fontAlgn="base" hangingPunct="0">
        <a:lnSpc>
          <a:spcPct val="94000"/>
        </a:lnSpc>
        <a:spcBef>
          <a:spcPts val="1000"/>
        </a:spcBef>
        <a:spcAft>
          <a:spcPts val="200"/>
        </a:spcAft>
        <a:buFont typeface="Franklin Gothic Book" panose="020B0503020102020204" pitchFamily="34" charset="0"/>
        <a:buChar char="■"/>
        <a:defRPr sz="2000" kern="1200">
          <a:solidFill>
            <a:schemeClr val="tx2"/>
          </a:solidFill>
          <a:latin typeface="+mn-lt"/>
          <a:ea typeface="+mn-ea"/>
          <a:cs typeface="+mn-cs"/>
        </a:defRPr>
      </a:lvl1pPr>
      <a:lvl2pPr marL="914400" indent="-382588" algn="l" defTabSz="685800" rtl="0" eaLnBrk="0" fontAlgn="base" hangingPunct="0">
        <a:lnSpc>
          <a:spcPct val="94000"/>
        </a:lnSpc>
        <a:spcBef>
          <a:spcPts val="500"/>
        </a:spcBef>
        <a:spcAft>
          <a:spcPts val="200"/>
        </a:spcAft>
        <a:buFont typeface="Franklin Gothic Book" panose="020B0503020102020204" pitchFamily="34" charset="0"/>
        <a:buChar char="–"/>
        <a:defRPr sz="2000" i="1" kern="1200">
          <a:solidFill>
            <a:schemeClr val="tx2"/>
          </a:solidFill>
          <a:latin typeface="+mn-lt"/>
          <a:ea typeface="+mn-ea"/>
          <a:cs typeface="+mn-cs"/>
        </a:defRPr>
      </a:lvl2pPr>
      <a:lvl3pPr marL="1371600" indent="-382588" algn="l" defTabSz="685800" rtl="0" eaLnBrk="0" fontAlgn="base" hangingPunct="0">
        <a:lnSpc>
          <a:spcPct val="94000"/>
        </a:lnSpc>
        <a:spcBef>
          <a:spcPts val="500"/>
        </a:spcBef>
        <a:spcAft>
          <a:spcPts val="200"/>
        </a:spcAft>
        <a:buFont typeface="Franklin Gothic Book" panose="020B0503020102020204" pitchFamily="34" charset="0"/>
        <a:buChar char="■"/>
        <a:defRPr kern="1200">
          <a:solidFill>
            <a:schemeClr val="tx2"/>
          </a:solidFill>
          <a:latin typeface="+mn-lt"/>
          <a:ea typeface="+mn-ea"/>
          <a:cs typeface="+mn-cs"/>
        </a:defRPr>
      </a:lvl3pPr>
      <a:lvl4pPr marL="1828800" indent="-382588" algn="l" defTabSz="685800" rtl="0" eaLnBrk="0" fontAlgn="base" hangingPunct="0">
        <a:lnSpc>
          <a:spcPct val="94000"/>
        </a:lnSpc>
        <a:spcBef>
          <a:spcPts val="500"/>
        </a:spcBef>
        <a:spcAft>
          <a:spcPts val="200"/>
        </a:spcAft>
        <a:buFont typeface="Franklin Gothic Book" panose="020B0503020102020204" pitchFamily="34" charset="0"/>
        <a:buChar char="–"/>
        <a:defRPr i="1" kern="1200">
          <a:solidFill>
            <a:schemeClr val="tx2"/>
          </a:solidFill>
          <a:latin typeface="+mn-lt"/>
          <a:ea typeface="+mn-ea"/>
          <a:cs typeface="+mn-cs"/>
        </a:defRPr>
      </a:lvl4pPr>
      <a:lvl5pPr marL="2286000" indent="-382588" algn="l" defTabSz="685800" rtl="0" eaLnBrk="0" fontAlgn="base" hangingPunct="0">
        <a:lnSpc>
          <a:spcPct val="94000"/>
        </a:lnSpc>
        <a:spcBef>
          <a:spcPts val="500"/>
        </a:spcBef>
        <a:spcAft>
          <a:spcPts val="200"/>
        </a:spcAft>
        <a:buFont typeface="Franklin Gothic Book" panose="020B0503020102020204" pitchFamily="34" charset="0"/>
        <a:buChar char="■"/>
        <a:defRPr sz="1600" kern="1200">
          <a:solidFill>
            <a:schemeClr val="tx2"/>
          </a:solidFill>
          <a:latin typeface="+mn-lt"/>
          <a:ea typeface="+mn-ea"/>
          <a:cs typeface="+mn-cs"/>
        </a:defRPr>
      </a:lvl5pPr>
      <a:lvl6pPr marL="2743200" indent="-384048" algn="l" defTabSz="685800" rtl="0" eaLnBrk="1" latinLnBrk="0" hangingPunct="1">
        <a:lnSpc>
          <a:spcPct val="94000"/>
        </a:lnSpc>
        <a:spcBef>
          <a:spcPts val="500"/>
        </a:spcBef>
        <a:spcAft>
          <a:spcPts val="200"/>
        </a:spcAft>
        <a:buFont typeface="Franklin Gothic Book" panose="020B0503020102020204" pitchFamily="34" charset="0"/>
        <a:buChar char="–"/>
        <a:defRPr sz="1600" i="1" kern="1200" baseline="0">
          <a:solidFill>
            <a:schemeClr val="tx2"/>
          </a:solidFill>
          <a:latin typeface="+mn-lt"/>
          <a:ea typeface="+mn-ea"/>
          <a:cs typeface="+mn-cs"/>
        </a:defRPr>
      </a:lvl6pPr>
      <a:lvl7pPr marL="3200400" indent="-384048" algn="l" defTabSz="685800" rtl="0" eaLnBrk="1" latinLnBrk="0" hangingPunct="1">
        <a:lnSpc>
          <a:spcPct val="94000"/>
        </a:lnSpc>
        <a:spcBef>
          <a:spcPts val="500"/>
        </a:spcBef>
        <a:spcAft>
          <a:spcPts val="200"/>
        </a:spcAft>
        <a:buFont typeface="Franklin Gothic Book" panose="020B0503020102020204" pitchFamily="34" charset="0"/>
        <a:buChar char="■"/>
        <a:defRPr sz="1400" kern="1200" baseline="0">
          <a:solidFill>
            <a:schemeClr val="tx2"/>
          </a:solidFill>
          <a:latin typeface="+mn-lt"/>
          <a:ea typeface="+mn-ea"/>
          <a:cs typeface="+mn-cs"/>
        </a:defRPr>
      </a:lvl7pPr>
      <a:lvl8pPr marL="3657600" indent="-384048" algn="l" defTabSz="685800" rtl="0" eaLnBrk="1" latinLnBrk="0" hangingPunct="1">
        <a:lnSpc>
          <a:spcPct val="94000"/>
        </a:lnSpc>
        <a:spcBef>
          <a:spcPts val="500"/>
        </a:spcBef>
        <a:spcAft>
          <a:spcPts val="200"/>
        </a:spcAft>
        <a:buFont typeface="Franklin Gothic Book" panose="020B0503020102020204" pitchFamily="34" charset="0"/>
        <a:buChar char="–"/>
        <a:defRPr sz="1400" i="1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4114800" indent="-384048" algn="l" defTabSz="685800" rtl="0" eaLnBrk="1" latinLnBrk="0" hangingPunct="1">
        <a:lnSpc>
          <a:spcPct val="94000"/>
        </a:lnSpc>
        <a:spcBef>
          <a:spcPts val="500"/>
        </a:spcBef>
        <a:spcAft>
          <a:spcPts val="200"/>
        </a:spcAft>
        <a:buFont typeface="Franklin Gothic Book" panose="020B0503020102020204" pitchFamily="34" charset="0"/>
        <a:buChar char="■"/>
        <a:defRPr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 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 /><Relationship Id="rId1" Type="http://schemas.openxmlformats.org/officeDocument/2006/relationships/slideLayout" Target="../slideLayouts/slideLayout2.xml" 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 /><Relationship Id="rId2" Type="http://schemas.openxmlformats.org/officeDocument/2006/relationships/image" Target="../media/image2.png" /><Relationship Id="rId1" Type="http://schemas.openxmlformats.org/officeDocument/2006/relationships/slideLayout" Target="../slideLayouts/slideLayout7.xml" 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 /><Relationship Id="rId1" Type="http://schemas.openxmlformats.org/officeDocument/2006/relationships/slideLayout" Target="../slideLayouts/slideLayout2.xml" 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 /><Relationship Id="rId2" Type="http://schemas.openxmlformats.org/officeDocument/2006/relationships/image" Target="../media/image5.jpeg" /><Relationship Id="rId1" Type="http://schemas.openxmlformats.org/officeDocument/2006/relationships/slideLayout" Target="../slideLayouts/slideLayout2.xml" /><Relationship Id="rId6" Type="http://schemas.openxmlformats.org/officeDocument/2006/relationships/image" Target="../media/image9.jpeg" /><Relationship Id="rId5" Type="http://schemas.openxmlformats.org/officeDocument/2006/relationships/image" Target="../media/image8.jpeg" /><Relationship Id="rId4" Type="http://schemas.openxmlformats.org/officeDocument/2006/relationships/image" Target="../media/image7.jpeg" 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 /><Relationship Id="rId1" Type="http://schemas.openxmlformats.org/officeDocument/2006/relationships/slideLayout" Target="../slideLayouts/slideLayout6.xml" 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 /><Relationship Id="rId1" Type="http://schemas.openxmlformats.org/officeDocument/2006/relationships/slideLayout" Target="../slideLayouts/slideLayout2.xml" 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 /><Relationship Id="rId2" Type="http://schemas.openxmlformats.org/officeDocument/2006/relationships/image" Target="../media/image12.gif" /><Relationship Id="rId1" Type="http://schemas.openxmlformats.org/officeDocument/2006/relationships/slideLayout" Target="../slideLayouts/slideLayout2.xml" /><Relationship Id="rId4" Type="http://schemas.openxmlformats.org/officeDocument/2006/relationships/image" Target="../media/image14.jpeg" 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 /><Relationship Id="rId2" Type="http://schemas.openxmlformats.org/officeDocument/2006/relationships/image" Target="../media/image15.png" /><Relationship Id="rId1" Type="http://schemas.openxmlformats.org/officeDocument/2006/relationships/slideLayout" Target="../slideLayouts/slideLayout2.xml" 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 /><Relationship Id="rId2" Type="http://schemas.openxmlformats.org/officeDocument/2006/relationships/image" Target="../media/image17.jpeg" /><Relationship Id="rId1" Type="http://schemas.openxmlformats.org/officeDocument/2006/relationships/slideLayout" Target="../slideLayouts/slideLayout2.xml" 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 /><Relationship Id="rId1" Type="http://schemas.openxmlformats.org/officeDocument/2006/relationships/slideLayout" Target="../slideLayouts/slideLayout2.xml" 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 /><Relationship Id="rId1" Type="http://schemas.openxmlformats.org/officeDocument/2006/relationships/slideLayout" Target="../slideLayouts/slideLayout2.xml" 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 /><Relationship Id="rId1" Type="http://schemas.openxmlformats.org/officeDocument/2006/relationships/slideLayout" Target="../slideLayouts/slideLayout2.xml" 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AE54321F-F6DF-6538-02B5-0DF9A8BC76A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055901" y="874880"/>
            <a:ext cx="7032197" cy="2232024"/>
          </a:xfrm>
        </p:spPr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ru-RU" sz="3600" b="1" dirty="0">
                <a:solidFill>
                  <a:schemeClr val="tx1"/>
                </a:solidFill>
                <a:latin typeface="Arial Black" panose="020B0A04020102020204" pitchFamily="34" charset="0"/>
              </a:rPr>
              <a:t>Методика Обучения счёту Николая </a:t>
            </a:r>
            <a:r>
              <a:rPr lang="ru-RU" sz="3600" b="1" dirty="0" err="1">
                <a:solidFill>
                  <a:schemeClr val="tx1"/>
                </a:solidFill>
                <a:latin typeface="Arial Black" panose="020B0A04020102020204" pitchFamily="34" charset="0"/>
              </a:rPr>
              <a:t>зайцева</a:t>
            </a:r>
            <a:endParaRPr lang="ru-RU" sz="3600" b="1" dirty="0">
              <a:solidFill>
                <a:schemeClr val="tx1"/>
              </a:solidFill>
              <a:latin typeface="Arial Black" panose="020B0A04020102020204" pitchFamily="34" charset="0"/>
            </a:endParaRPr>
          </a:p>
        </p:txBody>
      </p:sp>
      <p:sp>
        <p:nvSpPr>
          <p:cNvPr id="6" name="Подзаголовок 5">
            <a:extLst>
              <a:ext uri="{FF2B5EF4-FFF2-40B4-BE49-F238E27FC236}">
                <a16:creationId xmlns:a16="http://schemas.microsoft.com/office/drawing/2014/main" id="{4714C16C-95ED-E266-7DD6-DEC890894570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orig_7c31e7424556e9e5184c1fce1d5c484b.jpg"/>
          <p:cNvPicPr>
            <a:picLocks noChangeAspect="1"/>
          </p:cNvPicPr>
          <p:nvPr/>
        </p:nvPicPr>
        <p:blipFill>
          <a:blip r:embed="rId2"/>
          <a:srcRect b="19576"/>
          <a:stretch>
            <a:fillRect/>
          </a:stretch>
        </p:blipFill>
        <p:spPr>
          <a:xfrm>
            <a:off x="683568" y="1801931"/>
            <a:ext cx="3429004" cy="325413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211960" y="1628800"/>
            <a:ext cx="4738329" cy="4824535"/>
          </a:xfrm>
        </p:spPr>
        <p:txBody>
          <a:bodyPr/>
          <a:lstStyle/>
          <a:p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Родился:  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24 марта 1939 года</a:t>
            </a:r>
          </a:p>
          <a:p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Умер:  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16 января 2018 года (78 лет),</a:t>
            </a:r>
          </a:p>
          <a:p>
            <a:pPr marL="0" indent="0">
              <a:buNone/>
            </a:pP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Российский педагог-новатор из Санкт-Петербурга. Потомственный учитель, окончил Ленинградский педагогический институт им. Герцена. </a:t>
            </a:r>
          </a:p>
          <a:p>
            <a:pPr marL="0" indent="0">
              <a:buNone/>
            </a:pP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Разработчик методик по обучению чтению, математике, русскому и английскому языкам</a:t>
            </a:r>
          </a:p>
          <a:p>
            <a:pPr marL="0" indent="0">
              <a:buNone/>
            </a:pP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97C39FE1-C752-D3B2-81A0-AEF3805DDDA7}"/>
              </a:ext>
            </a:extLst>
          </p:cNvPr>
          <p:cNvSpPr txBox="1"/>
          <p:nvPr/>
        </p:nvSpPr>
        <p:spPr>
          <a:xfrm>
            <a:off x="827584" y="404665"/>
            <a:ext cx="8064896" cy="76944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indent="0">
              <a:buNone/>
            </a:pPr>
            <a:r>
              <a:rPr lang="ru-RU" sz="4400" b="1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chemeClr val="tx1"/>
                </a:solidFill>
              </a:rPr>
              <a:t>Николай Александрович Зайцев 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971600" y="836712"/>
            <a:ext cx="7758138" cy="5688632"/>
          </a:xfrm>
        </p:spPr>
        <p:txBody>
          <a:bodyPr/>
          <a:lstStyle/>
          <a:p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Одно из преимуществ системы Зайцева перед другими методиками раннего развития  – она очень проста, легко применима в домашних условиях. </a:t>
            </a:r>
          </a:p>
          <a:p>
            <a:r>
              <a:rPr lang="ru-RU" sz="28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Математика по Зайцеву позволяет вырастить ребенка эрудированного, умеющего логически рассуждать, обобщать и анализировать, и при этом развить у него творческие способности.</a:t>
            </a:r>
          </a:p>
          <a:p>
            <a:r>
              <a:rPr lang="ru-RU" sz="2800" dirty="0"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Дети видят числовой ряд; </a:t>
            </a:r>
          </a:p>
          <a:p>
            <a:r>
              <a:rPr lang="ru-RU" sz="2800" dirty="0"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Предметно ощущают их количество;</a:t>
            </a:r>
          </a:p>
          <a:p>
            <a:r>
              <a:rPr lang="ru-RU" sz="2800" dirty="0"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 Все представлено в виде числовой ленты, висящей на стене. </a:t>
            </a:r>
            <a:endParaRPr lang="ru-RU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dirty="0">
              <a:solidFill>
                <a:prstClr val="black"/>
              </a:solidFill>
            </a:endParaRPr>
          </a:p>
          <a:p>
            <a:endParaRPr lang="ru-RU" dirty="0"/>
          </a:p>
        </p:txBody>
      </p:sp>
      <p:sp>
        <p:nvSpPr>
          <p:cNvPr id="2" name="TextBox 1"/>
          <p:cNvSpPr txBox="1"/>
          <p:nvPr/>
        </p:nvSpPr>
        <p:spPr>
          <a:xfrm>
            <a:off x="1115616" y="19472"/>
            <a:ext cx="715533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b="1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</a:rPr>
              <a:t>Преимущества системы Зайцева </a:t>
            </a:r>
            <a:endParaRPr lang="ru-RU" sz="2400" b="1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39000" cy="732696"/>
          </a:xfrm>
        </p:spPr>
        <p:txBody>
          <a:bodyPr/>
          <a:lstStyle/>
          <a:p>
            <a:pPr algn="ctr"/>
            <a:r>
              <a:rPr lang="ru-RU" cap="none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chemeClr val="tx1"/>
                </a:solidFill>
              </a:rPr>
              <a:t>Возраст для занятий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827584" y="1196752"/>
            <a:ext cx="7920880" cy="5158564"/>
          </a:xfrm>
        </p:spPr>
        <p:txBody>
          <a:bodyPr/>
          <a:lstStyle/>
          <a:p>
            <a:pPr>
              <a:buFont typeface="Wingdings" panose="05000000000000000000" pitchFamily="2" charset="2"/>
              <a:buChar char="§"/>
            </a:pPr>
            <a:endParaRPr lang="ru-RU" sz="2800" dirty="0"/>
          </a:p>
          <a:p>
            <a:pPr>
              <a:buFont typeface="Wingdings" panose="05000000000000000000" pitchFamily="2" charset="2"/>
              <a:buChar char="§"/>
            </a:pPr>
            <a:r>
              <a:rPr lang="ru-RU" sz="2800" dirty="0"/>
              <a:t>Вторая младшая группа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ru-RU" sz="2800" dirty="0"/>
              <a:t>Средняя группа - можно предложить запомнить и названия чисел вместе с их схематическим изображением.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ru-RU" sz="2800" dirty="0"/>
              <a:t>Старшая и подготовительная -  пособия помогут вспомнить и систематизировать знания по математике, чтобы быть готовыми к восприятию новых сведений из курса начальной школы.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1C1D9C7B-80E6-FDFB-EF64-754D498BF5C3}"/>
              </a:ext>
            </a:extLst>
          </p:cNvPr>
          <p:cNvSpPr txBox="1"/>
          <p:nvPr/>
        </p:nvSpPr>
        <p:spPr>
          <a:xfrm>
            <a:off x="1088740" y="404664"/>
            <a:ext cx="6966520" cy="236988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Что входит в комплект? </a:t>
            </a:r>
          </a:p>
          <a:p>
            <a:pPr marL="457200" indent="-457200">
              <a:buFont typeface="Wingdings" panose="05000000000000000000" pitchFamily="2" charset="2"/>
              <a:buChar char="Ø"/>
            </a:pP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Числовая лента </a:t>
            </a:r>
          </a:p>
          <a:p>
            <a:pPr marL="457200" indent="-457200">
              <a:buFont typeface="Wingdings" panose="05000000000000000000" pitchFamily="2" charset="2"/>
              <a:buChar char="Ø"/>
            </a:pP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Карточки с числами </a:t>
            </a:r>
          </a:p>
          <a:p>
            <a:pPr marL="457200" indent="-457200">
              <a:buFont typeface="Wingdings" panose="05000000000000000000" pitchFamily="2" charset="2"/>
              <a:buChar char="Ø"/>
            </a:pP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Числовой столб </a:t>
            </a:r>
          </a:p>
          <a:p>
            <a:pPr marL="457200" indent="-457200">
              <a:buFont typeface="Wingdings" panose="05000000000000000000" pitchFamily="2" charset="2"/>
              <a:buChar char="Ø"/>
            </a:pP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Схемы арифметических действий</a:t>
            </a:r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6D150F9F-AFFA-C402-1E37-5FC33E38078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139952" y="3012639"/>
            <a:ext cx="4834281" cy="3218289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E6D6EACA-5E44-D24D-FB83-645CBBE9800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27584" y="4221088"/>
            <a:ext cx="2747687" cy="23698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7582088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3568" y="1340768"/>
            <a:ext cx="8136904" cy="1426170"/>
          </a:xfrm>
        </p:spPr>
        <p:txBody>
          <a:bodyPr>
            <a:noAutofit/>
          </a:bodyPr>
          <a:lstStyle/>
          <a:p>
            <a:r>
              <a:rPr lang="ru-RU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Представлена в виде стройной системы, демонстрирующей  цифру, количество и состав числа. </a:t>
            </a:r>
            <a:br>
              <a:rPr lang="ru-RU" sz="3200" i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sz="3200" i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033C2F6A-C43F-6A30-51BF-07A92A3AEA67}"/>
              </a:ext>
            </a:extLst>
          </p:cNvPr>
          <p:cNvSpPr txBox="1"/>
          <p:nvPr/>
        </p:nvSpPr>
        <p:spPr>
          <a:xfrm>
            <a:off x="1565582" y="260648"/>
            <a:ext cx="6012836" cy="76944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4400" b="1" dirty="0">
                <a:latin typeface="Arial Black" panose="020B0A04020102020204" pitchFamily="34" charset="0"/>
              </a:rPr>
              <a:t>Числовая лента </a:t>
            </a:r>
            <a:endParaRPr lang="ru-RU" sz="4400" b="1" dirty="0"/>
          </a:p>
        </p:txBody>
      </p:sp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4A335CA6-453A-37D7-99BF-FFCE99CE3757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4800" t="44960" b="9681"/>
          <a:stretch>
            <a:fillRect/>
          </a:stretch>
        </p:blipFill>
        <p:spPr>
          <a:xfrm>
            <a:off x="431540" y="3284984"/>
            <a:ext cx="8640960" cy="25202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6885867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89249" y="924597"/>
            <a:ext cx="8229600" cy="2120279"/>
          </a:xfrm>
        </p:spPr>
        <p:txBody>
          <a:bodyPr>
            <a:normAutofit fontScale="90000"/>
          </a:bodyPr>
          <a:lstStyle/>
          <a:p>
            <a:pPr fontAlgn="t">
              <a:lnSpc>
                <a:spcPct val="115000"/>
              </a:lnSpc>
              <a:spcAft>
                <a:spcPts val="750"/>
              </a:spcAft>
            </a:pPr>
            <a:r>
              <a:rPr lang="ru-RU" sz="3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Видно </a:t>
            </a:r>
            <a:r>
              <a:rPr lang="ru-RU" sz="3600" dirty="0">
                <a:solidFill>
                  <a:schemeClr val="tx1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сколько единиц, десятков, составляет каждое  число, ребенок начинает предметно ощущать количество. </a:t>
            </a:r>
            <a:br>
              <a:rPr lang="ru-RU" sz="2700" dirty="0">
                <a:solidFill>
                  <a:srgbClr val="C00000"/>
                </a:solidFill>
                <a:ea typeface="Calibri"/>
                <a:cs typeface="Times New Roman"/>
              </a:rPr>
            </a:br>
            <a:r>
              <a:rPr lang="ru-RU" sz="3200" i="1" dirty="0">
                <a:solidFill>
                  <a:srgbClr val="C00000"/>
                </a:solidFill>
                <a:latin typeface="Arial Black" panose="020B0A04020102020204" pitchFamily="34" charset="0"/>
                <a:ea typeface="Times New Roman"/>
              </a:rPr>
              <a:t> </a:t>
            </a:r>
            <a:endParaRPr lang="ru-RU" sz="3200" i="1" dirty="0">
              <a:solidFill>
                <a:srgbClr val="C00000"/>
              </a:solidFill>
              <a:latin typeface="Arial Black" panose="020B0A04020102020204" pitchFamily="34" charset="0"/>
            </a:endParaRPr>
          </a:p>
        </p:txBody>
      </p:sp>
      <p:pic>
        <p:nvPicPr>
          <p:cNvPr id="2050" name="Picture 2" descr="C:\Users\123\Desktop\фото для презентации\IMG_5157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5484" t="14798" r="35645" b="8508"/>
          <a:stretch/>
        </p:blipFill>
        <p:spPr bwMode="auto">
          <a:xfrm rot="19987721">
            <a:off x="6484258" y="4133477"/>
            <a:ext cx="1224162" cy="161020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1" name="Picture 3" descr="C:\Users\123\Desktop\фото для презентации\IMG_5158.JP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1129" t="16251" r="27903" b="9233"/>
          <a:stretch/>
        </p:blipFill>
        <p:spPr bwMode="auto">
          <a:xfrm rot="20351814">
            <a:off x="7527868" y="2526452"/>
            <a:ext cx="1099027" cy="1445607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C:\Users\123\Desktop\фото для презентации\IMG_5167.JPG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580" t="7056" r="35323" b="11255"/>
          <a:stretch/>
        </p:blipFill>
        <p:spPr bwMode="auto">
          <a:xfrm rot="1346692">
            <a:off x="2892102" y="3313999"/>
            <a:ext cx="1225409" cy="161220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3" name="Picture 5" descr="C:\Users\123\Desktop\фото для презентации\IMG_5163.JPG"/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129" t="8024" r="33548" b="19153"/>
          <a:stretch/>
        </p:blipFill>
        <p:spPr bwMode="auto">
          <a:xfrm rot="1111182">
            <a:off x="4406245" y="4668548"/>
            <a:ext cx="1237956" cy="16239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4" name="Picture 6" descr="C:\Users\123\Desktop\фото для презентации\IMG_5162.JPG"/>
          <p:cNvPicPr>
            <a:picLocks noChangeAspect="1" noChangeArrowheads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583" t="16250" r="41613" b="17217"/>
          <a:stretch/>
        </p:blipFill>
        <p:spPr bwMode="auto">
          <a:xfrm rot="21156137">
            <a:off x="1041321" y="4563986"/>
            <a:ext cx="1227446" cy="161452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ED92E8DF-ED68-1F38-41A0-582866CF0202}"/>
              </a:ext>
            </a:extLst>
          </p:cNvPr>
          <p:cNvSpPr txBox="1"/>
          <p:nvPr/>
        </p:nvSpPr>
        <p:spPr>
          <a:xfrm>
            <a:off x="1835696" y="156354"/>
            <a:ext cx="7045442" cy="70788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40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Числовые карточки</a:t>
            </a:r>
            <a:endParaRPr lang="ru-RU" sz="4000" dirty="0"/>
          </a:p>
        </p:txBody>
      </p:sp>
    </p:spTree>
    <p:extLst>
      <p:ext uri="{BB962C8B-B14F-4D97-AF65-F5344CB8AC3E}">
        <p14:creationId xmlns:p14="http://schemas.microsoft.com/office/powerpoint/2010/main" val="102432992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0CAA5B62-7B75-ADAD-F65E-E0342C0BA06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71550" y="332656"/>
            <a:ext cx="7200900" cy="1008112"/>
          </a:xfrm>
        </p:spPr>
        <p:txBody>
          <a:bodyPr/>
          <a:lstStyle/>
          <a:p>
            <a:pPr algn="ctr"/>
            <a:r>
              <a:rPr lang="ru-RU" b="1" dirty="0"/>
              <a:t>Числовой столб</a:t>
            </a:r>
          </a:p>
        </p:txBody>
      </p:sp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EF0992B9-7C3C-5D12-D201-DB80F8E6DEE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38207" y="1234143"/>
            <a:ext cx="8505793" cy="52912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8573930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4398" y="424671"/>
            <a:ext cx="8535892" cy="1143000"/>
          </a:xfrm>
        </p:spPr>
        <p:txBody>
          <a:bodyPr>
            <a:normAutofit fontScale="90000"/>
          </a:bodyPr>
          <a:lstStyle/>
          <a:p>
            <a:pPr algn="ctr"/>
            <a:r>
              <a:rPr lang="ru-RU" b="1" cap="none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chemeClr val="tx1"/>
                </a:solidFill>
              </a:rPr>
              <a:t>База математической методики Зайцева</a:t>
            </a:r>
            <a:br>
              <a:rPr lang="ru-RU" dirty="0"/>
            </a:b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755576" y="1955112"/>
            <a:ext cx="8244408" cy="2877462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Для изучения основ математики с помощью методики Зайцева, нужно приобрести или сделать самостоятельно карточки, которые носят название «</a:t>
            </a:r>
            <a:r>
              <a:rPr lang="ru-RU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Стосчет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». </a:t>
            </a:r>
          </a:p>
          <a:p>
            <a:pPr marL="0" indent="0">
              <a:buNone/>
            </a:pPr>
            <a:r>
              <a:rPr lang="ru-RU" sz="2800" b="1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Метод Зайцева: весь материал, компактно выраженный, размещается и считывается со стены взглядом.</a:t>
            </a:r>
          </a:p>
        </p:txBody>
      </p:sp>
      <p:pic>
        <p:nvPicPr>
          <p:cNvPr id="5" name="Рисунок 4" descr="matematika-zaiceva.jpg"/>
          <p:cNvPicPr>
            <a:picLocks noChangeAspect="1"/>
          </p:cNvPicPr>
          <p:nvPr/>
        </p:nvPicPr>
        <p:blipFill>
          <a:blip r:embed="rId2"/>
          <a:srcRect r="24604"/>
          <a:stretch>
            <a:fillRect/>
          </a:stretch>
        </p:blipFill>
        <p:spPr>
          <a:xfrm>
            <a:off x="755576" y="4846638"/>
            <a:ext cx="6768752" cy="191153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14400" y="502026"/>
            <a:ext cx="8229600" cy="2232248"/>
          </a:xfrm>
        </p:spPr>
        <p:txBody>
          <a:bodyPr>
            <a:noAutofit/>
          </a:bodyPr>
          <a:lstStyle/>
          <a:p>
            <a:r>
              <a:rPr lang="ru-RU" sz="2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Эффективное освоение  материала достигается при подаче информации одновременно на четырёх кодах: словесном, рисуночном, числовом и символическом. </a:t>
            </a:r>
          </a:p>
        </p:txBody>
      </p:sp>
      <p:sp>
        <p:nvSpPr>
          <p:cNvPr id="5" name="Равнобедренный треугольник 4"/>
          <p:cNvSpPr/>
          <p:nvPr/>
        </p:nvSpPr>
        <p:spPr>
          <a:xfrm>
            <a:off x="827584" y="2708920"/>
            <a:ext cx="1872208" cy="2394984"/>
          </a:xfrm>
          <a:prstGeom prst="triangle">
            <a:avLst/>
          </a:prstGeom>
          <a:solidFill>
            <a:schemeClr val="bg1"/>
          </a:solidFill>
          <a:ln w="7620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bg1"/>
              </a:solidFill>
            </a:endParaRPr>
          </a:p>
        </p:txBody>
      </p:sp>
      <p:sp>
        <p:nvSpPr>
          <p:cNvPr id="6" name="Овал 5"/>
          <p:cNvSpPr/>
          <p:nvPr/>
        </p:nvSpPr>
        <p:spPr>
          <a:xfrm>
            <a:off x="3221727" y="4052464"/>
            <a:ext cx="698376" cy="744687"/>
          </a:xfrm>
          <a:prstGeom prst="ellipse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Овал 6"/>
          <p:cNvSpPr/>
          <p:nvPr/>
        </p:nvSpPr>
        <p:spPr>
          <a:xfrm>
            <a:off x="5364088" y="3933522"/>
            <a:ext cx="792088" cy="766195"/>
          </a:xfrm>
          <a:prstGeom prst="ellipse">
            <a:avLst/>
          </a:prstGeom>
          <a:solidFill>
            <a:schemeClr val="tx1">
              <a:lumMod val="95000"/>
              <a:lumOff val="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Овал 7"/>
          <p:cNvSpPr/>
          <p:nvPr/>
        </p:nvSpPr>
        <p:spPr>
          <a:xfrm>
            <a:off x="4118248" y="4030957"/>
            <a:ext cx="741784" cy="766195"/>
          </a:xfrm>
          <a:prstGeom prst="ellipse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TextBox 9"/>
          <p:cNvSpPr txBox="1"/>
          <p:nvPr/>
        </p:nvSpPr>
        <p:spPr>
          <a:xfrm>
            <a:off x="6660232" y="3874431"/>
            <a:ext cx="1005403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9600" dirty="0">
                <a:latin typeface="Arial Black" panose="020B0A04020102020204" pitchFamily="34" charset="0"/>
              </a:rPr>
              <a:t>3</a:t>
            </a:r>
          </a:p>
        </p:txBody>
      </p:sp>
    </p:spTree>
    <p:extLst>
      <p:ext uri="{BB962C8B-B14F-4D97-AF65-F5344CB8AC3E}">
        <p14:creationId xmlns:p14="http://schemas.microsoft.com/office/powerpoint/2010/main" val="14656714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27584" y="476672"/>
            <a:ext cx="8229600" cy="1860883"/>
          </a:xfrm>
        </p:spPr>
        <p:txBody>
          <a:bodyPr>
            <a:noAutofit/>
          </a:bodyPr>
          <a:lstStyle/>
          <a:p>
            <a:pPr algn="ctr"/>
            <a:r>
              <a:rPr lang="ru-RU" sz="3000" b="1" dirty="0">
                <a:solidFill>
                  <a:schemeClr val="tx1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Технология «Стосчет» затрагивает </a:t>
            </a:r>
            <a:br>
              <a:rPr lang="ru-RU" sz="3000" b="1" dirty="0">
                <a:solidFill>
                  <a:schemeClr val="tx1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</a:br>
            <a:r>
              <a:rPr lang="ru-RU" sz="3000" b="1" dirty="0">
                <a:solidFill>
                  <a:schemeClr val="tx1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3 сенсорные области: слуховую, зрительную и тактильную </a:t>
            </a:r>
            <a:endParaRPr lang="ru-RU" sz="30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026" name="Picture 2" descr="CoolCLIPS - Cool уха векторных изображений - Поиск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9806" y="3154198"/>
            <a:ext cx="2487355" cy="2124573"/>
          </a:xfrm>
          <a:prstGeom prst="ellipse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&quot;waterpaint&quot; картинки на Favim.ru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792" t="4702" r="12595" b="13187"/>
          <a:stretch/>
        </p:blipFill>
        <p:spPr bwMode="auto">
          <a:xfrm>
            <a:off x="3995936" y="4759719"/>
            <a:ext cx="2525535" cy="1636920"/>
          </a:xfrm>
          <a:prstGeom prst="ellipse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мелкая моторика - Самое интересное в блогах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46926" y="3453606"/>
            <a:ext cx="2149798" cy="1525759"/>
          </a:xfrm>
          <a:prstGeom prst="ellipse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8" name="Прямая со стрелкой 7"/>
          <p:cNvCxnSpPr/>
          <p:nvPr/>
        </p:nvCxnSpPr>
        <p:spPr>
          <a:xfrm flipH="1">
            <a:off x="2555776" y="1839099"/>
            <a:ext cx="794251" cy="1058416"/>
          </a:xfrm>
          <a:prstGeom prst="straightConnector1">
            <a:avLst/>
          </a:prstGeom>
          <a:ln w="57150">
            <a:solidFill>
              <a:schemeClr val="tx1">
                <a:lumMod val="95000"/>
                <a:lumOff val="5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Прямая со стрелкой 11"/>
          <p:cNvCxnSpPr>
            <a:cxnSpLocks/>
          </p:cNvCxnSpPr>
          <p:nvPr/>
        </p:nvCxnSpPr>
        <p:spPr>
          <a:xfrm>
            <a:off x="5364088" y="2058718"/>
            <a:ext cx="0" cy="2457174"/>
          </a:xfrm>
          <a:prstGeom prst="straightConnector1">
            <a:avLst/>
          </a:prstGeom>
          <a:ln w="57150">
            <a:solidFill>
              <a:schemeClr val="tx1">
                <a:lumMod val="95000"/>
                <a:lumOff val="5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Прямая со стрелкой 17"/>
          <p:cNvCxnSpPr/>
          <p:nvPr/>
        </p:nvCxnSpPr>
        <p:spPr>
          <a:xfrm>
            <a:off x="7159067" y="2337555"/>
            <a:ext cx="914400" cy="914400"/>
          </a:xfrm>
          <a:prstGeom prst="straightConnector1">
            <a:avLst/>
          </a:prstGeom>
          <a:ln w="57150">
            <a:solidFill>
              <a:schemeClr val="tx1">
                <a:lumMod val="95000"/>
                <a:lumOff val="5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60804390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957959" y="548680"/>
            <a:ext cx="7766684" cy="4464496"/>
          </a:xfrm>
        </p:spPr>
        <p:txBody>
          <a:bodyPr>
            <a:normAutofit/>
          </a:bodyPr>
          <a:lstStyle/>
          <a:p>
            <a:pPr marL="0" indent="0">
              <a:buNone/>
            </a:pPr>
            <a:endParaRPr lang="ru-RU" dirty="0"/>
          </a:p>
          <a:p>
            <a:pPr marL="0" indent="0">
              <a:buNone/>
            </a:pPr>
            <a:r>
              <a:rPr lang="ru-RU" sz="2400" dirty="0"/>
              <a:t>Это сто карточек с написанными на них числами от 0 до 99 и еще карточки, которые будут наглядно показывать состав чисел. Эти карточки разлинованы в виде таблицы с двумя строками и пятью столбцами. Для обозначения цифры «ноль» такая карточка не будет закрашена совсем. У цифры «один» будет закрашена одна ячейка таблицы, у цифры «два» — две, и так далее.</a:t>
            </a:r>
          </a:p>
        </p:txBody>
      </p:sp>
      <p:sp>
        <p:nvSpPr>
          <p:cNvPr id="2" name="TextBox 1"/>
          <p:cNvSpPr txBox="1"/>
          <p:nvPr/>
        </p:nvSpPr>
        <p:spPr>
          <a:xfrm>
            <a:off x="1907704" y="118373"/>
            <a:ext cx="571048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600" b="1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</a:rPr>
              <a:t>«</a:t>
            </a:r>
            <a:r>
              <a:rPr lang="ru-RU" sz="3600" b="1" dirty="0" err="1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</a:rPr>
              <a:t>Стосчет</a:t>
            </a:r>
            <a:r>
              <a:rPr lang="ru-RU" sz="3600" b="1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</a:rPr>
              <a:t>»</a:t>
            </a:r>
            <a:endParaRPr lang="ru-RU" sz="2800" b="1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</a:endParaRPr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4D1099B2-A947-5778-91F4-B7243C8C404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273931" y="3608512"/>
            <a:ext cx="3645141" cy="3060847"/>
          </a:xfrm>
          <a:prstGeom prst="rect">
            <a:avLst/>
          </a:prstGeom>
        </p:spPr>
      </p:pic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EBDBEAE8-ECBD-38C7-E280-3C770FFB56E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63530" y="4047119"/>
            <a:ext cx="4315972" cy="2427734"/>
          </a:xfrm>
          <a:prstGeom prst="rect">
            <a:avLst/>
          </a:prstGeom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500034" y="212650"/>
            <a:ext cx="8464454" cy="4633669"/>
          </a:xfrm>
        </p:spPr>
        <p:txBody>
          <a:bodyPr/>
          <a:lstStyle/>
          <a:p>
            <a:pPr marL="0" indent="0">
              <a:buNone/>
            </a:pPr>
            <a:r>
              <a:rPr lang="ru-RU" sz="2800" dirty="0"/>
              <a:t>Располагать такие карточки рекомендуется по стенам немного выше уровня глаз ребенка. Так, по мере изучения чисел появляется длинная цепочка карточек, которая наглядно демонстрирует порядок чисел и их состав. И у ребенка всегда можно в игре спросить какое-либо число, чтобы закрепить полученные знания.</a:t>
            </a:r>
          </a:p>
        </p:txBody>
      </p:sp>
      <p:pic>
        <p:nvPicPr>
          <p:cNvPr id="4" name="Рисунок 3" descr="IMG_6989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83568" y="3500438"/>
            <a:ext cx="3859858" cy="319092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1A7E2A35-7ED8-95B6-C19F-5EDBF38533A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743661" y="3068080"/>
            <a:ext cx="3987130" cy="2700762"/>
          </a:xfrm>
          <a:prstGeom prst="rect">
            <a:avLst/>
          </a:prstGeom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683568" y="332656"/>
            <a:ext cx="8280920" cy="6408712"/>
          </a:xfrm>
        </p:spPr>
        <p:txBody>
          <a:bodyPr>
            <a:noAutofit/>
          </a:bodyPr>
          <a:lstStyle/>
          <a:p>
            <a:pPr marL="0" indent="0" algn="ctr">
              <a:buNone/>
            </a:pPr>
            <a:r>
              <a:rPr lang="ru-RU" sz="4400" dirty="0"/>
              <a:t>Этапы:</a:t>
            </a:r>
          </a:p>
          <a:p>
            <a:pPr marL="457200" indent="-457200">
              <a:buAutoNum type="arabicPeriod"/>
            </a:pPr>
            <a:r>
              <a:rPr lang="ru-RU" sz="3200" dirty="0"/>
              <a:t>Знакомство с числовой лентой</a:t>
            </a:r>
          </a:p>
          <a:p>
            <a:pPr marL="457200" indent="-457200">
              <a:buAutoNum type="arabicPeriod"/>
            </a:pPr>
            <a:r>
              <a:rPr lang="ru-RU" sz="3200" dirty="0"/>
              <a:t>Изучаем состав чисел первого десятка</a:t>
            </a:r>
          </a:p>
          <a:p>
            <a:pPr marL="457200" indent="-457200">
              <a:buAutoNum type="arabicPeriod"/>
            </a:pPr>
            <a:r>
              <a:rPr lang="ru-RU" sz="3200" dirty="0"/>
              <a:t>Играем с карточками</a:t>
            </a:r>
          </a:p>
          <a:p>
            <a:pPr marL="457200" indent="-457200">
              <a:buAutoNum type="arabicPeriod"/>
            </a:pPr>
            <a:r>
              <a:rPr lang="ru-RU" sz="3200" dirty="0"/>
              <a:t>Уже при освоении чисел первого десятка Зайцев предлагает знакомить ребенка </a:t>
            </a:r>
            <a:r>
              <a:rPr lang="ru-RU" sz="3200" b="1" dirty="0"/>
              <a:t>со сложением и вычитанием</a:t>
            </a:r>
            <a:r>
              <a:rPr lang="ru-RU" sz="3200" dirty="0"/>
              <a:t>. </a:t>
            </a: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483768" y="318175"/>
            <a:ext cx="4662264" cy="511325"/>
          </a:xfrm>
        </p:spPr>
        <p:txBody>
          <a:bodyPr>
            <a:noAutofit/>
          </a:bodyPr>
          <a:lstStyle/>
          <a:p>
            <a:pPr algn="ctr"/>
            <a:r>
              <a:rPr lang="ru-RU" sz="2800" cap="none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chemeClr val="tx1"/>
                </a:solidFill>
                <a:latin typeface="Open Sans"/>
              </a:rPr>
              <a:t>Игровые упражнения</a:t>
            </a:r>
            <a:br>
              <a:rPr lang="ru-RU" sz="2800" dirty="0">
                <a:solidFill>
                  <a:schemeClr val="tx1"/>
                </a:solidFill>
                <a:latin typeface="Open Sans"/>
              </a:rPr>
            </a:br>
            <a:endParaRPr lang="ru-RU" sz="2800" dirty="0">
              <a:solidFill>
                <a:schemeClr val="tx1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744825" y="829500"/>
            <a:ext cx="8388424" cy="5186976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ru-RU" sz="2400" i="1" dirty="0"/>
              <a:t>Для работы потребуются одинаковые предметы, мелкие игрушки, природный материал: шишки, камушки, фасоль. Карточка для моделирования количества предметов. Кружочки одинакового цвета или пуговки, пластмассовые цифры.</a:t>
            </a:r>
            <a:endParaRPr lang="ru-RU" sz="2400" dirty="0"/>
          </a:p>
          <a:p>
            <a:pPr marL="0" indent="0" algn="just">
              <a:buNone/>
            </a:pPr>
            <a:r>
              <a:rPr lang="ru-RU" sz="2400" b="1" i="1" dirty="0"/>
              <a:t>Задание:</a:t>
            </a:r>
            <a:r>
              <a:rPr lang="ru-RU" sz="2400" i="1" dirty="0"/>
              <a:t> </a:t>
            </a:r>
            <a:r>
              <a:rPr lang="ru-RU" sz="2400" dirty="0"/>
              <a:t>Посчитайте с ребенком предметы (в пределах 2-5 (младшая), (10-средняя), назовите количество. Счет начинайте с числительного «один», а не со слова  «раз». Выложите такое же количество кружочков на модели. Уточните: «Кружков столько, сколько собачек». Еще раз назовите число. Затем покажите цифру. Можно поиграть в прятки. Цифра прячется среди 2-3х других, а ребенок ее отыскивает и называет.</a:t>
            </a: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60637" y="5229200"/>
            <a:ext cx="2290665" cy="159350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342213814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755576" y="151264"/>
            <a:ext cx="8064896" cy="5795926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i="1" dirty="0"/>
              <a:t>Для работы потребуются числовые карточки из пособия Зайцева Н.А. «</a:t>
            </a:r>
            <a:r>
              <a:rPr lang="ru-RU" i="1" dirty="0" err="1"/>
              <a:t>Стосчет</a:t>
            </a:r>
            <a:r>
              <a:rPr lang="ru-RU" i="1" dirty="0"/>
              <a:t>» до 10, игрушки из «Киндер – сюрприза». Раздайте поровну себе и ребенку числовые карточки.</a:t>
            </a:r>
          </a:p>
          <a:p>
            <a:pPr marL="0" indent="0">
              <a:buNone/>
            </a:pPr>
            <a:r>
              <a:rPr lang="ru-RU" b="1" dirty="0"/>
              <a:t>Предложите построить поезд. </a:t>
            </a:r>
            <a:r>
              <a:rPr lang="ru-RU" dirty="0"/>
              <a:t>Карточки - это вагончики. Вагончики прицепим по - порядку. Называйте число и отыскивайте нужную числовую карточку. Если ребенок затрудняется, помогите: «вагончик четыре у тебя! На тебя цифра 4 смотрит!» Если малыш подает не ту карточку, спокойно поправляйте:  «Это 8, а мы ищем 3. Вот вагончик с цифрой 3! Это 8, давай посчитаем кружочки на карточке». Или: «Их 8, а нам надо 3! вот 3, посчитай кружочки». Называйте число, приставляя вагончик к вагончику. Можно назвать все числа по – порядку. Получился поезд.</a:t>
            </a: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752" y="3933056"/>
            <a:ext cx="9036496" cy="29608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49510458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27584" y="-48756"/>
            <a:ext cx="7917219" cy="5336271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endParaRPr lang="ru-RU" sz="2800" b="1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solidFill>
                <a:schemeClr val="tx1"/>
              </a:solidFill>
              <a:latin typeface="Open Sans"/>
            </a:endParaRPr>
          </a:p>
          <a:p>
            <a:pPr marL="0" indent="0" algn="just">
              <a:buNone/>
            </a:pPr>
            <a:r>
              <a:rPr lang="ru-RU" sz="2400" dirty="0">
                <a:latin typeface="Open Sans"/>
              </a:rPr>
              <a:t>Физиологи и офтальмологи отмечают, что методики Зайцева безупречны с точки зрения охраны здоровья ребенка. Стандартный урок Зайцева продолжается 10-15 минут в игре.</a:t>
            </a:r>
          </a:p>
          <a:p>
            <a:pPr marL="0" indent="0" algn="just">
              <a:buNone/>
            </a:pPr>
            <a:r>
              <a:rPr lang="ru-RU" sz="2400" dirty="0">
                <a:latin typeface="Open Sans"/>
              </a:rPr>
              <a:t>В процессе обучения дети не находятся в постоянном статичном состоянии за столами, а перемещаются по группе , это не позволяет им утомляться. Можно ходить, стоять, лежать на ковре. Не портится осанка и зрение.</a:t>
            </a:r>
          </a:p>
          <a:p>
            <a:pPr marL="0" indent="0">
              <a:buNone/>
            </a:pPr>
            <a:endParaRPr lang="ru-RU" dirty="0"/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D6CB6721-705B-0621-C868-4F5794114B3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660232" y="3585098"/>
            <a:ext cx="2084571" cy="3056877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358D76B4-0613-E60C-D9F7-2BF81CA7E6F7}"/>
              </a:ext>
            </a:extLst>
          </p:cNvPr>
          <p:cNvSpPr txBox="1"/>
          <p:nvPr/>
        </p:nvSpPr>
        <p:spPr>
          <a:xfrm>
            <a:off x="1403648" y="5345761"/>
            <a:ext cx="4572000" cy="70788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2000" b="1" dirty="0"/>
              <a:t>Используемая литература: Зайцев Н.А. «Письмо. Чтение. Счет»</a:t>
            </a:r>
          </a:p>
        </p:txBody>
      </p:sp>
    </p:spTree>
    <p:extLst>
      <p:ext uri="{BB962C8B-B14F-4D97-AF65-F5344CB8AC3E}">
        <p14:creationId xmlns:p14="http://schemas.microsoft.com/office/powerpoint/2010/main" val="3537044004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3">
            <a:extLst>
              <a:ext uri="{FF2B5EF4-FFF2-40B4-BE49-F238E27FC236}">
                <a16:creationId xmlns:a16="http://schemas.microsoft.com/office/drawing/2014/main" id="{7A10031E-E51D-0E55-3A50-94EDAF3C91F4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539750" y="1700213"/>
            <a:ext cx="8496300" cy="1873250"/>
          </a:xfrm>
        </p:spPr>
        <p:txBody>
          <a:bodyPr/>
          <a:lstStyle/>
          <a:p>
            <a:pPr algn="ctr" eaLnBrk="1" hangingPunct="1">
              <a:buFont typeface="Wingdings" panose="05000000000000000000" pitchFamily="2" charset="2"/>
              <a:buNone/>
            </a:pPr>
            <a:r>
              <a:rPr lang="ru-RU" altLang="ru-RU" sz="5400" b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Спасибо за внимание!</a:t>
            </a:r>
            <a:r>
              <a:rPr lang="ru-RU" altLang="ru-RU" sz="5400" b="1">
                <a:solidFill>
                  <a:schemeClr val="bg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!</a:t>
            </a:r>
            <a:endParaRPr lang="ru-RU" altLang="ru-RU" sz="4000" b="1">
              <a:solidFill>
                <a:srgbClr val="000066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Уголки">
  <a:themeElements>
    <a:clrScheme name="Уголки">
      <a:dk1>
        <a:sysClr val="windowText" lastClr="000000"/>
      </a:dk1>
      <a:lt1>
        <a:sysClr val="window" lastClr="FFFFFF"/>
      </a:lt1>
      <a:dk2>
        <a:srgbClr val="191B0E"/>
      </a:dk2>
      <a:lt2>
        <a:srgbClr val="EFEDE3"/>
      </a:lt2>
      <a:accent1>
        <a:srgbClr val="8C8D86"/>
      </a:accent1>
      <a:accent2>
        <a:srgbClr val="E6C069"/>
      </a:accent2>
      <a:accent3>
        <a:srgbClr val="897B61"/>
      </a:accent3>
      <a:accent4>
        <a:srgbClr val="8DAB8E"/>
      </a:accent4>
      <a:accent5>
        <a:srgbClr val="77A2BB"/>
      </a:accent5>
      <a:accent6>
        <a:srgbClr val="E28394"/>
      </a:accent6>
      <a:hlink>
        <a:srgbClr val="77A2BB"/>
      </a:hlink>
      <a:folHlink>
        <a:srgbClr val="957A99"/>
      </a:folHlink>
    </a:clrScheme>
    <a:fontScheme name="Уголки">
      <a:majorFont>
        <a:latin typeface="Franklin Gothic Book" panose="020B0503020102020204"/>
        <a:ea typeface=""/>
        <a:cs typeface=""/>
        <a:font script="Jpan" typeface="メイリオ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Franklin Gothic Book" panose="020B0503020102020204"/>
        <a:ea typeface=""/>
        <a:cs typeface=""/>
        <a:font script="Jpan" typeface="メイリオ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Уголки">
      <a:fillStyleLst>
        <a:solidFill>
          <a:schemeClr val="phClr"/>
        </a:solidFill>
        <a:gradFill rotWithShape="1">
          <a:gsLst>
            <a:gs pos="0">
              <a:schemeClr val="phClr">
                <a:tint val="67000"/>
                <a:satMod val="105000"/>
                <a:lumMod val="110000"/>
              </a:schemeClr>
            </a:gs>
            <a:gs pos="50000">
              <a:schemeClr val="phClr">
                <a:tint val="73000"/>
                <a:satMod val="103000"/>
                <a:lumMod val="105000"/>
              </a:schemeClr>
            </a:gs>
            <a:gs pos="100000">
              <a:schemeClr val="phClr">
                <a:tint val="81000"/>
                <a:satMod val="109000"/>
                <a:lumMod val="105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3000"/>
                <a:lumMod val="102000"/>
              </a:schemeClr>
            </a:gs>
            <a:gs pos="50000">
              <a:schemeClr val="phClr">
                <a:shade val="100000"/>
                <a:satMod val="110000"/>
                <a:lumMod val="100000"/>
              </a:schemeClr>
            </a:gs>
            <a:gs pos="100000">
              <a:schemeClr val="phClr">
                <a:shade val="78000"/>
                <a:satMod val="12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in">
          <a:solidFill>
            <a:schemeClr val="phClr"/>
          </a:solidFill>
          <a:prstDash val="solid"/>
        </a:ln>
        <a:ln w="34925" cap="flat" cmpd="sng" algn="in">
          <a:solidFill>
            <a:schemeClr val="phClr"/>
          </a:solidFill>
          <a:prstDash val="solid"/>
        </a:ln>
        <a:ln w="19050" cap="flat" cmpd="sng" algn="in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35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Crop" id="{EC9488ED-E761-4D60-9AC4-764D1FE2C171}" vid="{CE19780C-D67D-4C13-9DE9-A52BC3BA51B4}"/>
    </a:ext>
  </a:extLst>
</a:theme>
</file>

<file path=ppt/theme/themeOverride1.xml><?xml version="1.0" encoding="utf-8"?>
<a:themeOverride xmlns:a="http://schemas.openxmlformats.org/drawingml/2006/main">
  <a:clrScheme name="Уголки">
    <a:dk1>
      <a:sysClr val="windowText" lastClr="000000"/>
    </a:dk1>
    <a:lt1>
      <a:sysClr val="window" lastClr="FFFFFF"/>
    </a:lt1>
    <a:dk2>
      <a:srgbClr val="191B0E"/>
    </a:dk2>
    <a:lt2>
      <a:srgbClr val="EFEDE3"/>
    </a:lt2>
    <a:accent1>
      <a:srgbClr val="8C8D86"/>
    </a:accent1>
    <a:accent2>
      <a:srgbClr val="E6C069"/>
    </a:accent2>
    <a:accent3>
      <a:srgbClr val="897B61"/>
    </a:accent3>
    <a:accent4>
      <a:srgbClr val="8DAB8E"/>
    </a:accent4>
    <a:accent5>
      <a:srgbClr val="77A2BB"/>
    </a:accent5>
    <a:accent6>
      <a:srgbClr val="E28394"/>
    </a:accent6>
    <a:hlink>
      <a:srgbClr val="77A2BB"/>
    </a:hlink>
    <a:folHlink>
      <a:srgbClr val="957A99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442</TotalTime>
  <Words>815</Words>
  <Application>Microsoft Office PowerPoint</Application>
  <PresentationFormat>Экран (4:3)</PresentationFormat>
  <Paragraphs>58</Paragraphs>
  <Slides>18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18</vt:i4>
      </vt:variant>
    </vt:vector>
  </HeadingPairs>
  <TitlesOfParts>
    <vt:vector size="19" baseType="lpstr">
      <vt:lpstr>Уголки</vt:lpstr>
      <vt:lpstr>Методика Обучения счёту Николая зайцева</vt:lpstr>
      <vt:lpstr>Презентация PowerPoint</vt:lpstr>
      <vt:lpstr>Презентация PowerPoint</vt:lpstr>
      <vt:lpstr>Возраст для занятий</vt:lpstr>
      <vt:lpstr>Презентация PowerPoint</vt:lpstr>
      <vt:lpstr>Представлена в виде стройной системы, демонстрирующей  цифру, количество и состав числа.  </vt:lpstr>
      <vt:lpstr>Видно сколько единиц, десятков, составляет каждое  число, ребенок начинает предметно ощущать количество.   </vt:lpstr>
      <vt:lpstr>Числовой столб</vt:lpstr>
      <vt:lpstr>База математической методики Зайцева </vt:lpstr>
      <vt:lpstr>Эффективное освоение  материала достигается при подаче информации одновременно на четырёх кодах: словесном, рисуночном, числовом и символическом. </vt:lpstr>
      <vt:lpstr>Технология «Стосчет» затрагивает  3 сенсорные области: слуховую, зрительную и тактильную </vt:lpstr>
      <vt:lpstr>Презентация PowerPoint</vt:lpstr>
      <vt:lpstr>Презентация PowerPoint</vt:lpstr>
      <vt:lpstr>Презентация PowerPoint</vt:lpstr>
      <vt:lpstr>Игровые упражнения 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МЕТОДИКА ЗАЙЦЕВА, МАТЕМАТИКА</dc:title>
  <dc:creator>Евгения Сычева</dc:creator>
  <cp:lastModifiedBy>Елена Петербургская</cp:lastModifiedBy>
  <cp:revision>16</cp:revision>
  <dcterms:created xsi:type="dcterms:W3CDTF">2016-12-01T20:06:03Z</dcterms:created>
  <dcterms:modified xsi:type="dcterms:W3CDTF">2025-10-25T00:43:21Z</dcterms:modified>
</cp:coreProperties>
</file>