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62" r:id="rId3"/>
    <p:sldId id="263" r:id="rId4"/>
    <p:sldId id="267" r:id="rId5"/>
    <p:sldId id="268" r:id="rId6"/>
    <p:sldId id="264" r:id="rId7"/>
    <p:sldId id="266" r:id="rId8"/>
    <p:sldId id="265" r:id="rId9"/>
    <p:sldId id="274" r:id="rId10"/>
    <p:sldId id="269" r:id="rId11"/>
    <p:sldId id="27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21EEE"/>
    <a:srgbClr val="002F55"/>
    <a:srgbClr val="0101E5"/>
    <a:srgbClr val="E6EDF6"/>
    <a:srgbClr val="26A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622" autoAdjust="0"/>
  </p:normalViewPr>
  <p:slideViewPr>
    <p:cSldViewPr>
      <p:cViewPr>
        <p:scale>
          <a:sx n="100" d="100"/>
          <a:sy n="100" d="100"/>
        </p:scale>
        <p:origin x="62" y="9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310BD-2275-4FEB-952E-2F74B31A1498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6E4CA-986B-4F88-A6E9-7C6F20A4D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877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6E4CA-986B-4F88-A6E9-7C6F20A4D5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15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9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496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855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82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701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898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558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193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60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92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218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A41EF-1535-4699-8986-13C9BC395F61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FF866-E6C0-4A1C-BEBF-F8A122E57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2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1"/>
            <a:ext cx="9144000" cy="6857999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" name="Пятиугольник 1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93204" y="2331836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Проект профессионального стандарта «Педагог дошкольного образования – воспитатель»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15700" y="4607361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err="1" smtClean="0">
                <a:solidFill>
                  <a:schemeClr val="tx2">
                    <a:lumMod val="50000"/>
                  </a:schemeClr>
                </a:solidFill>
              </a:rPr>
              <a:t>Шуркаева</a:t>
            </a:r>
            <a:r>
              <a:rPr lang="ru-RU" sz="1400" b="1" i="1" dirty="0" smtClean="0">
                <a:solidFill>
                  <a:schemeClr val="tx2">
                    <a:lumMod val="50000"/>
                  </a:schemeClr>
                </a:solidFill>
              </a:rPr>
              <a:t> Ирина Петровна, воспитатель</a:t>
            </a:r>
          </a:p>
          <a:p>
            <a:pPr algn="ctr"/>
            <a:r>
              <a:rPr lang="ru-RU" sz="1400" b="1" i="1" dirty="0" smtClean="0">
                <a:solidFill>
                  <a:schemeClr val="tx2">
                    <a:lumMod val="50000"/>
                  </a:schemeClr>
                </a:solidFill>
              </a:rPr>
              <a:t>МБДОУ «Детский сад № 105» г. Воркуты</a:t>
            </a:r>
            <a:endParaRPr lang="ru-RU" sz="14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8818" y="6085738"/>
            <a:ext cx="17469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19.09.2019 г.</a:t>
            </a:r>
            <a:endParaRPr lang="ru-RU" sz="1400" b="1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67643" y="3707261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фото/логотип/другие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3" y="3707261"/>
            <a:ext cx="2376263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706366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 fontScale="9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800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Федеральный закон « Об образовании в Российской Федерации» от 29 декабря 2012 г. № 273-ФЗ);</a:t>
            </a:r>
            <a:r>
              <a:rPr lang="ru-RU" sz="1400" dirty="0">
                <a:ea typeface="Times New Roman"/>
                <a:cs typeface="Times New Roman"/>
              </a:rPr>
              <a:t/>
            </a:r>
            <a:br>
              <a:rPr lang="ru-RU" sz="1400" dirty="0">
                <a:ea typeface="Times New Roman"/>
                <a:cs typeface="Times New Roman"/>
              </a:rPr>
            </a:br>
            <a:r>
              <a:rPr lang="ru-RU" sz="1400" dirty="0" smtClean="0">
                <a:ea typeface="Times New Roman"/>
                <a:cs typeface="Times New Roman"/>
              </a:rPr>
              <a:t/>
            </a:r>
            <a:br>
              <a:rPr lang="ru-RU" sz="1400" dirty="0" smtClean="0">
                <a:ea typeface="Times New Roman"/>
                <a:cs typeface="Times New Roman"/>
              </a:rPr>
            </a:br>
            <a:r>
              <a:rPr lang="ru-RU" sz="1800" i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sz="1800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Федеральный государственный стандарт дошкольного образования, утвержденный приказом Министерства образования и науки Российской Федерации № 1155 от 17 октября 2013 года;</a:t>
            </a:r>
            <a:r>
              <a:rPr lang="ru-RU" sz="1400" dirty="0">
                <a:ea typeface="Times New Roman"/>
                <a:cs typeface="Times New Roman"/>
              </a:rPr>
              <a:t/>
            </a:r>
            <a:br>
              <a:rPr lang="ru-RU" sz="1400" dirty="0">
                <a:ea typeface="Times New Roman"/>
                <a:cs typeface="Times New Roman"/>
              </a:rPr>
            </a:br>
            <a:r>
              <a:rPr lang="ru-RU" sz="1400" dirty="0" smtClean="0">
                <a:ea typeface="Times New Roman"/>
                <a:cs typeface="Times New Roman"/>
              </a:rPr>
              <a:t/>
            </a:r>
            <a:br>
              <a:rPr lang="ru-RU" sz="1400" dirty="0" smtClean="0">
                <a:ea typeface="Times New Roman"/>
                <a:cs typeface="Times New Roman"/>
              </a:rPr>
            </a:br>
            <a:r>
              <a:rPr lang="ru-RU" sz="1800" i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sz="1800" i="1" dirty="0">
                <a:latin typeface="Times New Roman"/>
                <a:ea typeface="Calibri"/>
                <a:cs typeface="Times New Roman"/>
              </a:rPr>
              <a:t>Стандарт  </a:t>
            </a:r>
            <a:r>
              <a:rPr lang="ru-RU" sz="1800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«Педагог (педагогическая деятельность в сфере дошкольного, начального общего, основного общего, среднего общего образования) (воспитатель, учитель)» </a:t>
            </a:r>
            <a:r>
              <a:rPr lang="ru-RU" sz="1400" dirty="0">
                <a:ea typeface="Times New Roman"/>
                <a:cs typeface="Times New Roman"/>
              </a:rPr>
              <a:t/>
            </a:r>
            <a:br>
              <a:rPr lang="ru-RU" sz="1400" dirty="0">
                <a:ea typeface="Times New Roman"/>
                <a:cs typeface="Times New Roman"/>
              </a:rPr>
            </a:b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111111"/>
                </a:solidFill>
                <a:ea typeface="Calibri"/>
                <a:cs typeface="Times New Roman"/>
              </a:rPr>
              <a:t>"Руководящие документы»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16" name="Рисунок 15" descr="http://mounosch-dsad.ucoz.ru/_si/0/0969513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025" y="2141240"/>
            <a:ext cx="1243930" cy="1854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http://mdou14amursk.ucoz.ru/image/emblema_0.pn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762" y="4437112"/>
            <a:ext cx="1914525" cy="1715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 descr="https://tuvobrnadzor.rtyva.ru/images/news/fz_273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767" y="2483025"/>
            <a:ext cx="1118235" cy="16935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19043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960440"/>
          </a:xfrm>
        </p:spPr>
        <p:txBody>
          <a:bodyPr anchor="t">
            <a:normAutofit fontScale="90000"/>
          </a:bodyPr>
          <a:lstStyle/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1800" dirty="0">
                <a:solidFill>
                  <a:srgbClr val="111111"/>
                </a:solidFill>
                <a:latin typeface="Arial"/>
                <a:ea typeface="Times New Roman"/>
              </a:rPr>
              <a:t>П</a:t>
            </a:r>
            <a:r>
              <a:rPr lang="ru-RU" sz="1800" dirty="0" smtClean="0">
                <a:solidFill>
                  <a:srgbClr val="111111"/>
                </a:solidFill>
                <a:latin typeface="Arial"/>
                <a:ea typeface="Times New Roman"/>
              </a:rPr>
              <a:t>рофессиональный </a:t>
            </a:r>
            <a:r>
              <a:rPr lang="ru-RU" sz="1800" dirty="0">
                <a:solidFill>
                  <a:srgbClr val="111111"/>
                </a:solidFill>
                <a:latin typeface="Arial"/>
                <a:ea typeface="Times New Roman"/>
              </a:rPr>
              <a:t>стандарт – это характеристика квалификации, которая необходима работнику для выполнения определенного вида профессиональной деятельности.</a:t>
            </a:r>
            <a:r>
              <a:rPr lang="ru-RU" sz="1600" dirty="0">
                <a:latin typeface="Times New Roman"/>
                <a:ea typeface="Times New Roman"/>
              </a:rPr>
              <a:t/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b="1" dirty="0" smtClean="0">
                <a:latin typeface="Times New Roman"/>
                <a:ea typeface="Times New Roman"/>
              </a:rPr>
              <a:t>Цель</a:t>
            </a:r>
            <a:r>
              <a:rPr lang="ru-RU" sz="1600" dirty="0" smtClean="0">
                <a:latin typeface="Times New Roman"/>
                <a:ea typeface="Times New Roman"/>
              </a:rPr>
              <a:t/>
            </a:r>
            <a:br>
              <a:rPr lang="ru-RU" sz="1600" dirty="0" smtClean="0">
                <a:latin typeface="Times New Roman"/>
                <a:ea typeface="Times New Roman"/>
              </a:rPr>
            </a:br>
            <a:r>
              <a:rPr lang="ru-RU" sz="1600" dirty="0" smtClean="0">
                <a:latin typeface="Times New Roman"/>
                <a:ea typeface="Times New Roman"/>
              </a:rPr>
              <a:t>-повысить </a:t>
            </a:r>
            <a:r>
              <a:rPr lang="ru-RU" sz="1600" dirty="0">
                <a:latin typeface="Times New Roman"/>
                <a:ea typeface="Times New Roman"/>
              </a:rPr>
              <a:t>мотивацию педагогических работников к труду и качеству образования </a:t>
            </a:r>
            <a:r>
              <a:rPr lang="ru-RU" sz="1600" dirty="0" smtClean="0">
                <a:latin typeface="Times New Roman"/>
                <a:ea typeface="Times New Roman"/>
              </a:rPr>
              <a:t/>
            </a:r>
            <a:br>
              <a:rPr lang="ru-RU" sz="1600" dirty="0" smtClean="0">
                <a:latin typeface="Times New Roman"/>
                <a:ea typeface="Times New Roman"/>
              </a:rPr>
            </a:br>
            <a:r>
              <a:rPr lang="ru-RU" sz="1600" dirty="0">
                <a:latin typeface="Times New Roman"/>
                <a:ea typeface="Times New Roman"/>
              </a:rPr>
              <a:t>-</a:t>
            </a:r>
            <a:r>
              <a:rPr lang="ru-RU" sz="1600" dirty="0" smtClean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установить единые требования к содержанию и качеству профессиональной педагогической деятельности</a:t>
            </a:r>
            <a:r>
              <a:rPr lang="ru-RU" sz="1600" dirty="0" smtClean="0">
                <a:latin typeface="Times New Roman"/>
                <a:ea typeface="Times New Roman"/>
              </a:rPr>
              <a:t/>
            </a:r>
            <a:br>
              <a:rPr lang="ru-RU" sz="1600" dirty="0" smtClean="0">
                <a:latin typeface="Times New Roman"/>
                <a:ea typeface="Times New Roman"/>
              </a:rPr>
            </a:br>
            <a:r>
              <a:rPr lang="ru-RU" sz="1600" dirty="0">
                <a:latin typeface="Times New Roman"/>
                <a:ea typeface="Times New Roman"/>
              </a:rPr>
              <a:t/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b="1" dirty="0">
                <a:latin typeface="Times New Roman"/>
                <a:ea typeface="Times New Roman"/>
              </a:rPr>
              <a:t>функции: </a:t>
            </a:r>
            <a:r>
              <a:rPr lang="ru-RU" sz="1600" dirty="0" smtClean="0">
                <a:latin typeface="Times New Roman"/>
                <a:ea typeface="Times New Roman"/>
              </a:rPr>
              <a:t/>
            </a:r>
            <a:br>
              <a:rPr lang="ru-RU" sz="1600" dirty="0" smtClean="0">
                <a:latin typeface="Times New Roman"/>
                <a:ea typeface="Times New Roman"/>
              </a:rPr>
            </a:br>
            <a:r>
              <a:rPr lang="ru-RU" sz="1600" dirty="0">
                <a:latin typeface="Times New Roman"/>
                <a:ea typeface="Times New Roman"/>
              </a:rPr>
              <a:t>-</a:t>
            </a:r>
            <a:r>
              <a:rPr lang="ru-RU" sz="1600" dirty="0" smtClean="0">
                <a:latin typeface="Times New Roman"/>
                <a:ea typeface="Times New Roman"/>
              </a:rPr>
              <a:t>преодолеть </a:t>
            </a:r>
            <a:r>
              <a:rPr lang="ru-RU" sz="1600" dirty="0">
                <a:latin typeface="Times New Roman"/>
                <a:ea typeface="Times New Roman"/>
              </a:rPr>
              <a:t>технократический подхода в оценке труда педагога;</a:t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dirty="0" smtClean="0">
                <a:latin typeface="Times New Roman"/>
                <a:ea typeface="Times New Roman"/>
              </a:rPr>
              <a:t>-обеспечить </a:t>
            </a:r>
            <a:r>
              <a:rPr lang="ru-RU" sz="1600" dirty="0">
                <a:latin typeface="Times New Roman"/>
                <a:ea typeface="Times New Roman"/>
              </a:rPr>
              <a:t>координированный рост свободы и ответственности педагога за результаты своего труда;</a:t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dirty="0" smtClean="0">
                <a:latin typeface="Times New Roman"/>
                <a:ea typeface="Times New Roman"/>
              </a:rPr>
              <a:t>-избавить </a:t>
            </a:r>
            <a:r>
              <a:rPr lang="ru-RU" sz="1600" dirty="0">
                <a:latin typeface="Times New Roman"/>
                <a:ea typeface="Times New Roman"/>
              </a:rPr>
              <a:t>педагога от выполнения несвойственных функций, отвлекающих его от выполнения своих прямых обязанностей;</a:t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dirty="0" smtClean="0">
                <a:latin typeface="Times New Roman"/>
                <a:ea typeface="Times New Roman"/>
              </a:rPr>
              <a:t>-мотивировать </a:t>
            </a:r>
            <a:r>
              <a:rPr lang="ru-RU" sz="1600" dirty="0">
                <a:latin typeface="Times New Roman"/>
                <a:ea typeface="Times New Roman"/>
              </a:rPr>
              <a:t>педагога на постоянное повышение квалификации</a:t>
            </a:r>
            <a:br>
              <a:rPr lang="ru-RU" sz="1600" dirty="0">
                <a:latin typeface="Times New Roman"/>
                <a:ea typeface="Times New Roman"/>
              </a:rPr>
            </a:b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«Цели и функции профессионального стандарта»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415" y="2186583"/>
            <a:ext cx="2440131" cy="1818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4532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021171"/>
            <a:ext cx="8456648" cy="4216141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tx2">
                    <a:lumMod val="50000"/>
                  </a:schemeClr>
                </a:solidFill>
              </a:rPr>
            </a:b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"»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6" name="Рисунок 15" descr="https://ds04.infourok.ru/uploads/ex/0136/000bc105-d937eba2/img10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05950"/>
            <a:ext cx="8706827" cy="54033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842275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Текст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«Трудовые  функции»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5951"/>
            <a:ext cx="8922851" cy="589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08137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Текст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«</a:t>
            </a:r>
            <a:r>
              <a:rPr lang="ru-RU" b="1" dirty="0">
                <a:solidFill>
                  <a:srgbClr val="111111"/>
                </a:solidFill>
                <a:ea typeface="Calibri"/>
                <a:cs typeface="Times New Roman"/>
              </a:rPr>
              <a:t>Т</a:t>
            </a:r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рудовые функции»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1520" y="1700809"/>
            <a:ext cx="8811027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81745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Текст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111111"/>
                </a:solidFill>
                <a:ea typeface="Calibri"/>
                <a:cs typeface="Times New Roman"/>
              </a:rPr>
              <a:t>«Трудовые функции»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13" y="905950"/>
            <a:ext cx="8739037" cy="569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7581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Текст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905951"/>
            <a:ext cx="8955042" cy="576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53738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Текст</a:t>
            </a: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070515"/>
            <a:ext cx="8850844" cy="5598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28368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9512" y="1772816"/>
            <a:ext cx="8883035" cy="496855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одаренными детьми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работа в условиях реализации программ инклюзивного образования;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- социолингвистическая  адаптации детей дошкольного возраста, для которых русский язык является неродным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21EEE"/>
                </a:solidFill>
                <a:latin typeface="Times New Roman" pitchFamily="18" charset="0"/>
                <a:cs typeface="Times New Roman" pitchFamily="18" charset="0"/>
              </a:rPr>
              <a:t>- работа с детьми, имеющими проблемы в развитии;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- работа с </a:t>
            </a:r>
            <a:r>
              <a:rPr lang="ru-RU" sz="2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девиантными</a:t>
            </a:r>
            <a:r>
              <a:rPr lang="ru-RU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зависимыми, социально запущенными детьми, в том числе с отклонениями в социальном поведении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Новые компетенции педагога дошкольного образования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9119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932004" y="1"/>
            <a:ext cx="3211996" cy="2636911"/>
            <a:chOff x="0" y="1"/>
            <a:chExt cx="9144000" cy="685799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0" t="19934" b="12369"/>
            <a:stretch/>
          </p:blipFill>
          <p:spPr bwMode="auto">
            <a:xfrm>
              <a:off x="0" y="1"/>
              <a:ext cx="9144000" cy="6857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683568" y="47667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C:\Users\nu.anufriev\Desktop\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88640"/>
              <a:ext cx="576064" cy="717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7" name="Прямая соединительная линия 16"/>
            <p:cNvCxnSpPr/>
            <p:nvPr/>
          </p:nvCxnSpPr>
          <p:spPr>
            <a:xfrm>
              <a:off x="828272" y="548680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683568" y="6597352"/>
              <a:ext cx="7848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8272" y="6525344"/>
              <a:ext cx="6192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 descr="C:\Users\1\Desktop\label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864730" y="476672"/>
              <a:ext cx="1047389" cy="313535"/>
            </a:xfrm>
            <a:prstGeom prst="rect">
              <a:avLst/>
            </a:prstGeom>
            <a:noFill/>
            <a:ln>
              <a:noFill/>
            </a:ln>
            <a:effectLst>
              <a:outerShdw blurRad="88900" dist="63500" dir="3600000" sx="103000" sy="103000" algn="tl" rotWithShape="0">
                <a:schemeClr val="bg1">
                  <a:alpha val="93000"/>
                </a:schemeClr>
              </a:outerShdw>
            </a:effectLst>
            <a:ex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894" y="6198985"/>
              <a:ext cx="517578" cy="517578"/>
            </a:xfrm>
            <a:prstGeom prst="ellipse">
              <a:avLst/>
            </a:prstGeom>
            <a:ln w="9525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531" y="2204864"/>
            <a:ext cx="5755653" cy="3528392"/>
          </a:xfrm>
        </p:spPr>
        <p:txBody>
          <a:bodyPr anchor="t">
            <a:normAutofit/>
          </a:bodyPr>
          <a:lstStyle/>
          <a:p>
            <a:pPr algn="l"/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2699792" y="905951"/>
            <a:ext cx="6464424" cy="1080120"/>
          </a:xfrm>
          <a:prstGeom prst="homePlate">
            <a:avLst/>
          </a:prstGeom>
          <a:solidFill>
            <a:srgbClr val="00B0F0">
              <a:alpha val="1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5576" y="547295"/>
            <a:ext cx="658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ФОРУМ ПЕДАГОГИЧЕСКОГО АКТИВА </a:t>
            </a:r>
            <a:r>
              <a:rPr lang="ru-RU" sz="1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1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Надёжной школе - надёжного учителя» 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400" b="1" dirty="0" smtClean="0">
                <a:solidFill>
                  <a:srgbClr val="002F55"/>
                </a:solidFill>
                <a:effectLst>
                  <a:outerShdw dist="76200" dir="18900000" algn="bl" rotWithShape="0">
                    <a:schemeClr val="bg1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1400" b="1" dirty="0">
              <a:solidFill>
                <a:srgbClr val="002F55"/>
              </a:solidFill>
              <a:effectLst>
                <a:outerShdw dist="76200" dir="18900000" algn="bl" rotWithShape="0">
                  <a:schemeClr val="bg1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08415" y="2204864"/>
            <a:ext cx="2376264" cy="18002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Возможно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фото/другие изображения по теме доклада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5951"/>
            <a:ext cx="8850843" cy="569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474960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П Образова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5507</TotalTime>
  <Words>284</Words>
  <Application>Microsoft Office PowerPoint</Application>
  <PresentationFormat>Экран (4:3)</PresentationFormat>
  <Paragraphs>71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НП Образование</vt:lpstr>
      <vt:lpstr>Проект профессионального стандарта «Педагог дошкольного образования – воспитатель»</vt:lpstr>
      <vt:lpstr>- Федеральный закон « Об образовании в Российской Федерации» от 29 декабря 2012 г. № 273-ФЗ);  - Федеральный государственный стандарт дошкольного образования, утвержденный приказом Министерства образования и науки Российской Федерации № 1155 от 17 октября 2013 года;  - Стандарт  «Педагог (педагогическая деятельность в сфере дошкольного, начального общего, основного общего, среднего общего образования) (воспитатель, учитель)»  </vt:lpstr>
      <vt:lpstr>Профессиональный стандарт – это характеристика квалификации, которая необходима работнику для выполнения определенного вида профессиональной деятельности. Цель -повысить мотивацию педагогических работников к труду и качеству образования  - установить единые требования к содержанию и качеству профессиональной педагогической деятельности  функции:  -преодолеть технократический подхода в оценке труда педагога; -обеспечить координированный рост свободы и ответственности педагога за результаты своего труда; -избавить педагога от выполнения несвойственных функций, отвлекающих его от выполнения своих прямых обязанностей; -мотивировать педагога на постоянное повышение квалификации </vt:lpstr>
      <vt:lpstr>  </vt:lpstr>
      <vt:lpstr>Текст</vt:lpstr>
      <vt:lpstr>Текст</vt:lpstr>
      <vt:lpstr>Текст</vt:lpstr>
      <vt:lpstr>Текст</vt:lpstr>
      <vt:lpstr>Текст</vt:lpstr>
      <vt:lpstr> - работа с одаренными детьми; - работа в условиях реализации программ инклюзивного образования; - социолингвистическая  адаптации детей дошкольного возраста, для которых русский язык является неродным - работа с детьми, имеющими проблемы в развитии; - работа с девиантными, зависимыми, социально запущенными детьми, в том числе с отклонениями в социальном поведении.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IT-01</dc:creator>
  <cp:lastModifiedBy>user</cp:lastModifiedBy>
  <cp:revision>134</cp:revision>
  <dcterms:created xsi:type="dcterms:W3CDTF">2019-08-15T08:20:50Z</dcterms:created>
  <dcterms:modified xsi:type="dcterms:W3CDTF">2020-05-31T18:53:40Z</dcterms:modified>
</cp:coreProperties>
</file>