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5" r:id="rId2"/>
    <p:sldId id="269" r:id="rId3"/>
    <p:sldId id="317" r:id="rId4"/>
    <p:sldId id="312" r:id="rId5"/>
    <p:sldId id="313" r:id="rId6"/>
    <p:sldId id="322" r:id="rId7"/>
    <p:sldId id="323" r:id="rId8"/>
    <p:sldId id="286" r:id="rId9"/>
    <p:sldId id="332" r:id="rId10"/>
    <p:sldId id="325" r:id="rId11"/>
    <p:sldId id="326" r:id="rId12"/>
    <p:sldId id="328" r:id="rId13"/>
    <p:sldId id="321" r:id="rId14"/>
    <p:sldId id="329" r:id="rId15"/>
    <p:sldId id="319" r:id="rId16"/>
    <p:sldId id="330" r:id="rId17"/>
    <p:sldId id="315" r:id="rId18"/>
    <p:sldId id="320" r:id="rId19"/>
    <p:sldId id="300" r:id="rId20"/>
    <p:sldId id="298" r:id="rId21"/>
    <p:sldId id="308" r:id="rId22"/>
    <p:sldId id="333" r:id="rId23"/>
    <p:sldId id="334" r:id="rId24"/>
    <p:sldId id="307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8" autoAdjust="0"/>
  </p:normalViewPr>
  <p:slideViewPr>
    <p:cSldViewPr>
      <p:cViewPr varScale="1">
        <p:scale>
          <a:sx n="64" d="100"/>
          <a:sy n="64" d="100"/>
        </p:scale>
        <p:origin x="618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02.06.2025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02.06.2025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02.06.2025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02.06.2025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C371375D-722D-4948-B399-941EEF05FF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276872"/>
            <a:ext cx="5544616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50F8E783-46E6-4F20-960C-64044B549A99}"/>
              </a:ext>
            </a:extLst>
          </p:cNvPr>
          <p:cNvSpPr/>
          <p:nvPr/>
        </p:nvSpPr>
        <p:spPr>
          <a:xfrm>
            <a:off x="1979712" y="1052736"/>
            <a:ext cx="554461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«Тепло родного очага»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691626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нутый угол 2"/>
          <p:cNvSpPr/>
          <p:nvPr/>
        </p:nvSpPr>
        <p:spPr>
          <a:xfrm>
            <a:off x="714303" y="434568"/>
            <a:ext cx="5019950" cy="5727483"/>
          </a:xfrm>
          <a:prstGeom prst="foldedCorner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800" tIns="38400" rIns="76800" bIns="38400" rtlCol="0" anchor="ctr"/>
          <a:lstStyle/>
          <a:p>
            <a:pPr algn="ctr"/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же такое семья?</a:t>
            </a:r>
          </a:p>
          <a:p>
            <a:pPr algn="ctr"/>
            <a:endParaRPr lang="ru-RU" sz="2000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  <a:p>
            <a:pPr algn="ctr"/>
            <a:endParaRPr lang="ru-RU" sz="2000" b="1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  <a:p>
            <a:pPr algn="ctr"/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Семья – это МЫ. Семья – это я,</a:t>
            </a:r>
          </a:p>
          <a:p>
            <a:pPr algn="ctr"/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Семья – это папа и мама моя, </a:t>
            </a:r>
          </a:p>
          <a:p>
            <a:pPr algn="ctr"/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Семья – это Павлик — братишка родной, </a:t>
            </a:r>
          </a:p>
          <a:p>
            <a:pPr algn="ctr"/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Семья – это котик пушистенький мой, </a:t>
            </a:r>
          </a:p>
          <a:p>
            <a:pPr algn="ctr"/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Семья – это бабушки две дорогие, </a:t>
            </a:r>
          </a:p>
          <a:p>
            <a:pPr algn="ctr"/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Семья – и сестрёнки мои озорные, </a:t>
            </a:r>
          </a:p>
          <a:p>
            <a:pPr algn="ctr"/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Семья – это крёстный, и тёти, и дяди, </a:t>
            </a:r>
          </a:p>
          <a:p>
            <a:pPr algn="ctr"/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Семья – это ёлка в красивом наряде, </a:t>
            </a:r>
          </a:p>
          <a:p>
            <a:pPr algn="ctr"/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Семья – это праздник за круглым столом, </a:t>
            </a:r>
          </a:p>
          <a:p>
            <a:pPr algn="ctr"/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Семья – это счастье, </a:t>
            </a:r>
          </a:p>
          <a:p>
            <a:pPr algn="ctr"/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Семья – это дом, </a:t>
            </a:r>
          </a:p>
          <a:p>
            <a:pPr algn="ctr"/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Где любят и ждут, и не помнят о злом!</a:t>
            </a:r>
            <a:r>
              <a:rPr lang="ru-RU" sz="1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grpSp>
        <p:nvGrpSpPr>
          <p:cNvPr id="2" name="Группа 4"/>
          <p:cNvGrpSpPr/>
          <p:nvPr/>
        </p:nvGrpSpPr>
        <p:grpSpPr>
          <a:xfrm>
            <a:off x="5292079" y="2238984"/>
            <a:ext cx="3653869" cy="4357635"/>
            <a:chOff x="6023198" y="2239502"/>
            <a:chExt cx="5903181" cy="4358644"/>
          </a:xfrm>
        </p:grpSpPr>
        <p:pic>
          <p:nvPicPr>
            <p:cNvPr id="1026" name="Picture 2" descr="http://kiseleva-33.ru/0_97ea6_d019d52a_XL.png"/>
            <p:cNvPicPr>
              <a:picLocks noChangeAspect="1" noChangeArrowheads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55246" y="2239502"/>
              <a:ext cx="5471133" cy="41854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8" name="Picture 4" descr="http://img-fotki.yandex.ru/get/9799/47407354.1032/0_16fcf8_315a5486_S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23198" y="5493245"/>
              <a:ext cx="1428750" cy="11049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4521076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11354"/>
          </a:xfrm>
        </p:spPr>
        <p:txBody>
          <a:bodyPr/>
          <a:lstStyle/>
          <a:p>
            <a:pPr>
              <a:defRPr/>
            </a:pPr>
            <a:r>
              <a:rPr lang="ru-RU" sz="8000" kern="10" dirty="0">
                <a:ln w="5080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Семья</a:t>
            </a:r>
            <a:br>
              <a:rPr lang="ru-RU" kern="10" dirty="0">
                <a:ln w="5080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75" name="Содержимое 2"/>
          <p:cNvSpPr>
            <a:spLocks noGrp="1"/>
          </p:cNvSpPr>
          <p:nvPr>
            <p:ph idx="1"/>
          </p:nvPr>
        </p:nvSpPr>
        <p:spPr>
          <a:xfrm>
            <a:off x="179512" y="1600200"/>
            <a:ext cx="338437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Семья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 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группа живущих вместе родственников.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Словарь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С.И.Ожегова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None/>
            </a:pPr>
            <a:r>
              <a:rPr lang="ru-RU" b="1" i="1" dirty="0"/>
              <a:t>                                                </a:t>
            </a:r>
          </a:p>
          <a:p>
            <a:endParaRPr lang="ru-RU" dirty="0"/>
          </a:p>
        </p:txBody>
      </p:sp>
      <p:pic>
        <p:nvPicPr>
          <p:cNvPr id="5" name="Содержимое 5" descr="Картинки по запросу картинки на тему семья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28469" y="1916832"/>
            <a:ext cx="5424158" cy="4005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37240946"/>
      </p:ext>
    </p:extLst>
  </p:cSld>
  <p:clrMapOvr>
    <a:masterClrMapping/>
  </p:clrMapOvr>
  <p:transition advClick="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724942"/>
          </a:xfrm>
        </p:spPr>
        <p:txBody>
          <a:bodyPr>
            <a:no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Активное занятие «Традиции семьи»</a:t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Задание.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Прочитай слова и выражения и отметь </a:t>
            </a:r>
            <a:r>
              <a:rPr lang="ru-RU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квадратиком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то, что свойственно в семье маме. А </a:t>
            </a:r>
            <a:r>
              <a:rPr lang="ru-RU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кружочком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отцу.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r>
              <a:rPr lang="ru-RU" sz="2900" dirty="0"/>
              <a:t>ЗАСТУПНИК ПЕРЕД ЛЮДЬМИ                              ДОМОСТРОИТЕЛЬ</a:t>
            </a:r>
          </a:p>
          <a:p>
            <a:r>
              <a:rPr lang="ru-RU" sz="2900" dirty="0"/>
              <a:t>ВОСПИТАТЕЛЬНИЦА ДЕТЕЙ                                КОРМИЛЕЦ</a:t>
            </a:r>
          </a:p>
          <a:p>
            <a:r>
              <a:rPr lang="ru-RU" sz="2900" dirty="0"/>
              <a:t>ХРАНИТЕЛЬНИЦА ОЧАГА                                     ГЛАВА СЕМЬИ</a:t>
            </a:r>
          </a:p>
          <a:p>
            <a:r>
              <a:rPr lang="ru-RU" sz="2900" dirty="0"/>
              <a:t>СОВЕТЧИК В ТРУДНОМ ВОПРОСЕ                      ХОЗЯЙКА</a:t>
            </a:r>
          </a:p>
          <a:p>
            <a:r>
              <a:rPr lang="ru-RU" sz="2900" dirty="0"/>
              <a:t>МОЛИТВЕННИЦА ЗА ДЕТЕЙ                                СУДЬЯ В СПОРЕ</a:t>
            </a:r>
          </a:p>
          <a:p>
            <a:r>
              <a:rPr lang="ru-RU" sz="2900" dirty="0"/>
              <a:t>УТЕШИТЕЛЬНИЦА В ГОРЕ                                    ДУША СЕМЬИ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080913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764704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Экспертная оценка</a:t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10518607"/>
              </p:ext>
            </p:extLst>
          </p:nvPr>
        </p:nvGraphicFramePr>
        <p:xfrm>
          <a:off x="518864" y="1484784"/>
          <a:ext cx="8229600" cy="490309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4895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400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Отец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Мама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ДОМОСТРОИТЕЛЬ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ВОСПИТАТЕЛЬНИЦА ДЕТЕЙ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КОРМИЛЕЦ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ХРАНИТЕЛЬНИЦА ОЧАГА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ГЛАВА СЕМЬИ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МОЛИТВЕННИЦА ЗА ДЕТЕЙ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СУДЬЯ В СПОРЕ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УТЕШИТЕЛЬНИЦА В ГОРЕ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ЗАСТУПНИК ПЕРЕД ЛЮДЬМИ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ДУША СЕМЬИ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СОВЕТЧИК В ТРУДНОМ ВОПРОСЕ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ХОЗЯЙКА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604963" y="294957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01313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980728"/>
            <a:ext cx="7931224" cy="648072"/>
          </a:xfrm>
        </p:spPr>
        <p:txBody>
          <a:bodyPr>
            <a:normAutofit fontScale="90000"/>
          </a:bodyPr>
          <a:lstStyle/>
          <a:p>
            <a:br>
              <a:rPr lang="ru-RU" sz="3600" b="1" dirty="0">
                <a:solidFill>
                  <a:srgbClr val="FF0000"/>
                </a:solidFill>
                <a:cs typeface="Times New Roman" pitchFamily="18" charset="0"/>
              </a:rPr>
            </a:br>
            <a:br>
              <a:rPr lang="ru-RU" sz="3600" b="1" dirty="0">
                <a:solidFill>
                  <a:srgbClr val="FF0000"/>
                </a:solidFill>
                <a:cs typeface="Times New Roman" pitchFamily="18" charset="0"/>
              </a:rPr>
            </a:br>
            <a:r>
              <a:rPr lang="ru-RU" sz="31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Обойди весь мир вокруг, только знай заранее:</a:t>
            </a:r>
            <a:br>
              <a:rPr lang="ru-RU" sz="31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Не найдёшь теплее рук и надёжней маминых!</a:t>
            </a:r>
            <a:br>
              <a:rPr lang="ru-RU" sz="31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304\Desktop\WhatsApp Image 2024-02-04 at 20.09.32.jpe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916832"/>
            <a:ext cx="4896544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304\Desktop\1Y1A632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14" y="1600200"/>
            <a:ext cx="2884206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304\Desktop\1Y1A6321.jpg">
            <a:extLst>
              <a:ext uri="{FF2B5EF4-FFF2-40B4-BE49-F238E27FC236}">
                <a16:creationId xmlns:a16="http://schemas.microsoft.com/office/drawing/2014/main" id="{DD840CA9-F19E-4DB1-85F9-AFD2AC3C6A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628800"/>
            <a:ext cx="2884206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46452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8190082" cy="1594428"/>
          </a:xfrm>
        </p:spPr>
        <p:txBody>
          <a:bodyPr>
            <a:normAutofit fontScale="90000"/>
          </a:bodyPr>
          <a:lstStyle/>
          <a:p>
            <a:br>
              <a:rPr lang="ru-RU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itchFamily="18" charset="0"/>
              </a:rPr>
              <a:t>Кто открыл мне этот мир, не жалея своих сил? </a:t>
            </a:r>
            <a:b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itchFamily="18" charset="0"/>
              </a:rPr>
            </a:br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itchFamily="18" charset="0"/>
              </a:rPr>
              <a:t> Лучшая на свете МАМА.</a:t>
            </a:r>
            <a:b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itchFamily="18" charset="0"/>
              </a:rPr>
            </a:br>
            <a:b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304\Desktop\IMG_20210101_13235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0264" y="1600200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304\Desktop\IMG-20240205-WA000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264" y="1600200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0" name="Picture 12" descr="http://slovo.odessa.ua/uploads/posts/2015-05/1431092840_mam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96" y="428604"/>
            <a:ext cx="8143932" cy="5929354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3559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9597">
        <p:circle/>
      </p:transition>
    </mc:Choice>
    <mc:Fallback xmlns="">
      <p:transition spd="slow" advTm="9597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8190082" cy="1594428"/>
          </a:xfrm>
        </p:spPr>
        <p:txBody>
          <a:bodyPr>
            <a:normAutofit fontScale="90000"/>
          </a:bodyPr>
          <a:lstStyle/>
          <a:p>
            <a:br>
              <a:rPr lang="ru-RU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Мама нас ласкает,   солнце согревает.</a:t>
            </a:r>
            <a:b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Солнце, как и мама, лишь одно бывает.</a:t>
            </a:r>
            <a:b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itchFamily="18" charset="0"/>
              </a:rPr>
            </a:br>
            <a:b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itchFamily="18" charset="0"/>
              </a:rPr>
            </a:b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itchFamily="18" charset="0"/>
            </a:endParaRPr>
          </a:p>
        </p:txBody>
      </p:sp>
      <p:pic>
        <p:nvPicPr>
          <p:cNvPr id="6" name="Picture 3" descr="C:\Users\304\Desktop\Бобровская.jpg">
            <a:extLst>
              <a:ext uri="{FF2B5EF4-FFF2-40B4-BE49-F238E27FC236}">
                <a16:creationId xmlns:a16="http://schemas.microsoft.com/office/drawing/2014/main" id="{98C53303-7762-476B-8343-0E94603B2CB8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12725" y="2234695"/>
            <a:ext cx="4525963" cy="3255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304\Desktop\фото Алисе в школу\IMG-3f962d8d390425228b8a5718055cfb13-V.jpg">
            <a:extLst>
              <a:ext uri="{FF2B5EF4-FFF2-40B4-BE49-F238E27FC236}">
                <a16:creationId xmlns:a16="http://schemas.microsoft.com/office/drawing/2014/main" id="{2D06B744-2815-4C67-AC7A-C9120F770686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0264" y="1600200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90339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731836"/>
            <a:ext cx="8319297" cy="768337"/>
          </a:xfrm>
        </p:spPr>
        <p:txBody>
          <a:bodyPr>
            <a:normAutofit fontScale="90000"/>
          </a:bodyPr>
          <a:lstStyle/>
          <a:p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itchFamily="18" charset="0"/>
              </a:rPr>
              <a:t>Если что-нибудь случится, если вдруг беда,</a:t>
            </a:r>
            <a:b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itchFamily="18" charset="0"/>
              </a:rPr>
              <a:t>Мамочка придет на помощь, выручит всегда.</a:t>
            </a:r>
            <a:br>
              <a:rPr lang="ru-RU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itchFamily="18" charset="0"/>
              </a:rPr>
            </a:br>
            <a:endParaRPr lang="ru-RU" sz="2800" dirty="0">
              <a:solidFill>
                <a:srgbClr val="C00000"/>
              </a:solidFill>
              <a:latin typeface="Times New Roman" panose="02020603050405020304" pitchFamily="18" charset="0"/>
              <a:cs typeface="Times New Roman" pitchFamily="18" charset="0"/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D4DE1288-B29E-4E77-A522-9D1BF0B650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5" y="1600200"/>
            <a:ext cx="3600399" cy="4525963"/>
          </a:xfr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6903240-8842-41AA-BDB6-4E2B5DA68D2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1600200"/>
            <a:ext cx="4502875" cy="4525963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1052736"/>
            <a:ext cx="7859216" cy="364902"/>
          </a:xfrm>
        </p:spPr>
        <p:txBody>
          <a:bodyPr>
            <a:normAutofit fontScale="90000"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Мама много сил, здоровья </a:t>
            </a:r>
            <a:b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Отдает всем нам.</a:t>
            </a:r>
            <a:b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F810D084-3C8E-47D5-AAC8-38C219CF936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0264" y="1600200"/>
            <a:ext cx="3394472" cy="4525963"/>
          </a:xfrm>
        </p:spPr>
      </p:pic>
      <p:pic>
        <p:nvPicPr>
          <p:cNvPr id="1026" name="Picture 2" descr="C:\Users\304\Desktop\IMG_515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846" y="1600200"/>
            <a:ext cx="3017308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118644" cy="666328"/>
          </a:xfrm>
        </p:spPr>
        <p:txBody>
          <a:bodyPr>
            <a:normAutofit fontScale="90000"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Солнце золотое колесом скатилось,</a:t>
            </a:r>
            <a:b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Ласковое солнце в маму превратилось.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304\Desktop\20150418_16522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264" y="1600200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304\Desktop\20220613_12365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556792"/>
            <a:ext cx="3888432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980728"/>
            <a:ext cx="7686596" cy="162272"/>
          </a:xfrm>
        </p:spPr>
        <p:txBody>
          <a:bodyPr>
            <a:normAutofit fontScale="90000"/>
          </a:bodyPr>
          <a:lstStyle/>
          <a:p>
            <a:pPr algn="l"/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Миленькая мамочка, улыбнись!  Своим сердцем ласковым , ты ко мне прижмись!</a:t>
            </a:r>
            <a:b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Documents and Settings\Admin\Мои документы\Мои рисунки\IMG_442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143372" y="1714488"/>
            <a:ext cx="4543428" cy="4714908"/>
          </a:xfrm>
          <a:prstGeom prst="rect">
            <a:avLst/>
          </a:prstGeom>
          <a:noFill/>
        </p:spPr>
      </p:pic>
      <p:pic>
        <p:nvPicPr>
          <p:cNvPr id="4" name="Picture 2" descr="C:\Users\304\Desktop\Молданова Елена Анатольевна.p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3573" y="1600200"/>
            <a:ext cx="2545854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1196752"/>
            <a:ext cx="7455202" cy="231984"/>
          </a:xfrm>
        </p:spPr>
        <p:txBody>
          <a:bodyPr>
            <a:normAutofit fontScale="90000"/>
          </a:bodyPr>
          <a:lstStyle/>
          <a:p>
            <a:pPr algn="l"/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Поцелует мама – плохое забывается. новый день, весёлый день,  сразу начинается.</a:t>
            </a:r>
            <a:br>
              <a:rPr lang="ru-RU" sz="3200" dirty="0">
                <a:solidFill>
                  <a:srgbClr val="C00000"/>
                </a:solidFill>
              </a:rPr>
            </a:br>
            <a:br>
              <a:rPr lang="ru-RU" sz="3200" dirty="0">
                <a:solidFill>
                  <a:srgbClr val="C00000"/>
                </a:solidFill>
              </a:rPr>
            </a:b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F232CBFC-D65B-42CA-A0AA-E48329D8CC2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428736"/>
            <a:ext cx="3456384" cy="5096608"/>
          </a:xfrm>
        </p:spPr>
      </p:pic>
      <p:pic>
        <p:nvPicPr>
          <p:cNvPr id="5" name="Объект 4">
            <a:extLst>
              <a:ext uri="{FF2B5EF4-FFF2-40B4-BE49-F238E27FC236}">
                <a16:creationId xmlns:a16="http://schemas.microsoft.com/office/drawing/2014/main" id="{2CE55D29-57F3-48A9-92C4-9E0A7121E45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0264" y="1600200"/>
            <a:ext cx="3394472" cy="4525963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8434" y="980728"/>
            <a:ext cx="7689761" cy="619472"/>
          </a:xfrm>
        </p:spPr>
        <p:txBody>
          <a:bodyPr>
            <a:normAutofit fontScale="90000"/>
          </a:bodyPr>
          <a:lstStyle/>
          <a:p>
            <a:pPr algn="l"/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Мама, как волшебница, сели улыбается –</a:t>
            </a:r>
            <a:b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Каждое желание у меня сбывается.</a:t>
            </a:r>
            <a:br>
              <a:rPr lang="ru-RU" sz="3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>
                <a:solidFill>
                  <a:srgbClr val="C00000"/>
                </a:solidFill>
              </a:rPr>
              <a:t> </a:t>
            </a:r>
            <a:br>
              <a:rPr lang="ru-RU" sz="3200" dirty="0">
                <a:solidFill>
                  <a:srgbClr val="C00000"/>
                </a:solidFill>
              </a:rPr>
            </a:b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259E7710-E03A-4506-8155-E2BF0574C97D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435" y="1600200"/>
            <a:ext cx="3356968" cy="4525963"/>
          </a:xfrm>
        </p:spPr>
      </p:pic>
      <p:pic>
        <p:nvPicPr>
          <p:cNvPr id="6" name="Объект 5">
            <a:extLst>
              <a:ext uri="{FF2B5EF4-FFF2-40B4-BE49-F238E27FC236}">
                <a16:creationId xmlns:a16="http://schemas.microsoft.com/office/drawing/2014/main" id="{3D6D01E5-B06E-4F90-8909-1B0FB731FC7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9016" y="1600200"/>
            <a:ext cx="3356968" cy="4525963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908720"/>
            <a:ext cx="7542580" cy="234279"/>
          </a:xfrm>
        </p:spPr>
        <p:txBody>
          <a:bodyPr>
            <a:normAutofit fontScale="90000"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Значит, правда, нет на свете</a:t>
            </a:r>
            <a:b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Лучше наших мам.</a:t>
            </a:r>
            <a:br>
              <a:rPr lang="ru-RU" sz="3200" dirty="0">
                <a:solidFill>
                  <a:srgbClr val="C00000"/>
                </a:solidFill>
              </a:rPr>
            </a:b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703A6574-0B1C-466D-BD72-7A83F2D59CF0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843880"/>
            <a:ext cx="4038600" cy="4681463"/>
          </a:xfrm>
        </p:spPr>
      </p:pic>
      <p:pic>
        <p:nvPicPr>
          <p:cNvPr id="5" name="Объект 4">
            <a:extLst>
              <a:ext uri="{FF2B5EF4-FFF2-40B4-BE49-F238E27FC236}">
                <a16:creationId xmlns:a16="http://schemas.microsoft.com/office/drawing/2014/main" id="{6EE9F53A-DDE3-42C9-AEDA-95EA906551F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0264" y="1600200"/>
            <a:ext cx="3394472" cy="4525963"/>
          </a:xfrm>
        </p:spPr>
      </p:pic>
    </p:spTree>
    <p:extLst>
      <p:ext uri="{BB962C8B-B14F-4D97-AF65-F5344CB8AC3E}">
        <p14:creationId xmlns:p14="http://schemas.microsoft.com/office/powerpoint/2010/main" val="13980551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188640"/>
            <a:ext cx="8686800" cy="2160240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ru-RU" sz="3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Очаг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устройство для разведения и поддержания огня. </a:t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Домашний очаг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родной дом, семья.</a:t>
            </a:r>
          </a:p>
        </p:txBody>
      </p:sp>
      <p:pic>
        <p:nvPicPr>
          <p:cNvPr id="13315" name="Picture 2" descr="C:\Users\Дмитрий\Desktop\истоки\how-to-draw-a-campfir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047" y="2276872"/>
            <a:ext cx="5889625" cy="417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885182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51090" y="587830"/>
            <a:ext cx="8131628" cy="1159328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«Строим дом счастья»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139" y="2001838"/>
            <a:ext cx="4935311" cy="4284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3142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ТЕПЛО</a:t>
            </a:r>
          </a:p>
          <a:p>
            <a:pPr lvl="0"/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ЗАБОТА</a:t>
            </a:r>
          </a:p>
          <a:p>
            <a:pPr lvl="0"/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УВАЖЕНИЕ</a:t>
            </a:r>
          </a:p>
          <a:p>
            <a:pPr lvl="0"/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ПОМОЩЬ</a:t>
            </a:r>
          </a:p>
          <a:p>
            <a:pPr lvl="0"/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ПОНИМАНИЕ</a:t>
            </a:r>
          </a:p>
          <a:p>
            <a:pPr lvl="0"/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ДОБРОТА</a:t>
            </a:r>
          </a:p>
          <a:p>
            <a:pPr lvl="0"/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ЛЮБОВЬ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067748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Семейные обычаи и традиции</a:t>
            </a:r>
            <a:endParaRPr lang="ru-RU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• 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собираться всей семьей в родительском доме в праздники, а также отмечать семейные праздники;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  всем вместе петь и играть на музыкальных инструментах;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  приглашать гостей и собирать застолье;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  собирать и хранить семейные фотографии;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  хранить вещи, принадлежавшие родственникам, как предметы старины и как память о родных и близких.</a:t>
            </a:r>
          </a:p>
          <a:p>
            <a:pPr marL="0" indent="0">
              <a:buNone/>
            </a:pP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7329586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Понимание и Терпение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9259" y="1729048"/>
            <a:ext cx="8387541" cy="43123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Легенда: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давние времена жила большая, дружная семья из 100 человек. В ней всегда царили, мир, любовь и согласие. Молва об этой семье дошла до правителя, вызвал главу семьи, чтобы узнать, как им удается так дружно жить. Ответ удивил правителя, на листе было написано 100 раз слова: понимание и терпение.</a:t>
            </a:r>
          </a:p>
        </p:txBody>
      </p:sp>
    </p:spTree>
    <p:extLst>
      <p:ext uri="{BB962C8B-B14F-4D97-AF65-F5344CB8AC3E}">
        <p14:creationId xmlns:p14="http://schemas.microsoft.com/office/powerpoint/2010/main" val="259365779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5059F7F-F8E8-49FD-8901-92CFAD0F2C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Синквейн</a:t>
            </a:r>
            <a:endParaRPr lang="ru-RU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4608292-8FCD-4306-99A2-0B345E1E27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algn="ctr">
              <a:buNone/>
            </a:pP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Семья</a:t>
            </a:r>
          </a:p>
          <a:p>
            <a:pPr marL="0" lvl="0" indent="0" algn="ctr">
              <a:buNone/>
            </a:pP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Счастливая, многодетная.</a:t>
            </a:r>
          </a:p>
          <a:p>
            <a:pPr marL="0" lvl="0" indent="0" algn="ctr">
              <a:buNone/>
            </a:pP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Любит, помогает, оберегает.</a:t>
            </a:r>
          </a:p>
          <a:p>
            <a:pPr marL="0" lvl="0" indent="0" algn="ctr">
              <a:buNone/>
            </a:pP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Опора в жизни человека.</a:t>
            </a:r>
          </a:p>
          <a:p>
            <a:pPr marL="0" lvl="0" indent="0" algn="ctr">
              <a:buNone/>
            </a:pP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Дом!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8178529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3DE82F84-4D31-455F-A2FB-FAC05D57643A}"/>
              </a:ext>
            </a:extLst>
          </p:cNvPr>
          <p:cNvSpPr/>
          <p:nvPr/>
        </p:nvSpPr>
        <p:spPr>
          <a:xfrm>
            <a:off x="1043608" y="332656"/>
            <a:ext cx="73448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Храни огонь родного очага!</a:t>
            </a:r>
          </a:p>
          <a:p>
            <a:pPr algn="ctr"/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не позарься на костры чужие.</a:t>
            </a:r>
          </a:p>
          <a:p>
            <a:pPr algn="ctr"/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Таким законом наши предки жили</a:t>
            </a:r>
          </a:p>
          <a:p>
            <a:pPr algn="ctr"/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завещали нам через века.</a:t>
            </a:r>
          </a:p>
        </p:txBody>
      </p:sp>
      <p:pic>
        <p:nvPicPr>
          <p:cNvPr id="5" name="Picture 3" descr="C:\Users\Admin\Documents\6.jpg">
            <a:extLst>
              <a:ext uri="{FF2B5EF4-FFF2-40B4-BE49-F238E27FC236}">
                <a16:creationId xmlns:a16="http://schemas.microsoft.com/office/drawing/2014/main" id="{F435E55F-D823-4400-AC3D-62EA1E2CD0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276872"/>
            <a:ext cx="7848872" cy="3888432"/>
          </a:xfrm>
          <a:prstGeom prst="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327436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1450460"/>
            <a:ext cx="6123915" cy="5101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3682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764</TotalTime>
  <Words>587</Words>
  <Application>Microsoft Office PowerPoint</Application>
  <PresentationFormat>Экран (4:3)</PresentationFormat>
  <Paragraphs>85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9" baseType="lpstr">
      <vt:lpstr>Arial</vt:lpstr>
      <vt:lpstr>Calibri</vt:lpstr>
      <vt:lpstr>Comic Sans MS</vt:lpstr>
      <vt:lpstr>Times New Roman</vt:lpstr>
      <vt:lpstr>Тема Office</vt:lpstr>
      <vt:lpstr>Презентация PowerPoint</vt:lpstr>
      <vt:lpstr>Презентация PowerPoint</vt:lpstr>
      <vt:lpstr>Семья </vt:lpstr>
      <vt:lpstr>Активное занятие «Традиции семьи» </vt:lpstr>
      <vt:lpstr>Экспертная оценка </vt:lpstr>
      <vt:lpstr>  Обойди весь мир вокруг, только знай заранее:     Не найдёшь теплее рук и надёжней маминых!   </vt:lpstr>
      <vt:lpstr> Кто открыл мне этот мир, не жалея своих сил?   Лучшая на свете МАМА.  </vt:lpstr>
      <vt:lpstr>Презентация PowerPoint</vt:lpstr>
      <vt:lpstr> Мама нас ласкает,   солнце согревает. Солнце, как и мама, лишь одно бывает.  </vt:lpstr>
      <vt:lpstr>Если что-нибудь случится, если вдруг беда, Мамочка придет на помощь, выручит всегда. </vt:lpstr>
      <vt:lpstr>Мама много сил, здоровья  Отдает всем нам. </vt:lpstr>
      <vt:lpstr>Солнце золотое колесом скатилось, Ласковое солнце в маму превратилось.</vt:lpstr>
      <vt:lpstr>Миленькая мамочка, улыбнись!  Своим сердцем ласковым , ты ко мне прижмись! </vt:lpstr>
      <vt:lpstr>Поцелует мама – плохое забывается. новый день, весёлый день,  сразу начинается.  </vt:lpstr>
      <vt:lpstr>Мама, как волшебница, сели улыбается – Каждое желание у меня сбывается.   </vt:lpstr>
      <vt:lpstr>Значит, правда, нет на свете Лучше наших мам. </vt:lpstr>
      <vt:lpstr>Очаг – устройство для разведения и поддержания огня.  Домашний очаг – родной дом, семья.</vt:lpstr>
      <vt:lpstr>«Строим дом счастья»</vt:lpstr>
      <vt:lpstr>Дом</vt:lpstr>
      <vt:lpstr>Семейные обычаи и традиции</vt:lpstr>
      <vt:lpstr>Понимание и Терпение</vt:lpstr>
      <vt:lpstr>Синквейн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МОЯ СЕМЬЯ</dc:title>
  <cp:lastModifiedBy>User</cp:lastModifiedBy>
  <cp:revision>61</cp:revision>
  <dcterms:modified xsi:type="dcterms:W3CDTF">2025-06-02T13:07:24Z</dcterms:modified>
</cp:coreProperties>
</file>