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4" r:id="rId12"/>
    <p:sldId id="285" r:id="rId13"/>
    <p:sldId id="290" r:id="rId14"/>
    <p:sldId id="288" r:id="rId15"/>
    <p:sldId id="287" r:id="rId16"/>
    <p:sldId id="294" r:id="rId17"/>
    <p:sldId id="292" r:id="rId18"/>
    <p:sldId id="266" r:id="rId19"/>
    <p:sldId id="267" r:id="rId20"/>
    <p:sldId id="268" r:id="rId21"/>
    <p:sldId id="269" r:id="rId22"/>
    <p:sldId id="270" r:id="rId23"/>
    <p:sldId id="271" r:id="rId24"/>
    <p:sldId id="296" r:id="rId25"/>
    <p:sldId id="297" r:id="rId26"/>
    <p:sldId id="298" r:id="rId27"/>
    <p:sldId id="272" r:id="rId28"/>
    <p:sldId id="273" r:id="rId29"/>
    <p:sldId id="274" r:id="rId30"/>
    <p:sldId id="275" r:id="rId31"/>
    <p:sldId id="276" r:id="rId32"/>
    <p:sldId id="29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0000"/>
    <a:srgbClr val="7A3024"/>
    <a:srgbClr val="2404E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54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5C994E-4AFF-4E97-92EC-6F8D18F1F4C5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F2B4-9940-4540-BF6F-2823A00B73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104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0F2B4-9940-4540-BF6F-2823A00B734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89417A3-ED27-40A0-A5ED-D9E24CC281BF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Bankoboev.Ru_paren_s_gitaroi_na_zheleznodorozhnyh_putya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4054083"/>
            <a:ext cx="4214842" cy="26342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42852"/>
            <a:ext cx="9144000" cy="292895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bg1"/>
                </a:solidFill>
                <a:latin typeface="+mj-lt"/>
              </a:rPr>
              <a:t>Дети и безопасность</a:t>
            </a:r>
            <a:r>
              <a:rPr lang="ru-RU" sz="550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5500" dirty="0" smtClean="0">
                <a:solidFill>
                  <a:schemeClr val="bg1"/>
                </a:solidFill>
                <a:latin typeface="+mj-lt"/>
              </a:rPr>
            </a:br>
            <a:r>
              <a:rPr lang="ru-RU" sz="3100" dirty="0" smtClean="0">
                <a:solidFill>
                  <a:srgbClr val="002060"/>
                </a:solidFill>
                <a:latin typeface="+mj-lt"/>
              </a:rPr>
              <a:t>ПРОФИЛАКТИКА ДЕТСКОГО ТРАВМАТИЗМА  НА ЖЕЛЕЗНОЙ ДОРОГЕ</a:t>
            </a:r>
            <a:endParaRPr lang="ru-RU" sz="31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Рисунок 3" descr="59_ma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3357562"/>
            <a:ext cx="2714644" cy="1785950"/>
          </a:xfrm>
          <a:prstGeom prst="rect">
            <a:avLst/>
          </a:prstGeom>
        </p:spPr>
      </p:pic>
      <p:pic>
        <p:nvPicPr>
          <p:cNvPr id="6" name="Рисунок 5" descr="233316_s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357562"/>
            <a:ext cx="2858609" cy="17859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36296" y="6093296"/>
            <a:ext cx="197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Терёшина</a:t>
            </a:r>
            <a:r>
              <a:rPr lang="ru-RU" dirty="0" smtClean="0"/>
              <a:t> В.А.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3071810"/>
            <a:ext cx="4412013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14290"/>
            <a:ext cx="4474034" cy="2348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SC000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357669"/>
            <a:ext cx="3000396" cy="225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4757742" cy="41434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Нам открывается страна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С вокзального порога.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Откроешь дверь,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вот она – железная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                                 дорога.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Зеленый, красный свет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                                 горит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каждый миг сигналом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Вокзал с вокзалом говорит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поезда с вокзалом.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Железная дорога – это целый комплекс, огромное хозяйство, состоящее из многих частей.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1" y="1714488"/>
            <a:ext cx="3571900" cy="2371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4188742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286256"/>
            <a:ext cx="2781130" cy="2083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93768" y="4357694"/>
            <a:ext cx="2664512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6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4357694"/>
            <a:ext cx="2662637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001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9144000" cy="2010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357430"/>
            <a:ext cx="2428892" cy="1619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2428868"/>
            <a:ext cx="2363669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071942"/>
            <a:ext cx="1709531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16" y="4143380"/>
            <a:ext cx="1659769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2143116"/>
            <a:ext cx="2980368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5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43240" y="4643446"/>
            <a:ext cx="2928958" cy="1945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4714884"/>
            <a:ext cx="2357454" cy="1766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4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5" y="142853"/>
            <a:ext cx="333377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643446"/>
            <a:ext cx="2286017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1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0"/>
            <a:ext cx="3714776" cy="243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Пассажирский вагон поезда Витебск-Минск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2143116"/>
            <a:ext cx="3500430" cy="2333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img_12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5008" y="2143116"/>
            <a:ext cx="3071834" cy="2303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img_p.ph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1736" y="3786190"/>
            <a:ext cx="3929090" cy="2750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get_im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71802" y="1785926"/>
            <a:ext cx="3544211" cy="1785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rcRect l="3125" t="2778" r="3124" b="2777"/>
          <a:stretch>
            <a:fillRect/>
          </a:stretch>
        </p:blipFill>
        <p:spPr>
          <a:xfrm>
            <a:off x="428596" y="285728"/>
            <a:ext cx="8089303" cy="6111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ИЗ ИСТОРИИ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215370" cy="17145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solidFill>
                  <a:srgbClr val="C00000"/>
                </a:solidFill>
                <a:latin typeface="+mj-lt"/>
              </a:rPr>
              <a:t>Давайте вернемся в прошлое и посмотрим, как выглядели первые паровозы. Паровозы были изобретены в Англии. А первый в России паровоз построили талантливые изобретатели отец и сын Черепановы. Посмотрите, какой необычный был первый  паровоз. Двигался он со скоростью велосипеда.</a:t>
            </a:r>
            <a:endParaRPr lang="ru-RU" sz="20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" name="Рисунок 4" descr="ph078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316853"/>
            <a:ext cx="8440367" cy="3612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85728"/>
            <a:ext cx="8686832" cy="104298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Вагоны в этом поезде были открытыми, поэтому путешествовать на нем можно было только летом</a:t>
            </a:r>
            <a:r>
              <a:rPr lang="ru-RU" dirty="0" smtClean="0">
                <a:solidFill>
                  <a:srgbClr val="7030A0"/>
                </a:solidFill>
                <a:latin typeface="+mj-lt"/>
              </a:rPr>
              <a:t>.</a:t>
            </a:r>
            <a:endParaRPr lang="ru-RU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4" name="Рисунок 3" descr="3.png"/>
          <p:cNvPicPr>
            <a:picLocks noChangeAspect="1"/>
          </p:cNvPicPr>
          <p:nvPr/>
        </p:nvPicPr>
        <p:blipFill>
          <a:blip r:embed="rId2" cstate="print"/>
          <a:srcRect l="2223" t="3119" r="2223" b="5072"/>
          <a:stretch>
            <a:fillRect/>
          </a:stretch>
        </p:blipFill>
        <p:spPr>
          <a:xfrm>
            <a:off x="500034" y="1571612"/>
            <a:ext cx="8195611" cy="4814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786874" cy="228601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+mj-lt"/>
              </a:rPr>
              <a:t>Со временем паровозы усовершенствовались, стали более сложными, и люди могли ездить на них в любое время года. В качестве топлива у этих паровозов использовался пар от горячей воды (такой же пар бывает у кипящего чайника). Вот почему появилось название ПАРОВОЗ. Топливом для него служил уголь. Позднее появился тепловоз.</a:t>
            </a:r>
            <a:endParaRPr lang="ru-RU" sz="24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2" cstate="print"/>
          <a:srcRect l="5332" t="8755" r="5805" b="7203"/>
          <a:stretch>
            <a:fillRect/>
          </a:stretch>
        </p:blipFill>
        <p:spPr>
          <a:xfrm>
            <a:off x="285720" y="2786058"/>
            <a:ext cx="3399260" cy="3263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3fc4f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3" y="2786058"/>
            <a:ext cx="4670281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85728"/>
            <a:ext cx="8229600" cy="111442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  <a:latin typeface="+mj-lt"/>
              </a:rPr>
              <a:t>А вот это уже современный электровоз. </a:t>
            </a:r>
          </a:p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  <a:latin typeface="+mj-lt"/>
              </a:rPr>
              <a:t>В движенье его приводит электричество.</a:t>
            </a:r>
            <a:endParaRPr lang="ru-RU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5.png"/>
          <p:cNvPicPr>
            <a:picLocks noChangeAspect="1"/>
          </p:cNvPicPr>
          <p:nvPr/>
        </p:nvPicPr>
        <p:blipFill>
          <a:blip r:embed="rId2" cstate="print"/>
          <a:srcRect l="1798" t="4982" r="2340" b="8087"/>
          <a:stretch>
            <a:fillRect/>
          </a:stretch>
        </p:blipFill>
        <p:spPr>
          <a:xfrm>
            <a:off x="214281" y="2331398"/>
            <a:ext cx="8697161" cy="3169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6ebbd51867fec287317ba19ad1fe2c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59" y="285728"/>
            <a:ext cx="9007141" cy="607223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688" y="571480"/>
            <a:ext cx="8858312" cy="2797172"/>
          </a:xfrm>
        </p:spPr>
        <p:txBody>
          <a:bodyPr>
            <a:normAutofit fontScale="90000"/>
          </a:bodyPr>
          <a:lstStyle/>
          <a:p>
            <a:pPr algn="l"/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ПРОФЕССИИ                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НУЖНЫ,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ПРОФЕССИИ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ВАЖНЫ!</a:t>
            </a:r>
            <a:endParaRPr lang="ru-RU" sz="600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3587791"/>
            <a:ext cx="3819690" cy="3077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solidFill>
                <a:srgbClr val="2404E6"/>
              </a:solidFill>
              <a:latin typeface="+mj-lt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85720" y="1714488"/>
            <a:ext cx="6043626" cy="211455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Он вежливый, добрый, но строгий –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Работник железной дороги.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Встречает он нас на перроне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И с нами поедет в вагоне.</a:t>
            </a:r>
            <a:endParaRPr lang="ru-RU" i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7" name="Рисунок 6" descr="sheksna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785925"/>
            <a:ext cx="2393173" cy="3418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pic>
        <p:nvPicPr>
          <p:cNvPr id="6" name="Рисунок 5" descr="_MG_5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881288"/>
            <a:ext cx="5643602" cy="376240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643050"/>
            <a:ext cx="4543428" cy="204311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Пропускаю поезда,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Знаю всё – кому куда.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Приму поезд и отправлю,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Зря на месте не оставлю.</a:t>
            </a:r>
            <a:endParaRPr lang="ru-RU" dirty="0">
              <a:solidFill>
                <a:srgbClr val="0066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571612"/>
            <a:ext cx="5614998" cy="190023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Ну, а мы, усталость позабыв,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Не спуская с рельс мелькания,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Вместе поведем локомотив,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Уложившись в сроки расписания.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Рисунок 4" descr="aW1nLWZvdGtpLnlhbmRleC5ydS9nZXQvNjYwMC81MTYwNDM0OS5iMC8wXzdhNTdmXzdjZDg2NjQzX1hYTC5qcGc_X19pZD0xOTk5Mw==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714752"/>
            <a:ext cx="424061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-08-OBSCH-sapsan-f17_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7803" y="3714752"/>
            <a:ext cx="4298081" cy="2867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4214818"/>
            <a:ext cx="2867153" cy="214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043626" cy="425769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работаем не в кабинете,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Наше место – отрезок пути,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Можем много мы километров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С инструментом в руках пройти.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выносливы и закалены,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решительны и тверды,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Исправляем поломки на рельсах,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Чтоб в поездках не вышло беды.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Рисунок 4" descr="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1785926"/>
            <a:ext cx="2903233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1643050"/>
            <a:ext cx="5829312" cy="211455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Найти для поезда свободные пути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Могу я, не сходя со стула.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Мне на табло со схемами пути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Светящаяся кнопка подмигнула.</a:t>
            </a:r>
            <a:endParaRPr lang="ru-RU" dirty="0">
              <a:solidFill>
                <a:srgbClr val="006600"/>
              </a:solidFill>
              <a:latin typeface="+mj-lt"/>
            </a:endParaRPr>
          </a:p>
        </p:txBody>
      </p:sp>
      <p:pic>
        <p:nvPicPr>
          <p:cNvPr id="4" name="Рисунок 3" descr="getimddd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643314"/>
            <a:ext cx="3786214" cy="2839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7.jpg"/>
          <p:cNvPicPr>
            <a:picLocks noChangeAspect="1"/>
          </p:cNvPicPr>
          <p:nvPr/>
        </p:nvPicPr>
        <p:blipFill>
          <a:blip r:embed="rId3" cstate="print"/>
          <a:srcRect t="29592"/>
          <a:stretch>
            <a:fillRect/>
          </a:stretch>
        </p:blipFill>
        <p:spPr>
          <a:xfrm>
            <a:off x="4071934" y="3786190"/>
            <a:ext cx="4898548" cy="2587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643050"/>
            <a:ext cx="4900618" cy="204311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Вам безопасный всем проезд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Мой обеспечит переезд,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Вы звука слушайте сигнал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И уважайте персонал!</a:t>
            </a:r>
            <a:endParaRPr lang="ru-RU" dirty="0">
              <a:solidFill>
                <a:srgbClr val="540000"/>
              </a:solidFill>
              <a:latin typeface="+mj-lt"/>
            </a:endParaRPr>
          </a:p>
        </p:txBody>
      </p:sp>
      <p:pic>
        <p:nvPicPr>
          <p:cNvPr id="4" name="Рисунок 3" descr="zeleznodorozniki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857628"/>
            <a:ext cx="3857652" cy="2573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368014706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857628"/>
            <a:ext cx="3429024" cy="2560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20240b4c191c9955d8f912380000c220b6b0ef3_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3071810"/>
            <a:ext cx="5214974" cy="3474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2643206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Железнодорожный транспорт – удобное, быстрое средство передвижения, но нельзя забывать о том, что это зона повышенной опасности, потому что локомотив и вагоны поезда больше и тяжелее многих машин, движущихся по асфальту. Современные поезда движутся с большой скоростью, а тормозной путь исчисляется сотнями метров.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929618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МГНОВЕННО ОСТАНОВИТЬ ПОЕЗД НЕЛЬЗЯ.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post-315502-1249558766.jpg"/>
          <p:cNvPicPr>
            <a:picLocks noChangeAspect="1"/>
          </p:cNvPicPr>
          <p:nvPr/>
        </p:nvPicPr>
        <p:blipFill>
          <a:blip r:embed="rId2" cstate="print"/>
          <a:srcRect t="18750"/>
          <a:stretch>
            <a:fillRect/>
          </a:stretch>
        </p:blipFill>
        <p:spPr>
          <a:xfrm>
            <a:off x="1000100" y="2571744"/>
            <a:ext cx="7018213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715436" cy="82866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Даже заместив на путях человека, машинист практически ничего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не сможет сделать, чтобы предотвратить его гибель.</a:t>
            </a:r>
            <a:endParaRPr lang="ru-RU" sz="2000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86874" cy="214314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ПРАВИЛА ЭТИ ЖЕЛЕЗНОДОРОЖНЫЕ –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СТРОГИЕ ОЧЕНЬ, НО ВОВСЕ НЕ СЛОЖНЫЕ.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ТЫ ИХ ЗАПОМНИ, СЛУШАЙ ВНИМАТЕЛЬНО.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В ЖИЗНИ ПОМОГУТ ОНИ ОБЯЗАТЕЛЬНО.</a:t>
            </a:r>
            <a:endParaRPr lang="ru-RU" sz="28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" name="Рисунок 4" descr="DSC00121.JPG"/>
          <p:cNvPicPr>
            <a:picLocks noChangeAspect="1"/>
          </p:cNvPicPr>
          <p:nvPr/>
        </p:nvPicPr>
        <p:blipFill>
          <a:blip r:embed="rId2" cstate="print"/>
          <a:srcRect t="3125" b="21875"/>
          <a:stretch>
            <a:fillRect/>
          </a:stretch>
        </p:blipFill>
        <p:spPr>
          <a:xfrm>
            <a:off x="1000100" y="2455655"/>
            <a:ext cx="7064392" cy="3973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6929486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000108"/>
            <a:ext cx="6543692" cy="54291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latin typeface="+mj-lt"/>
              </a:rPr>
              <a:t>Ходить по железнодорожным путям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857364"/>
            <a:ext cx="6072230" cy="4594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071546"/>
            <a:ext cx="7858180" cy="150019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через железнодорожные пути                           в местах, не оборудованных                       пешеходными настилами.</a:t>
            </a:r>
            <a:endParaRPr lang="ru-RU" dirty="0">
              <a:latin typeface="+mj-lt"/>
            </a:endParaRPr>
          </a:p>
        </p:txBody>
      </p:sp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643182"/>
            <a:ext cx="2643206" cy="3973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27_big.jpg"/>
          <p:cNvPicPr>
            <a:picLocks noChangeAspect="1"/>
          </p:cNvPicPr>
          <p:nvPr/>
        </p:nvPicPr>
        <p:blipFill>
          <a:blip r:embed="rId3" cstate="print"/>
          <a:srcRect t="8715" b="8715"/>
          <a:stretch>
            <a:fillRect/>
          </a:stretch>
        </p:blipFill>
        <p:spPr>
          <a:xfrm>
            <a:off x="3357555" y="2786058"/>
            <a:ext cx="3444876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4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8246" y="4214818"/>
            <a:ext cx="3488825" cy="2330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928670"/>
            <a:ext cx="7829576" cy="140017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железнодорожные переезды при закрытом шлагбауме или показании красного сигнала светофора переездной сигнализации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it3HSX40dJDYtNdMHfbYS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3884228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semaf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7434" y="2857496"/>
            <a:ext cx="4445094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10855796_na-pereez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465177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400329440_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643182"/>
            <a:ext cx="5334037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ТП-на-переезд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1" y="214290"/>
            <a:ext cx="438153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99289368_foto-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2500306"/>
            <a:ext cx="5429256" cy="407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ezd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71480"/>
            <a:ext cx="8465403" cy="564360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286676" cy="1011222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929718" cy="111442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На станциях и перегонах подлезать под вагоны, перелезать через автосцепки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3116"/>
            <a:ext cx="2928958" cy="4364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13659j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500306"/>
            <a:ext cx="5532645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6643734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104298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Проходить вдоль железнодорожного пути ближе </a:t>
            </a:r>
          </a:p>
          <a:p>
            <a:pPr algn="ctr">
              <a:buNone/>
            </a:pPr>
            <a:r>
              <a:rPr lang="ru-RU" dirty="0" smtClean="0">
                <a:latin typeface="+mj-lt"/>
              </a:rPr>
              <a:t>5 метров от крайнего рельса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5832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3" y="2285992"/>
            <a:ext cx="3808591" cy="3214710"/>
          </a:xfrm>
          <a:prstGeom prst="rect">
            <a:avLst/>
          </a:prstGeom>
        </p:spPr>
      </p:pic>
      <p:pic>
        <p:nvPicPr>
          <p:cNvPr id="9" name="Рисунок 8" descr="cd32634e63170381f962d55967aa9d3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2285992"/>
            <a:ext cx="4862427" cy="32147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6929486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18288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через путь сразу же после прохода поезда одного направления, не убедившись в отсутствии следования поезда             встречного направления.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2500330" cy="37300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96_ma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857496"/>
            <a:ext cx="564646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000924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86874" cy="104298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latin typeface="+mj-lt"/>
              </a:rPr>
              <a:t>Использовать наушники и мобильные телефоны при переходе через железнодорожные пути</a:t>
            </a:r>
            <a:endParaRPr lang="ru-RU" b="1" dirty="0">
              <a:latin typeface="+mj-lt"/>
            </a:endParaRPr>
          </a:p>
        </p:txBody>
      </p:sp>
      <p:pic>
        <p:nvPicPr>
          <p:cNvPr id="4" name="Рисунок 3" descr="31_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2143116"/>
            <a:ext cx="4181736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15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000240"/>
            <a:ext cx="3000396" cy="4500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4214818"/>
            <a:ext cx="257683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215074" y="4857760"/>
            <a:ext cx="2714644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Лучше на одну минуту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расстаться с музыкой,</a:t>
            </a:r>
          </a:p>
          <a:p>
            <a:r>
              <a:rPr lang="ru-RU" b="1" dirty="0">
                <a:solidFill>
                  <a:srgbClr val="C00000"/>
                </a:solidFill>
              </a:rPr>
              <a:t>ч</a:t>
            </a:r>
            <a:r>
              <a:rPr lang="ru-RU" b="1" dirty="0" smtClean="0">
                <a:solidFill>
                  <a:srgbClr val="C00000"/>
                </a:solidFill>
              </a:rPr>
              <a:t>ем навсегда –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+mj-lt"/>
              </a:rPr>
              <a:t>с</a:t>
            </a:r>
            <a:r>
              <a:rPr lang="ru-RU" b="1" dirty="0" smtClean="0">
                <a:solidFill>
                  <a:srgbClr val="C00000"/>
                </a:solidFill>
                <a:latin typeface="+mj-lt"/>
              </a:rPr>
              <a:t> ЖИЗНЬЮ.</a:t>
            </a:r>
            <a:endParaRPr lang="ru-RU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b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4000504"/>
            <a:ext cx="3524264" cy="2361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688" y="0"/>
            <a:ext cx="8858312" cy="428628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ПРАВИЛА ЗАПОМНИЛ –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В ТАЙНЕ НЕ ДЕРЖИ: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ВСЕМ ДРУЗЬЯМ, ЗНАКОМЫМ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ЗНАЕШЬ – РАССКАЖИ!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a5b0bcab4925341634b7a5c3f4b7ee8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165821"/>
            <a:ext cx="4572032" cy="2292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43932" cy="378621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Нет ничего важнее человеческой жизни,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а детские жизни –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это самое ценное.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endParaRPr lang="ru-RU" sz="54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bezumnyjshljapnik5-3.jpg"/>
          <p:cNvPicPr>
            <a:picLocks noChangeAspect="1"/>
          </p:cNvPicPr>
          <p:nvPr/>
        </p:nvPicPr>
        <p:blipFill>
          <a:blip r:embed="rId2" cstate="print"/>
          <a:srcRect r="7143"/>
          <a:stretch>
            <a:fillRect/>
          </a:stretch>
        </p:blipFill>
        <p:spPr>
          <a:xfrm>
            <a:off x="2000232" y="3357562"/>
            <a:ext cx="4905386" cy="3297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1483</TotalTime>
  <Words>550</Words>
  <Application>Microsoft Office PowerPoint</Application>
  <PresentationFormat>Экран (4:3)</PresentationFormat>
  <Paragraphs>81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Апекс</vt:lpstr>
      <vt:lpstr>Дети и безопасность ПРОФИЛАКТИКА ДЕТСКОГО ТРАВМАТИЗМА  НА ЖЕЛЕЗНОЙ ДОРОГЕ</vt:lpstr>
      <vt:lpstr>Презентация PowerPoint</vt:lpstr>
      <vt:lpstr>Железная дорога – это целый комплекс, огромное хозяйство, состоящее из многих частей.</vt:lpstr>
      <vt:lpstr>Презентация PowerPoint</vt:lpstr>
      <vt:lpstr>Презентация PowerPoint</vt:lpstr>
      <vt:lpstr>ИЗ ИСТОРИИ</vt:lpstr>
      <vt:lpstr>Презентация PowerPoint</vt:lpstr>
      <vt:lpstr>Презентация PowerPoint</vt:lpstr>
      <vt:lpstr>Презентация PowerPoint</vt:lpstr>
      <vt:lpstr>Презентация PowerPoint</vt:lpstr>
      <vt:lpstr>ВСЕ ПРОФЕССИИ                                       НУЖНЫ,  ВСЕ ПРОФЕССИИ                               ВАЖНЫ!</vt:lpstr>
      <vt:lpstr>ОТГАДАЙ ПРОФЕССИИ</vt:lpstr>
      <vt:lpstr>ОТГАДАЙ ПРОФЕССИИ</vt:lpstr>
      <vt:lpstr>ОТГАДАЙ ПРОФЕССИИ</vt:lpstr>
      <vt:lpstr>ОТГАДАЙ ПРОФЕССИИ</vt:lpstr>
      <vt:lpstr>ОТГАДАЙ ПРОФЕССИИ</vt:lpstr>
      <vt:lpstr>ОТГАДАЙ ПРОФЕССИИ</vt:lpstr>
      <vt:lpstr>Презентация PowerPoint</vt:lpstr>
      <vt:lpstr>МГНОВЕННО ОСТАНОВИТЬ ПОЕЗД НЕЛЬЗЯ.</vt:lpstr>
      <vt:lpstr>ПРАВИЛА ЭТИ ЖЕЛЕЗНОДОРОЖНЫЕ – СТРОГИЕ ОЧЕНЬ, НО ВОВСЕ НЕ СЛОЖНЫЕ. ТЫ ИХ ЗАПОМНИ, СЛУШАЙ ВНИМАТЕЛЬНО. В ЖИЗНИ ПОМОГУТ ОНИ ОБЯЗАТЕЛЬНО.</vt:lpstr>
      <vt:lpstr>ЗАПРЕЩАЕТСЯ:</vt:lpstr>
      <vt:lpstr>ЗАПРЕЩАЕТСЯ:</vt:lpstr>
      <vt:lpstr>ЗАПРЕЩАЕТСЯ:</vt:lpstr>
      <vt:lpstr>Презентация PowerPoint</vt:lpstr>
      <vt:lpstr>Презентация PowerPoint</vt:lpstr>
      <vt:lpstr>Презентация PowerPoint</vt:lpstr>
      <vt:lpstr>ЗАПРЕЩАЕТСЯ:</vt:lpstr>
      <vt:lpstr>ЗАПРЕЩАЕТСЯ:</vt:lpstr>
      <vt:lpstr>ЗАПРЕЩАЕТСЯ:</vt:lpstr>
      <vt:lpstr>ЗАПРЕЩАЕТСЯ:</vt:lpstr>
      <vt:lpstr>ПРАВИЛА ЗАПОМНИЛ – В ТАЙНЕ НЕ ДЕРЖИ: ВСЕМ ДРУЗЬЯМ, ЗНАКОМЫМ ЗНАЕШЬ – РАССКАЖИ!</vt:lpstr>
      <vt:lpstr>Нет ничего важнее человеческой жизни,  а детские жизни –  это самое ценное.  </vt:lpstr>
    </vt:vector>
  </TitlesOfParts>
  <Company>[64360086]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и безопасность</dc:title>
  <dc:creator>nodis1</dc:creator>
  <cp:lastModifiedBy>Любовь</cp:lastModifiedBy>
  <cp:revision>124</cp:revision>
  <dcterms:created xsi:type="dcterms:W3CDTF">2014-08-22T05:59:03Z</dcterms:created>
  <dcterms:modified xsi:type="dcterms:W3CDTF">2021-09-22T08:18:58Z</dcterms:modified>
</cp:coreProperties>
</file>