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60" r:id="rId4"/>
    <p:sldId id="262" r:id="rId5"/>
    <p:sldId id="256" r:id="rId6"/>
    <p:sldId id="261" r:id="rId7"/>
    <p:sldId id="264" r:id="rId8"/>
    <p:sldId id="267" r:id="rId9"/>
    <p:sldId id="269" r:id="rId10"/>
    <p:sldId id="268" r:id="rId11"/>
    <p:sldId id="266" r:id="rId12"/>
    <p:sldId id="25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6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инки по запросу &quot;картинки на прозрачном фоне  нут в упаковке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331" cy="6858000"/>
          </a:xfrm>
          <a:prstGeom prst="rect">
            <a:avLst/>
          </a:prstGeom>
          <a:noFill/>
        </p:spPr>
      </p:pic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5148064" y="185881"/>
            <a:ext cx="3851920" cy="2154436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ОБУЧАЮЩИЙ МАСТЕР - КЛАСС</a:t>
            </a:r>
          </a:p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«Гороховый конструктор или занимательная математика для дошкольников»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4" name="Picture 6" descr="Зубочистки в пластиковой банке “FIESTA” – Упаком"/>
          <p:cNvPicPr>
            <a:picLocks noChangeAspect="1" noChangeArrowheads="1"/>
          </p:cNvPicPr>
          <p:nvPr/>
        </p:nvPicPr>
        <p:blipFill>
          <a:blip r:embed="rId3" cstate="print"/>
          <a:srcRect l="24192" t="1512" r="22889" b="1721"/>
          <a:stretch>
            <a:fillRect/>
          </a:stretch>
        </p:blipFill>
        <p:spPr bwMode="auto">
          <a:xfrm>
            <a:off x="6444208" y="2636912"/>
            <a:ext cx="1850831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Гороховый конструктор | Мышематика от Жени Кац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2123728" cy="1807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411760" y="456928"/>
            <a:ext cx="6552728" cy="1892826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/>
              <a:t>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Цель: повышение профессиональной компетентности педагогов по развитию математических способностей детей дошкольного возраста посредством нетрадиционных способов конструирования.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 descr="Мир роботов: чем удивил фестиваль «Робофест-2019» в Хабаровске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77072"/>
            <a:ext cx="2210924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8" descr="Нет описания фото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88640"/>
            <a:ext cx="2160240" cy="28803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9512" y="3284984"/>
            <a:ext cx="6552728" cy="3431709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2000" b="1" dirty="0" smtClean="0"/>
              <a:t> 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Задачи: 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научить использовать нетрадиционные способы конструирования (на примере горохового конструктора) при формировании элементарных геометрических представлений у дошкольников (обучение способам конструирования плоскостных и объёмных фигур из горохового конструктора)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стимулировать профессиональный интерес к использованию нетрадиционных способов конструирования в решении образовательных задач с дошкольниками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ФРЕБЕЛЬ • Большая российская энциклопедия - электронная верс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548680"/>
            <a:ext cx="2393459" cy="367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95536" y="332656"/>
            <a:ext cx="3744416" cy="220060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Конструктор из гороха – один из первых детских развивающих конструкторов, созданный Фридрихом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Фрёбелем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. Этому конструктору исполнилось уже 150 лет. 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4716016" y="4365104"/>
            <a:ext cx="3960440" cy="2200602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Фридрих Вильгельм Август 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Фрёбель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(21 апреля 1782 — 21 июня 1852) — немецкий педагог, теоретик дошкольного воспитания, создатель понятия «детский сад».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Нет описания фото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708920"/>
            <a:ext cx="2988332" cy="3984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051720" y="476672"/>
            <a:ext cx="4801615" cy="507831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Что нужно для гороховой постройки?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6" descr="Нут"/>
          <p:cNvPicPr>
            <a:picLocks noChangeAspect="1" noChangeArrowheads="1"/>
          </p:cNvPicPr>
          <p:nvPr/>
        </p:nvPicPr>
        <p:blipFill>
          <a:blip r:embed="rId2" cstate="print"/>
          <a:srcRect l="11072" r="23877" b="4348"/>
          <a:stretch>
            <a:fillRect/>
          </a:stretch>
        </p:blipFill>
        <p:spPr bwMode="auto">
          <a:xfrm>
            <a:off x="1115616" y="1916832"/>
            <a:ext cx="2512643" cy="3528392"/>
          </a:xfrm>
          <a:prstGeom prst="rect">
            <a:avLst/>
          </a:prstGeom>
          <a:noFill/>
        </p:spPr>
      </p:pic>
      <p:pic>
        <p:nvPicPr>
          <p:cNvPr id="2052" name="Picture 4" descr="AmerCareRoyal Toothpick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36096" y="2420888"/>
            <a:ext cx="3096344" cy="30963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Картинки по запросу &quot;картинки на прозрачном фоне  нут&quot;"/>
          <p:cNvPicPr>
            <a:picLocks noChangeAspect="1" noChangeArrowheads="1"/>
          </p:cNvPicPr>
          <p:nvPr/>
        </p:nvPicPr>
        <p:blipFill>
          <a:blip r:embed="rId2" cstate="print"/>
          <a:srcRect l="12600" r="11801"/>
          <a:stretch>
            <a:fillRect/>
          </a:stretch>
        </p:blipFill>
        <p:spPr bwMode="auto">
          <a:xfrm>
            <a:off x="3131840" y="2636912"/>
            <a:ext cx="2785758" cy="27636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202" name="Picture 10" descr="Download Free png Pour Into The Cup, Cup Clipart, Mineral Water ..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88938"/>
            <a:ext cx="2476275" cy="34286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Стрелка вправо 9"/>
          <p:cNvSpPr/>
          <p:nvPr/>
        </p:nvSpPr>
        <p:spPr>
          <a:xfrm rot="1176325">
            <a:off x="1754831" y="3664933"/>
            <a:ext cx="1440160" cy="196035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9544261">
            <a:off x="5858863" y="3751167"/>
            <a:ext cx="1440160" cy="214031"/>
          </a:xfrm>
          <a:prstGeom prst="rightArrow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1979712" y="5452022"/>
            <a:ext cx="5472608" cy="792140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Замачивают горох в горячей воде на 5-8 часов.</a:t>
            </a:r>
            <a:endParaRPr lang="ru-RU" sz="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endParaRPr lang="ru-RU" sz="5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204" name="Picture 12" descr="Нут (Турецкий горох) для проращивания : продажа, цена в ..."/>
          <p:cNvPicPr>
            <a:picLocks noChangeAspect="1" noChangeArrowheads="1"/>
          </p:cNvPicPr>
          <p:nvPr/>
        </p:nvPicPr>
        <p:blipFill>
          <a:blip r:embed="rId4" cstate="print"/>
          <a:srcRect l="8000" t="13186" r="16000" b="10338"/>
          <a:stretch>
            <a:fillRect/>
          </a:stretch>
        </p:blipFill>
        <p:spPr bwMode="auto">
          <a:xfrm>
            <a:off x="179512" y="1124744"/>
            <a:ext cx="3240360" cy="247290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691680" y="5445224"/>
            <a:ext cx="5616624" cy="969496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Принцип конструктора: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- соединение деталей (палочки-зубочистки)</a:t>
            </a:r>
            <a:b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- узлы соединения (горошины)</a:t>
            </a:r>
            <a:endParaRPr kumimoji="0" lang="ru-RU" sz="20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На изображении может находиться: один или несколько челове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055470" y="-535190"/>
            <a:ext cx="4775031" cy="63667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Горох работает: klarissa45 — LiveJourna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8533" t="12600" r="32108" b="67240"/>
          <a:stretch>
            <a:fillRect/>
          </a:stretch>
        </p:blipFill>
        <p:spPr bwMode="auto">
          <a:xfrm>
            <a:off x="179512" y="4581128"/>
            <a:ext cx="1728192" cy="1728192"/>
          </a:xfrm>
          <a:prstGeom prst="rect">
            <a:avLst/>
          </a:prstGeom>
          <a:noFill/>
        </p:spPr>
      </p:pic>
      <p:pic>
        <p:nvPicPr>
          <p:cNvPr id="21512" name="Picture 8" descr="Нет описания фото."/>
          <p:cNvPicPr>
            <a:picLocks noChangeAspect="1" noChangeArrowheads="1"/>
          </p:cNvPicPr>
          <p:nvPr/>
        </p:nvPicPr>
        <p:blipFill>
          <a:blip r:embed="rId3" cstate="print"/>
          <a:srcRect l="45524" t="76821" r="27162" b="2693"/>
          <a:stretch>
            <a:fillRect/>
          </a:stretch>
        </p:blipFill>
        <p:spPr bwMode="auto">
          <a:xfrm>
            <a:off x="2195736" y="4509120"/>
            <a:ext cx="1728192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4" name="Picture 10" descr="Нет описания фото."/>
          <p:cNvPicPr>
            <a:picLocks noChangeAspect="1" noChangeArrowheads="1"/>
          </p:cNvPicPr>
          <p:nvPr/>
        </p:nvPicPr>
        <p:blipFill>
          <a:blip r:embed="rId4" cstate="print"/>
          <a:srcRect l="23743" t="43964" r="20857" b="30789"/>
          <a:stretch>
            <a:fillRect/>
          </a:stretch>
        </p:blipFill>
        <p:spPr bwMode="auto">
          <a:xfrm>
            <a:off x="6876256" y="4437112"/>
            <a:ext cx="2028639" cy="1680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18" name="Picture 14" descr="Нет описания фото."/>
          <p:cNvPicPr>
            <a:picLocks noChangeAspect="1" noChangeArrowheads="1"/>
          </p:cNvPicPr>
          <p:nvPr/>
        </p:nvPicPr>
        <p:blipFill>
          <a:blip r:embed="rId5" cstate="print"/>
          <a:srcRect l="29403" t="15909" r="15625"/>
          <a:stretch>
            <a:fillRect/>
          </a:stretch>
        </p:blipFill>
        <p:spPr bwMode="auto">
          <a:xfrm>
            <a:off x="4427984" y="4509120"/>
            <a:ext cx="2008439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522" name="Picture 18" descr="Игротеки для детей в Екатеринбурге"/>
          <p:cNvPicPr>
            <a:picLocks noChangeAspect="1" noChangeArrowheads="1"/>
          </p:cNvPicPr>
          <p:nvPr/>
        </p:nvPicPr>
        <p:blipFill>
          <a:blip r:embed="rId6" cstate="print"/>
          <a:srcRect l="12127" b="11366"/>
          <a:stretch>
            <a:fillRect/>
          </a:stretch>
        </p:blipFill>
        <p:spPr bwMode="auto">
          <a:xfrm>
            <a:off x="611560" y="980728"/>
            <a:ext cx="4174193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4" descr="Горох работает: klarissa45 — LiveJournal"/>
          <p:cNvPicPr>
            <a:picLocks noChangeAspect="1" noChangeArrowheads="1"/>
          </p:cNvPicPr>
          <p:nvPr/>
        </p:nvPicPr>
        <p:blipFill>
          <a:blip r:embed="rId2" cstate="print"/>
          <a:srcRect t="4167" r="-121"/>
          <a:stretch>
            <a:fillRect/>
          </a:stretch>
        </p:blipFill>
        <p:spPr bwMode="auto">
          <a:xfrm>
            <a:off x="5351565" y="-25202"/>
            <a:ext cx="3252883" cy="4534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Горох работает: klarissa45 — LiveJournal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6962" t="10080" r="3679" b="68500"/>
          <a:stretch>
            <a:fillRect/>
          </a:stretch>
        </p:blipFill>
        <p:spPr bwMode="auto">
          <a:xfrm>
            <a:off x="323528" y="3501008"/>
            <a:ext cx="1694306" cy="1800200"/>
          </a:xfrm>
          <a:prstGeom prst="rect">
            <a:avLst/>
          </a:prstGeom>
          <a:noFill/>
        </p:spPr>
      </p:pic>
      <p:pic>
        <p:nvPicPr>
          <p:cNvPr id="21520" name="Picture 16" descr="На изображении может находиться: один или несколько человек и люди сидят"/>
          <p:cNvPicPr>
            <a:picLocks noChangeAspect="1" noChangeArrowheads="1"/>
          </p:cNvPicPr>
          <p:nvPr/>
        </p:nvPicPr>
        <p:blipFill>
          <a:blip r:embed="rId3" cstate="print"/>
          <a:srcRect l="29400" t="73236" r="45401" b="7077"/>
          <a:stretch>
            <a:fillRect/>
          </a:stretch>
        </p:blipFill>
        <p:spPr bwMode="auto">
          <a:xfrm>
            <a:off x="3419872" y="3429000"/>
            <a:ext cx="1728192" cy="180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579" name="Picture 3" descr="C:\Users\ELENA\Desktop\IMG_3621_res2.jpg"/>
          <p:cNvPicPr>
            <a:picLocks noChangeAspect="1" noChangeArrowheads="1"/>
          </p:cNvPicPr>
          <p:nvPr/>
        </p:nvPicPr>
        <p:blipFill>
          <a:blip r:embed="rId4" cstate="print"/>
          <a:srcRect l="8117" t="7261" r="-6699" b="-637"/>
          <a:stretch>
            <a:fillRect/>
          </a:stretch>
        </p:blipFill>
        <p:spPr bwMode="auto">
          <a:xfrm>
            <a:off x="6502880" y="3429001"/>
            <a:ext cx="1525503" cy="1584176"/>
          </a:xfrm>
          <a:prstGeom prst="rect">
            <a:avLst/>
          </a:prstGeom>
          <a:noFill/>
        </p:spPr>
      </p:pic>
      <p:pic>
        <p:nvPicPr>
          <p:cNvPr id="24581" name="Picture 5" descr="https://lh3.googleusercontent.com/-4EdrCxqvDco/T-odUN10kvI/AAAAAAABeFM/q23uh9gu890/s800/IMG_21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260648"/>
            <a:ext cx="3721999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Горох работает: klarissa45 — LiveJournal"/>
          <p:cNvPicPr>
            <a:picLocks noChangeAspect="1" noChangeArrowheads="1"/>
          </p:cNvPicPr>
          <p:nvPr/>
        </p:nvPicPr>
        <p:blipFill>
          <a:blip r:embed="rId6" cstate="print"/>
          <a:srcRect l="1835" t="5040"/>
          <a:stretch>
            <a:fillRect/>
          </a:stretch>
        </p:blipFill>
        <p:spPr bwMode="auto">
          <a:xfrm>
            <a:off x="5868144" y="188640"/>
            <a:ext cx="2249030" cy="3168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115616" y="5517232"/>
            <a:ext cx="6624736" cy="1131079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процессе работы у ребёнка развивается образность, умение соизмерять отношения между углами и сторонами, развивается понятие объемные фигуры</a:t>
            </a:r>
            <a:endParaRPr lang="ru-RU" sz="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ru-RU" sz="7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4.bp.blogspot.com/-3ZxUAReNK_0/WPMeLoyKboI/AAAAAAAAALo/U8lhYLwkgA49CC1igpr4stfHpXst_TITgCEw/s1600/83a611c2-bc09-4306-ac5f-2d2ba59a7726.jpg"/>
          <p:cNvPicPr>
            <a:picLocks noChangeAspect="1" noChangeArrowheads="1"/>
          </p:cNvPicPr>
          <p:nvPr/>
        </p:nvPicPr>
        <p:blipFill>
          <a:blip r:embed="rId2" cstate="print"/>
          <a:srcRect l="9524" t="7143"/>
          <a:stretch>
            <a:fillRect/>
          </a:stretch>
        </p:blipFill>
        <p:spPr bwMode="auto">
          <a:xfrm>
            <a:off x="0" y="1484784"/>
            <a:ext cx="2195736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https://4.bp.blogspot.com/-DwGgLmxoc8Q/WPMeSWf94tI/AAAAAAAAALs/kLdjtLQV6rYGRnS78qpYGR48esyERbeYACLcB/s1600/66980372-0183-48c3-9d75-263b30e5482e.jpg"/>
          <p:cNvPicPr>
            <a:picLocks noChangeAspect="1" noChangeArrowheads="1"/>
          </p:cNvPicPr>
          <p:nvPr/>
        </p:nvPicPr>
        <p:blipFill>
          <a:blip r:embed="rId3" cstate="print"/>
          <a:srcRect l="13333" t="10000" b="4000"/>
          <a:stretch>
            <a:fillRect/>
          </a:stretch>
        </p:blipFill>
        <p:spPr bwMode="auto">
          <a:xfrm>
            <a:off x="6732240" y="1412776"/>
            <a:ext cx="2195736" cy="2905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КУБИК РУБИКА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607749"/>
            <a:ext cx="2232248" cy="21799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https://lh6.googleusercontent.com/-39SHtoyvxvA/USJdYzB4AII/AAAAAAABnvY/IsqnA14eP1w/s1024/IMG_422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1412776"/>
            <a:ext cx="3960440" cy="2877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1619672" y="260648"/>
            <a:ext cx="6192688" cy="969496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Гороховый конструктор стимулирует детскую фантазию, формирует моторные навыки.</a:t>
            </a:r>
            <a:endParaRPr lang="ru-RU" sz="700" b="1" i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ct val="0"/>
              </a:spcBef>
              <a:defRPr/>
            </a:pPr>
            <a:endParaRPr lang="ru-RU" sz="2000" b="1" i="1" cap="small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15022013563"/>
          <p:cNvPicPr/>
          <p:nvPr/>
        </p:nvPicPr>
        <p:blipFill>
          <a:blip r:embed="rId6" cstate="print">
            <a:lum contrast="20000"/>
          </a:blip>
          <a:srcRect l="6207" t="349" r="4721"/>
          <a:stretch>
            <a:fillRect/>
          </a:stretch>
        </p:blipFill>
        <p:spPr bwMode="auto">
          <a:xfrm>
            <a:off x="107504" y="4625752"/>
            <a:ext cx="2448272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15022013559"/>
          <p:cNvPicPr/>
          <p:nvPr/>
        </p:nvPicPr>
        <p:blipFill>
          <a:blip r:embed="rId7" cstate="print">
            <a:lum contrast="20000"/>
          </a:blip>
          <a:srcRect l="8743" t="3691" r="5556" b="-2278"/>
          <a:stretch>
            <a:fillRect/>
          </a:stretch>
        </p:blipFill>
        <p:spPr bwMode="auto">
          <a:xfrm>
            <a:off x="6300192" y="4581128"/>
            <a:ext cx="2520280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195736" y="1556792"/>
            <a:ext cx="4248472" cy="3277820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Задание: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Собрать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фигуру, 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в которой есть два куба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и одна четырёхугольная </a:t>
            </a:r>
          </a:p>
          <a:p>
            <a:pPr algn="just">
              <a:lnSpc>
                <a:spcPct val="15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пирамида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User\Desktop\DSCN4609.JPG"/>
          <p:cNvPicPr>
            <a:picLocks noChangeAspect="1" noChangeArrowheads="1"/>
          </p:cNvPicPr>
          <p:nvPr/>
        </p:nvPicPr>
        <p:blipFill>
          <a:blip r:embed="rId2" cstate="email"/>
          <a:srcRect l="30313" t="1701" r="28738" b="13250"/>
          <a:stretch>
            <a:fillRect/>
          </a:stretch>
        </p:blipFill>
        <p:spPr bwMode="auto">
          <a:xfrm>
            <a:off x="2627784" y="476672"/>
            <a:ext cx="3744416" cy="58326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2555776" y="2852936"/>
            <a:ext cx="4248472" cy="615040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581</TotalTime>
  <Words>103</Words>
  <Application>Microsoft Office PowerPoint</Application>
  <PresentationFormat>Экран (4:3)</PresentationFormat>
  <Paragraphs>20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ELENA</cp:lastModifiedBy>
  <cp:revision>62</cp:revision>
  <dcterms:modified xsi:type="dcterms:W3CDTF">2020-04-08T12:45:44Z</dcterms:modified>
</cp:coreProperties>
</file>