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2" r:id="rId1"/>
  </p:sldMasterIdLst>
  <p:notesMasterIdLst>
    <p:notesMasterId r:id="rId13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58" r:id="rId10"/>
    <p:sldId id="266" r:id="rId11"/>
    <p:sldId id="267" r:id="rId12"/>
  </p:sldIdLst>
  <p:sldSz cx="9906000" cy="6858000" type="A4"/>
  <p:notesSz cx="6858000" cy="9144000"/>
  <p:custDataLst>
    <p:tags r:id="rId1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089"/>
    <a:srgbClr val="002170"/>
    <a:srgbClr val="00125A"/>
    <a:srgbClr val="263B80"/>
    <a:srgbClr val="0087D9"/>
    <a:srgbClr val="0966CC"/>
    <a:srgbClr val="3399FF"/>
    <a:srgbClr val="FF7F00"/>
    <a:srgbClr val="003399"/>
    <a:srgbClr val="9BB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79" autoAdjust="0"/>
    <p:restoredTop sz="94691"/>
  </p:normalViewPr>
  <p:slideViewPr>
    <p:cSldViewPr snapToGrid="0" snapToObjects="1">
      <p:cViewPr varScale="1">
        <p:scale>
          <a:sx n="72" d="100"/>
          <a:sy n="72" d="100"/>
        </p:scale>
        <p:origin x="1410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71299-BE0A-1548-BFA7-902E9A11DBF5}" type="datetimeFigureOut">
              <a:rPr lang="ru-RU" smtClean="0"/>
              <a:pPr/>
              <a:t>04.04.2026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08196-0C29-BC4E-AE7B-AF4CF53F76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63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402334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804668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120700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609337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2011671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2414005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2816339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3218673" algn="l" defTabSz="804668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696178" y="1169931"/>
            <a:ext cx="5216071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50" y="533401"/>
            <a:ext cx="6667606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7850" y="3843868"/>
            <a:ext cx="5367104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12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851" y="533400"/>
            <a:ext cx="7101106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549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1981200"/>
            <a:ext cx="6936007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4487334"/>
            <a:ext cx="6936006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80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77851" y="533401"/>
            <a:ext cx="4279131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5050892" y="533400"/>
            <a:ext cx="427725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198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5501" y="533400"/>
            <a:ext cx="4026605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7849" y="1143001"/>
            <a:ext cx="4274256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59601" y="566738"/>
            <a:ext cx="407772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50893" y="1143000"/>
            <a:ext cx="4286430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088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33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5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0223" y="533400"/>
            <a:ext cx="34671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850" y="533400"/>
            <a:ext cx="4808651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70223" y="2209803"/>
            <a:ext cx="34671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4/4/2026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60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450" y="1447800"/>
            <a:ext cx="3860196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25500" y="914400"/>
            <a:ext cx="3554389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0696" y="2743200"/>
            <a:ext cx="3861242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7850" y="6172201"/>
            <a:ext cx="629603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2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77850" y="533400"/>
            <a:ext cx="87503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825502" y="3843867"/>
            <a:ext cx="78881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697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533400"/>
            <a:ext cx="87503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114800"/>
            <a:ext cx="6915515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221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40" y="533400"/>
            <a:ext cx="743143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55701" y="3429000"/>
            <a:ext cx="6936006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4301070"/>
            <a:ext cx="6914224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7651" y="710624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7551" y="2768601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3638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3429000"/>
            <a:ext cx="6914224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5132981"/>
            <a:ext cx="6915515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934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41" y="533400"/>
            <a:ext cx="7431435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77851" y="3886200"/>
            <a:ext cx="6914224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953000"/>
            <a:ext cx="6914223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7651" y="710624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7551" y="2768601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41550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0" y="533400"/>
            <a:ext cx="8152796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77851" y="3928534"/>
            <a:ext cx="6914224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0" y="4766736"/>
            <a:ext cx="6914223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684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7851" y="533401"/>
            <a:ext cx="7101106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482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13606" y="533400"/>
            <a:ext cx="221454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7850" y="533400"/>
            <a:ext cx="6337513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5373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819251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29273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226565" y="3894668"/>
            <a:ext cx="2676327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7851" y="4495800"/>
            <a:ext cx="7101106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533401"/>
            <a:ext cx="7101106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9432" y="6172204"/>
            <a:ext cx="130050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4/4/2026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7850" y="6172201"/>
            <a:ext cx="629603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22295" y="5578479"/>
            <a:ext cx="928316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691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  <p:sldLayoutId id="2147483810" r:id="rId18"/>
    <p:sldLayoutId id="2147483811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rospsy.ru/KP2025_results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.png"/><Relationship Id="rId5" Type="http://schemas.openxmlformats.org/officeDocument/2006/relationships/hyperlink" Target="https://rospsy.ru/" TargetMode="External"/><Relationship Id="rId10" Type="http://schemas.openxmlformats.org/officeDocument/2006/relationships/image" Target="../media/image13.png"/><Relationship Id="rId4" Type="http://schemas.openxmlformats.org/officeDocument/2006/relationships/hyperlink" Target="https://rospsy.ru/KPresults" TargetMode="External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1C0B1A82-EEC0-D5ED-99A7-09ACE0BD959E}"/>
              </a:ext>
            </a:extLst>
          </p:cNvPr>
          <p:cNvGrpSpPr/>
          <p:nvPr/>
        </p:nvGrpSpPr>
        <p:grpSpPr>
          <a:xfrm>
            <a:off x="5" y="0"/>
            <a:ext cx="9905995" cy="6457671"/>
            <a:chOff x="3350142" y="17921"/>
            <a:chExt cx="9906001" cy="6457671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30745039-205D-ED7F-236F-430F552D6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7020" r="22908"/>
            <a:stretch>
              <a:fillRect/>
            </a:stretch>
          </p:blipFill>
          <p:spPr>
            <a:xfrm>
              <a:off x="3350142" y="17921"/>
              <a:ext cx="9905996" cy="5027008"/>
            </a:xfrm>
            <a:prstGeom prst="rect">
              <a:avLst/>
            </a:prstGeom>
          </p:spPr>
        </p:pic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154B061E-3DC5-F754-6989-EB1E2756FC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7020" t="71540" r="22908"/>
            <a:stretch>
              <a:fillRect/>
            </a:stretch>
          </p:blipFill>
          <p:spPr>
            <a:xfrm flipV="1">
              <a:off x="3350148" y="5044929"/>
              <a:ext cx="9905995" cy="1430663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106017" y="1830992"/>
            <a:ext cx="979997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–родительское объединение –как ресурс развития </a:t>
            </a:r>
            <a:r>
              <a:rPr lang="ru-RU"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здоровой личности» 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Боднар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Николаевна,</a:t>
            </a:r>
          </a:p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–дефектолог, педагог –психолог  КГБОУ ШИ 9 р.п. Переяславка, Хабаровский край </a:t>
            </a: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4143253-69F9-8BF8-B405-5293C6341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CBFEE9B-3653-4F71-ABA4-ECE5746ED614}"/>
              </a:ext>
            </a:extLst>
          </p:cNvPr>
          <p:cNvSpPr/>
          <p:nvPr/>
        </p:nvSpPr>
        <p:spPr>
          <a:xfrm>
            <a:off x="1736035" y="400330"/>
            <a:ext cx="7156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V ВСЕРОССИЙСКИЙ ПЕДАГОГИЧЕСКИЙ КОНКУРС</a:t>
            </a:r>
          </a:p>
          <a:p>
            <a:pPr algn="ctr"/>
            <a:r>
              <a:rPr lang="ru-RU" b="1" dirty="0"/>
              <a:t>«ВОСПИТАНИЕ ПАТРИОТА И ГРАЖДАНИНА РОССИИ 21 ВЕКА»</a:t>
            </a:r>
          </a:p>
        </p:txBody>
      </p:sp>
    </p:spTree>
    <p:extLst>
      <p:ext uri="{BB962C8B-B14F-4D97-AF65-F5344CB8AC3E}">
        <p14:creationId xmlns:p14="http://schemas.microsoft.com/office/powerpoint/2010/main" val="52658652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412716-D2A9-4080-AD83-4818398E01C3}"/>
              </a:ext>
            </a:extLst>
          </p:cNvPr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0" y="-371"/>
            <a:ext cx="9906000" cy="66538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02631" y="636003"/>
            <a:ext cx="930073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уровня родительской компетентности как фактора физического, психического и социального благополучия детей в условиях семьи, приобретает особую актуальность, так как является одной из важнейших составляющих государственной политики сохранения здоровья нации.</a:t>
            </a:r>
          </a:p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не может быть заменена ни одним воспитательным институтом. Она – главный воспитатель. Более влиятельной силы на развитие и становление личности ребенка не существует. Именно в семье закладываются основы социального «Я», фундамент будущей жизни человека.</a:t>
            </a:r>
          </a:p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Важным фактором личностного развития каждого ребенка являются детско-родительские отношения.  В результате  общения с семьями наших детей, обучающихся КГБОУ ШИ 9, проведения социологических исследований,  нами выявлены серьёзные проблемы в области детско-родительских отношений: имеется низкий уровень сотрудничества детей с родителями; родители часто не воспринимают своего ребёнка как личность со своими интересами и переживаниями; в семьях отсутствуют семейные традиции и необходимые домашние ритуалы. </a:t>
            </a:r>
          </a:p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результате, непонимание и проблемы взаимоотношений родителей и детей усугубляются до критического состояния  и могут привести к деструктивному поведению и уходу на улицу.</a:t>
            </a:r>
          </a:p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важно педагогическими средствами привлечь родителей в жизнь ребенка в образовательном учреждении. Семинары, родительские собрания, беседы  очень важны и могут дать много информации о трудностях и возможностях ребёнка, о методах его воспитания. Но форма родительского клуба даёт нечто большее – формируется традиция совместной объединяющей членов семьи творческой деятельности. Возникает эмоциональное родство, уверенность в своих силах и возможностях детей. </a:t>
            </a:r>
          </a:p>
          <a:p>
            <a:pPr algn="just"/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err="1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разработаной</a:t>
            </a:r>
            <a:r>
              <a:rPr lang="ru-RU" sz="1600" dirty="0">
                <a:solidFill>
                  <a:srgbClr val="263B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программе «Арт-кафе «Рецепты счастья» представлено новое инновационное направление КГБОУ ШИ 9 по формированию здоровой личности через творческую внеурочную деятельность с привлечением родителей (законных представителей).</a:t>
            </a: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426398" y="649357"/>
            <a:ext cx="8633244" cy="2163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программы</a:t>
            </a:r>
            <a:r>
              <a:rPr lang="ru-RU" sz="20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инклюзия детей с особыми возможностями здоровья через формирование семейных ценностей и мотивацию к ведению здорового образа жизни, направленная на формирование благоприятного социально-психологического климата в семье ребенка.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39329" y="2581115"/>
            <a:ext cx="8633245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инклюзивного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здоровьесберегающего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пространства для творческой совместной деятельности детей, родителей, педагогов и приобретения опыта проведения свободного времени в совместной с детьми продуктивной деятельности;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Оказание  своевременной квалифицированной психолого-педагогической и социально-правовой помощи семьям и детям групп социального риска в комфортной обстановке творческой деятельности.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Повышение психолого-педагогической культуры и родительской компетентности в области воспитания детей: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приобщение к творческой деятельности детей с особенностями в развитии;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освоение несовершеннолетними положительного социального опыта, социальных ролей и установок, выработка ценностных ориентаций, положительных социальных качеств личности;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навыков бесконфликтного общения несовершеннолетних в среде сверстников;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приобретение опыта отношений партнерства и сотрудничества в системе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родитель-ребенок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у участников программы навыков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саморегуляции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675861" y="785797"/>
            <a:ext cx="8774949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Целевая аудитория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 инвалидностью и ограниченными возможностями здоровья  (с нарушением интеллекта) младшего и среднего школьного возраста;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родители детей с ограниченными возможностями здоровья и инвалидностью.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Программа рассчитана на участие в детско-родительском клубе семей: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Семьи обучающихся, у которых выявлена явная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рискогенность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социально-психологических условиях, формирующих готовность к вовлечению в зависимое поведение;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семьи обучающихся, имеющие риски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аутодеструктивного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поведения;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семьи обучающихся - участников национального чемпионата «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Абилимпикс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семьи обучающихся, испытывающих трудности в освоении основных адаптированных общеобразовательных программ, развитии и социальной адаптации;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семьи детей, находящихся в трудной жизненной ситуации;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неблагополучные семьи;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неполные семьи.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B2F3EF-0CE3-4324-8DA3-862751C74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3904" y="4012932"/>
            <a:ext cx="3248983" cy="2433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D33272-5825-449C-9699-AD06943C8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176" y="4653585"/>
            <a:ext cx="2353616" cy="1763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75392" y="825991"/>
            <a:ext cx="9300737" cy="1759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8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Каждое занятие представляет собой тематическую встречу. На  каждой встрече, в клубе, родители, дети и педагоги раскрывают один из секретов (рецептов) счастья наших семей: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ЛЮБОВЬ, ДОВЕРИЕ, ЗДОРОВЬЕ И ВЗАИМОПОНИМАНИЕ</a:t>
            </a: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75392" y="2299855"/>
            <a:ext cx="874089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ходе  занятия используются следующие тренинговые процедуры: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упражнения-активаторы, используемые для создания доброжелательной рабочей обстановки и снятия психологических барьеров в общении;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обсуждение происходящего между занятиями, направленное на анализ изменений в поведении родителей и детей;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разминка в виде игры или упражнения, способствующая включению в групповую работу;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упражнения, направленные на формирование адекватной самооценки участников;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упражнения, предназначенные для развития способностей планирования поведения и анализа ситуации с прогнозом их разрешения;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упражнения,</a:t>
            </a:r>
            <a:r>
              <a:rPr kumimoji="0" lang="ru-RU" sz="1600" b="0" i="0" u="none" strike="noStrike" cap="none" normalizeH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способствующие	 формированию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позитивных  жизненных	целей</a:t>
            </a:r>
            <a:r>
              <a:rPr kumimoji="0" lang="ru-RU" sz="1600" b="0" i="0" u="none" strike="noStrike" cap="none" normalizeH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развитию</a:t>
            </a:r>
            <a:r>
              <a:rPr kumimoji="0" lang="ru-RU" sz="1600" b="0" i="0" u="none" strike="noStrike" cap="none" normalizeH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мотивации к их достижению;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творческие задания, позволяющие проявить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креативные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способности;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информационно - правовая часть, направленная на усвоение правовых знаний;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рефлексия - подведение итогов занятия-встречи, получение обратной связи участниками и педагогами.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75392" y="1420653"/>
            <a:ext cx="88240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Игровая терапия</a:t>
            </a:r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метод психотерапевтического воздействия на детей и взрослых с использованием игры. В основе различных методик, описываемых этим понятием, лежит признание того, что игра оказывает сильное влияние на развитие личности;</a:t>
            </a:r>
          </a:p>
          <a:p>
            <a:r>
              <a:rPr lang="ru-RU" sz="20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Сказкотерапия</a:t>
            </a:r>
            <a:r>
              <a:rPr lang="ru-RU" sz="16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16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метод, использующий сказочную форму для интеграции личности, развития творческих способностей, расширения сознания, совершенствования взаимодействия с окружающим миром;</a:t>
            </a:r>
          </a:p>
          <a:p>
            <a:r>
              <a:rPr lang="ru-RU" sz="20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Танцевальная терапия</a:t>
            </a:r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применяется при работе с людьми, имеющими эмоциональные расстройства, нарушения общения и межличностного взаимодействия. Цель танцевальной терапии - осознание собственного тела, создание его позитивного образа, развитие навыков общения, исследование чувств и приобретение группового опыта;</a:t>
            </a:r>
          </a:p>
          <a:p>
            <a:r>
              <a:rPr lang="ru-RU" sz="2000" b="1" i="1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Изотерапия</a:t>
            </a:r>
            <a:r>
              <a:rPr lang="ru-RU" sz="16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терапия изобразительным творчеством, в первую очередь рисованием. Рисование развивает чувственно-двигательную координацию, так как требует согласованного участия многих психических функций.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FD7740-05CE-4860-AC56-70152D4CC86D}"/>
              </a:ext>
            </a:extLst>
          </p:cNvPr>
          <p:cNvSpPr txBox="1"/>
          <p:nvPr/>
        </p:nvSpPr>
        <p:spPr>
          <a:xfrm>
            <a:off x="1232452" y="278296"/>
            <a:ext cx="7221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Популярные виды арт-терапии, применяемые в деятельности детско-родительского клуба: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C89B7A-767D-447F-9F5D-6723428BC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924" y="4877910"/>
            <a:ext cx="3510840" cy="1919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69DD3B-5838-4F3D-9388-DF85CF6848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5231" y="4724005"/>
            <a:ext cx="1994251" cy="1978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7CF529E-0A3B-4281-913E-0E48B2DEBF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598" y="5225713"/>
            <a:ext cx="2012003" cy="150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02631" y="353053"/>
            <a:ext cx="9300737" cy="562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для реализации программы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Кадровые:</a:t>
            </a:r>
            <a:endParaRPr lang="ru-RU" sz="20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программы </a:t>
            </a:r>
            <a:r>
              <a:rPr lang="ru-RU" sz="16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отвечает за контроль и координацию реализации программы, разрабатывает нормативную базу деятельности детско-родительского клуба, обеспечивает информационное освещение реализации программы в социальных сетях учреждения, проводит анализ работы, готовит отчеты, взаимодействует с внешними организациями, отвечает за информирование о деятельности социальной гостиной клуба;</a:t>
            </a:r>
          </a:p>
          <a:p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педагог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налаживает контакт с семьей, мотивирует родителей на изменения, проводит социально-педагогическую диагностику, участвует в привлечении родителей к совместному проведению творческих встреч;</a:t>
            </a:r>
          </a:p>
          <a:p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проводит психодиагностические исследования, консультирует детей и родителей, организует работу детско-родительского клуба, проводит групповые социально-психологические занятия и тренинги;</a:t>
            </a:r>
          </a:p>
          <a:p>
            <a:r>
              <a:rPr lang="ru-RU" sz="2000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учитель-дефектолог, педагог дополнительного образования</a:t>
            </a:r>
            <a:r>
              <a:rPr lang="ru-RU" sz="20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готовят и проводят групповые творческие  задания.</a:t>
            </a:r>
          </a:p>
          <a:p>
            <a:r>
              <a:rPr lang="ru-RU" sz="2000" b="1" i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Методические:</a:t>
            </a:r>
            <a:endParaRPr lang="ru-RU" sz="2000" dirty="0">
              <a:solidFill>
                <a:schemeClr val="bg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-наличие утвержденной программы;</a:t>
            </a:r>
          </a:p>
          <a:p>
            <a:pPr lvl="0"/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-наличие методик диагностики эффективности и результативности работы клуба;</a:t>
            </a:r>
          </a:p>
          <a:p>
            <a:pPr lvl="0"/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-план работы детско-родительского клуба «Арт- кафе «Рецепты счастья».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18649" y="665018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75392" y="437322"/>
            <a:ext cx="9278564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Тематический план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арт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–терапевтических встреч</a:t>
            </a: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649773"/>
              </p:ext>
            </p:extLst>
          </p:nvPr>
        </p:nvGraphicFramePr>
        <p:xfrm>
          <a:off x="375392" y="935985"/>
          <a:ext cx="9075418" cy="548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6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0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5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86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8360">
                <a:tc>
                  <a:txBody>
                    <a:bodyPr/>
                    <a:lstStyle/>
                    <a:p>
                      <a:r>
                        <a:rPr lang="ru-RU" sz="1200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Наименование тем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Часы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Упражнения и задания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5064"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«Знакомство». 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 «Сотрудничество»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Приветствие.</a:t>
                      </a:r>
                    </a:p>
                    <a:p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«Цветок настроения».</a:t>
                      </a:r>
                    </a:p>
                    <a:p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Упражнение «Знакомство с семьей».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Упражнение «Комплименты». Упражнение «Моя и мамина (папина рука)». Упражнение «Какая рука у соседа». Упражнение «Молекулы». Упражнения «Карандашики», «Рисуем вместе.»Упражнение «Баржа».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Рефлексия «Связующая нить». Упражнение «Пожелания».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806"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«Шире круг!»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 «Забота»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 </a:t>
                      </a:r>
                      <a:r>
                        <a:rPr lang="ru-RU" sz="9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Приветстви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е.Упражнение «Нарисуй свое имя».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«Цветок настроения». Музыкально -ритмические игры.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Мозговой штурм «Забота о других и забота о себе. Как мы о себе заботимся?» Упражнение</a:t>
                      </a:r>
                      <a:r>
                        <a:rPr lang="ru-RU" sz="9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Печатная машинка». Обсуждение в группе. Творческое  правополушарное рисование «Снегири на ветке»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Упражнение «Связующая нить». Что понравилось, что нет и почему.</a:t>
                      </a:r>
                      <a:r>
                        <a:rPr lang="ru-RU" sz="9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Релаксация «Колокол»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544">
                <a:tc>
                  <a:txBody>
                    <a:bodyPr/>
                    <a:lstStyle/>
                    <a:p>
                      <a:r>
                        <a:rPr lang="ru-RU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Свободная встреча в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– мастерской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«В ритме танца».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Танцевальные техники. </a:t>
                      </a:r>
                      <a:endParaRPr lang="ru-RU" sz="8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9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Музыкально -ритмические игры, упражнения.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7288">
                <a:tc>
                  <a:txBody>
                    <a:bodyPr/>
                    <a:lstStyle/>
                    <a:p>
                      <a:r>
                        <a:rPr lang="ru-RU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«Я – тебя понимаю».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«Терпение. Нежность. Внимание».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Приветствие.</a:t>
                      </a:r>
                      <a:r>
                        <a:rPr lang="ru-RU" sz="9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Слово ведущих: Кратко о теме прошлой встречи. 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Обсуждение в группе:</a:t>
                      </a:r>
                      <a:r>
                        <a:rPr lang="ru-RU" sz="9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Упражнения «Связующая нить», «Мне в тебе нравится…» Упражнение «Имя». 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Слово ведущих: О необходимости внимания к каждому члену семьи. Упражнение «Что делать если...» Обсуждение в группе: Сложно или легко было выполнять упражнения? Какие вы сейчас испытываете чувства? Что вас особенно удивило? Творческое задание «Талисман на счастье».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Домашнее задание: Попросить любого члена семьи о помощи и принять ее. Упражнения «Связующая нить», «Меня бы порадовало…» Релаксация «Колокол».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532">
                <a:tc>
                  <a:txBody>
                    <a:bodyPr/>
                    <a:lstStyle/>
                    <a:p>
                      <a:r>
                        <a:rPr lang="ru-RU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Свободная встреча в 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–мастерской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«Семейный театр»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Участие семей в театральной деятельности.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CDF9875-CF9A-74A7-A6CC-F91AF16A69B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41767" y="505991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ECBA57-E5E7-B11C-A236-35CC760EA8DC}"/>
              </a:ext>
            </a:extLst>
          </p:cNvPr>
          <p:cNvSpPr txBox="1"/>
          <p:nvPr/>
        </p:nvSpPr>
        <p:spPr>
          <a:xfrm>
            <a:off x="503905" y="187888"/>
            <a:ext cx="9220939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 план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арт-терапевтических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встреч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965339"/>
              </p:ext>
            </p:extLst>
          </p:nvPr>
        </p:nvGraphicFramePr>
        <p:xfrm>
          <a:off x="375391" y="755320"/>
          <a:ext cx="9300738" cy="5914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22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76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1193">
                <a:tc>
                  <a:txBody>
                    <a:bodyPr/>
                    <a:lstStyle/>
                    <a:p>
                      <a:r>
                        <a:rPr lang="ru-RU" sz="1200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Наименование тем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Часы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Упражнения и задания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300">
                <a:tc>
                  <a:txBody>
                    <a:bodyPr/>
                    <a:lstStyle/>
                    <a:p>
                      <a:r>
                        <a:rPr lang="ru-RU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 «Любовь»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Приветствие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Обсуждение в группе. Упражнения «Связующая нить», «У меня есть…».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Слово ведущих: Отношения в семье. Структура семьи. Семейные роли.</a:t>
                      </a:r>
                    </a:p>
                    <a:p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Творческое </a:t>
                      </a:r>
                      <a:r>
                        <a:rPr lang="ru-RU" sz="9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арт-терапевтическое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задание «Семейное сердце». Задание- изобразить и показать с помощью движений (пластика, танец и др.) Семейное сердце.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Упражнения «Связующая нить», «Моя семья…», «Пожелания». Релаксация  «Колокол»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0055">
                <a:tc>
                  <a:txBody>
                    <a:bodyPr/>
                    <a:lstStyle/>
                    <a:p>
                      <a:r>
                        <a:rPr lang="ru-RU" sz="1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Квест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-игра «Остров семейных сокровищ»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 «Совместный труд».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Приветствие «Комплимент».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Упражнение – разогрев «Потопаем, похлопаем».</a:t>
                      </a:r>
                    </a:p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Упражнение «Подари улыбку».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Упражнение «Клеевой дождик».</a:t>
                      </a:r>
                    </a:p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Квест-игра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Мастер-класс по изготовлению весеннего цветка из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крепированной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бумаги.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Слово ведущих о важности совместного труда в семье. Домашнее задание: ежедневно  помогать родителям в домашних делах.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Упражнение «Связующая нить»: что понравилось, что нет и почему. Релаксация «Колокол».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1707">
                <a:tc>
                  <a:txBody>
                    <a:bodyPr/>
                    <a:lstStyle/>
                    <a:p>
                      <a:r>
                        <a:rPr lang="ru-RU" sz="1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«Семейные праздники и традиции».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Семейный рецепт: «Традиции».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Упражнение «Приветствие».</a:t>
                      </a:r>
                    </a:p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Упражнения «Комплимент – пожелание», «Мне в тебе нравится», «Компот».</a:t>
                      </a:r>
                    </a:p>
                    <a:p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часть.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Упражнения на тему: «Семья и семейные ценности. Дом счастья».</a:t>
                      </a:r>
                    </a:p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Задание «Ладошка». Дискуссия «Семейные традиции вашей семьи». Творческий мастер -класс «Изготовление куклы-Масленицы». Русская народная игра «Блины». Музыкально -ритмические игры.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Рефлексия «Связующая нить». Упражнение«Пожелания».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236">
                <a:tc>
                  <a:txBody>
                    <a:bodyPr/>
                    <a:lstStyle/>
                    <a:p>
                      <a:r>
                        <a:rPr lang="ru-RU" sz="12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Свободная встреча в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– мастерской</a:t>
                      </a:r>
                      <a:r>
                        <a:rPr lang="ru-RU" sz="1200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«Мы – художники!»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Творческая работа семей с использованием техник правополушарного рисования.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2300">
                <a:tc>
                  <a:txBody>
                    <a:bodyPr/>
                    <a:lstStyle/>
                    <a:p>
                      <a:r>
                        <a:rPr lang="ru-RU" sz="1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«Секреты счастливой семьи». Заключительная встреча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Вступление.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Приветствие. Слово ведущих: Освещение совместных встреч за год.</a:t>
                      </a:r>
                    </a:p>
                    <a:p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Разминка.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Обсуждение в группе. Упражнения «Связующая нить», «Я родом…»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Основная часть.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Слово ведущих о семьях, активных участниках </a:t>
                      </a:r>
                      <a:r>
                        <a:rPr lang="ru-RU" sz="900" kern="120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кафе.  Упражнение «Семейный альбом». Обсуждение в группе. Творческое задание «Семейное дерево». Нарисовать свое семейное дерево.</a:t>
                      </a:r>
                    </a:p>
                    <a:p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Заключение. </a:t>
                      </a:r>
                      <a:r>
                        <a:rPr lang="ru-RU" sz="9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Завершение встречи. Рефлексия. Анкетирование родителей. Ритуал прощания.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236444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889D06-BB56-517B-B5D6-652653C6BF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l="2399" r="603"/>
          <a:stretch>
            <a:fillRect/>
          </a:stretch>
        </p:blipFill>
        <p:spPr>
          <a:xfrm>
            <a:off x="-30993" y="635529"/>
            <a:ext cx="9967986" cy="487517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380632" y="524892"/>
            <a:ext cx="8967390" cy="1009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/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реализации программы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16693" y="1038856"/>
            <a:ext cx="9075417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Реализована творческая программа клуба и заложена традиция новых клубных встреч; совместные творческие работы стали семейными реликвиями детей и родителей.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Родители и дети получили необходимую психолого-педагогическую и правовую помощь в рамках программы.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Личностные результаты (позитивные изменения в компетенциях родителей и поведении детей):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родители создали (или способны создать) благоприятные условия в семье для творческой деятельности ребёнка, развития произвольности и способности к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саморегуляции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(творческая деятельность требует планирования и регуляции деятельности на пути достижения целей);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замкнутые, стеснительные, с дефицитом общения дети включены в процесс коммуникации;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дети, посещающие клуб, демонстрируют допустимые формы поведения;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родители и дети приобрели положительный опыт взаимодействия в процессе творческой деятельности;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созданы предпосылки для регуляции эмоциональных состояний и реакций, для повышения уверенности в себе (за счет социального признания ценности продукта, созданного участниками).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75392" y="4551115"/>
            <a:ext cx="8911479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Полученный качественный результат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дети имеют закреплённые навыки здорового поведения;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родители способны целенаправленно, по разным позициям, поддерживать здоровье ребёнка (ресурсный родитель).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участники  творческого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арт-кафе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выразили огромный интерес в продолжении деятельности клуба выходного дня, а совместные творческие работы стали семейными реликвиями детей и родителей.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0AC002-E5C6-4BC1-91E0-18AA618C0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7579"/>
            <a:ext cx="9906000" cy="440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12BA6B-5068-44D0-B170-182EB31FA170}"/>
              </a:ext>
            </a:extLst>
          </p:cNvPr>
          <p:cNvSpPr txBox="1"/>
          <p:nvPr/>
        </p:nvSpPr>
        <p:spPr>
          <a:xfrm>
            <a:off x="455189" y="309197"/>
            <a:ext cx="7595391" cy="1101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/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программы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rgbClr val="263B8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7191" y="1365754"/>
            <a:ext cx="808783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1600" dirty="0" err="1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–родительского клуба </a:t>
            </a:r>
            <a:r>
              <a:rPr lang="ru-RU" sz="16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«Арт-кафе «Рецепты счастья»  ЛАУРЕАТ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Всероссийского конкурса лучших психолого-педагогических программ и технологий в образовательной среде – 2025 </a:t>
            </a:r>
            <a:r>
              <a:rPr lang="en-US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https://rospsy.ru/KP2025_results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получила гриф общероссийской общественной организации «Федерация психологов образования», размещена в 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реестре лучших психолого-педагогических программ и технологий в образовательной среде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 сайте 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https://rospsy.ru/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27191" y="3035832"/>
            <a:ext cx="82305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Краевого конкурса</a:t>
            </a:r>
            <a:r>
              <a:rPr lang="ru-RU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лучшую организацию воспитательной работы  по формированию здорового образа жизни  обучающихся в  образовательных организациях 2024 г. в Хабаровском крае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67CDB3-3292-4229-B976-44780A6299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149" y="4182702"/>
            <a:ext cx="2334232" cy="174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C18CF3-063F-4AD8-8E42-977158C6E5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7334" y="4453739"/>
            <a:ext cx="2871465" cy="2152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5EBCA2-C395-4759-8A2F-18FE38B4DD2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5861"/>
          <a:stretch/>
        </p:blipFill>
        <p:spPr>
          <a:xfrm>
            <a:off x="7714725" y="3680885"/>
            <a:ext cx="1925954" cy="2195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921B03-4E18-44CB-8AF6-749E6F28C5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9715" y="3804390"/>
            <a:ext cx="2426418" cy="1816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25CB888-7B7A-4EBB-A6F8-50C364C0F9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18893" y="4866650"/>
            <a:ext cx="1567012" cy="1816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756822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3243</TotalTime>
  <Words>2050</Words>
  <Application>Microsoft Office PowerPoint</Application>
  <PresentationFormat>Лист A4 (210x297 мм)</PresentationFormat>
  <Paragraphs>157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каришок пингвин</cp:lastModifiedBy>
  <cp:revision>60</cp:revision>
  <dcterms:created xsi:type="dcterms:W3CDTF">2020-04-16T10:12:10Z</dcterms:created>
  <dcterms:modified xsi:type="dcterms:W3CDTF">2026-04-04T06:31:22Z</dcterms:modified>
</cp:coreProperties>
</file>