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8" r:id="rId3"/>
    <p:sldId id="259" r:id="rId4"/>
    <p:sldId id="260" r:id="rId5"/>
    <p:sldId id="261" r:id="rId6"/>
    <p:sldId id="262" r:id="rId7"/>
    <p:sldId id="263" r:id="rId8"/>
    <p:sldId id="272" r:id="rId9"/>
    <p:sldId id="285" r:id="rId10"/>
    <p:sldId id="264" r:id="rId11"/>
    <p:sldId id="270" r:id="rId12"/>
    <p:sldId id="265" r:id="rId13"/>
    <p:sldId id="266" r:id="rId14"/>
    <p:sldId id="271" r:id="rId15"/>
    <p:sldId id="282" r:id="rId16"/>
    <p:sldId id="267" r:id="rId17"/>
    <p:sldId id="268" r:id="rId18"/>
    <p:sldId id="269" r:id="rId19"/>
    <p:sldId id="276" r:id="rId20"/>
    <p:sldId id="274" r:id="rId21"/>
    <p:sldId id="281" r:id="rId22"/>
    <p:sldId id="273" r:id="rId23"/>
    <p:sldId id="284" r:id="rId24"/>
    <p:sldId id="279" r:id="rId25"/>
    <p:sldId id="275" r:id="rId26"/>
    <p:sldId id="283" r:id="rId27"/>
    <p:sldId id="280" r:id="rId28"/>
  </p:sldIdLst>
  <p:sldSz cx="12192000" cy="6858000"/>
  <p:notesSz cx="6888163" cy="100203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4EE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2353" autoAdjust="0"/>
    <p:restoredTop sz="94660"/>
  </p:normalViewPr>
  <p:slideViewPr>
    <p:cSldViewPr snapToGrid="0">
      <p:cViewPr varScale="1">
        <p:scale>
          <a:sx n="70" d="100"/>
          <a:sy n="70" d="100"/>
        </p:scale>
        <p:origin x="846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4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0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1" name="Isosceles Triangle 30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DB298B-F7CE-4D53-8D68-DA5A898762B8}" type="datetimeFigureOut">
              <a:rPr lang="ru-RU" smtClean="0"/>
              <a:t>02.03.2026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3EAD0F-037D-426B-8283-7332F19232B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1401396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DB298B-F7CE-4D53-8D68-DA5A898762B8}" type="datetimeFigureOut">
              <a:rPr lang="ru-RU" smtClean="0"/>
              <a:t>02.03.2026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3EAD0F-037D-426B-8283-7332F19232B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4376086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DB298B-F7CE-4D53-8D68-DA5A898762B8}" type="datetimeFigureOut">
              <a:rPr lang="ru-RU" smtClean="0"/>
              <a:t>02.03.2026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3EAD0F-037D-426B-8283-7332F19232B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4283346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DB298B-F7CE-4D53-8D68-DA5A898762B8}" type="datetimeFigureOut">
              <a:rPr lang="ru-RU" smtClean="0"/>
              <a:t>02.03.2026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3EAD0F-037D-426B-8283-7332F19232B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285648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DB298B-F7CE-4D53-8D68-DA5A898762B8}" type="datetimeFigureOut">
              <a:rPr lang="ru-RU" smtClean="0"/>
              <a:t>02.03.2026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3EAD0F-037D-426B-8283-7332F19232B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1400132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DB298B-F7CE-4D53-8D68-DA5A898762B8}" type="datetimeFigureOut">
              <a:rPr lang="ru-RU" smtClean="0"/>
              <a:t>02.03.2026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3EAD0F-037D-426B-8283-7332F19232B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0049310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DB298B-F7CE-4D53-8D68-DA5A898762B8}" type="datetimeFigureOut">
              <a:rPr lang="ru-RU" smtClean="0"/>
              <a:t>02.03.2026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3EAD0F-037D-426B-8283-7332F19232B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3678393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DB298B-F7CE-4D53-8D68-DA5A898762B8}" type="datetimeFigureOut">
              <a:rPr lang="ru-RU" smtClean="0"/>
              <a:t>02.03.2026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3EAD0F-037D-426B-8283-7332F19232B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6471054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DB298B-F7CE-4D53-8D68-DA5A898762B8}" type="datetimeFigureOut">
              <a:rPr lang="ru-RU" smtClean="0"/>
              <a:t>02.03.2026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3EAD0F-037D-426B-8283-7332F19232B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9012336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DB298B-F7CE-4D53-8D68-DA5A898762B8}" type="datetimeFigureOut">
              <a:rPr lang="ru-RU" smtClean="0"/>
              <a:t>02.03.2026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3EAD0F-037D-426B-8283-7332F19232B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3529491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DB298B-F7CE-4D53-8D68-DA5A898762B8}" type="datetimeFigureOut">
              <a:rPr lang="ru-RU" smtClean="0"/>
              <a:t>02.03.2026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3EAD0F-037D-426B-8283-7332F19232B5}" type="slidenum">
              <a:rPr lang="ru-RU" smtClean="0"/>
              <a:t>‹#›</a:t>
            </a:fld>
            <a:endParaRPr lang="ru-RU"/>
          </a:p>
        </p:txBody>
      </p:sp>
      <p:sp>
        <p:nvSpPr>
          <p:cNvPr id="20" name="TextBox 19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</a:rPr>
              <a:t>”</a:t>
            </a:r>
            <a:endParaRPr lang="en-US" dirty="0">
              <a:solidFill>
                <a:schemeClr val="accent1">
                  <a:lumMod val="60000"/>
                  <a:lumOff val="40000"/>
                </a:schemeClr>
              </a:solidFill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111231397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DB298B-F7CE-4D53-8D68-DA5A898762B8}" type="datetimeFigureOut">
              <a:rPr lang="ru-RU" smtClean="0"/>
              <a:t>02.03.2026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3EAD0F-037D-426B-8283-7332F19232B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85970785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DB298B-F7CE-4D53-8D68-DA5A898762B8}" type="datetimeFigureOut">
              <a:rPr lang="ru-RU" smtClean="0"/>
              <a:t>02.03.2026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3EAD0F-037D-426B-8283-7332F19232B5}" type="slidenum">
              <a:rPr lang="ru-RU" smtClean="0"/>
              <a:t>‹#›</a:t>
            </a:fld>
            <a:endParaRPr lang="ru-RU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19960178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DB298B-F7CE-4D53-8D68-DA5A898762B8}" type="datetimeFigureOut">
              <a:rPr lang="ru-RU" smtClean="0"/>
              <a:t>02.03.2026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3EAD0F-037D-426B-8283-7332F19232B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68672749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DB298B-F7CE-4D53-8D68-DA5A898762B8}" type="datetimeFigureOut">
              <a:rPr lang="ru-RU" smtClean="0"/>
              <a:t>02.03.2026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3EAD0F-037D-426B-8283-7332F19232B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75499475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DB298B-F7CE-4D53-8D68-DA5A898762B8}" type="datetimeFigureOut">
              <a:rPr lang="ru-RU" smtClean="0"/>
              <a:t>02.03.2026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3EAD0F-037D-426B-8283-7332F19232B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7639475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Isosceles Triangle 2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4DB298B-F7CE-4D53-8D68-DA5A898762B8}" type="datetimeFigureOut">
              <a:rPr lang="ru-RU" smtClean="0"/>
              <a:t>02.03.2026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BB3EAD0F-037D-426B-8283-7332F19232B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991275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62882" y="-174171"/>
            <a:ext cx="12501638" cy="7184571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pPr>
              <a:lnSpc>
                <a:spcPct val="107000"/>
              </a:lnSpc>
              <a:spcAft>
                <a:spcPts val="0"/>
              </a:spcAft>
              <a:tabLst>
                <a:tab pos="6210935" algn="l"/>
              </a:tabLst>
            </a:pPr>
            <a:r>
              <a:rPr lang="ru-RU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lang="ru-RU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ru-RU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lang="ru-RU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ru-RU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lang="ru-RU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ru-RU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lang="ru-RU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ru-RU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lang="ru-RU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ru-RU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lang="ru-RU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ru-RU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lang="ru-RU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ru-RU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lang="ru-RU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ru-RU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lang="ru-RU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ru-RU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lang="ru-RU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ru-RU" sz="4000" b="1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r>
              <a:rPr lang="ru-RU" sz="20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lang="ru-RU" sz="20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endParaRPr lang="ru-RU" sz="4000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07067" y="211668"/>
            <a:ext cx="7766936" cy="956732"/>
          </a:xfrm>
        </p:spPr>
        <p:txBody>
          <a:bodyPr>
            <a:normAutofit/>
          </a:bodyPr>
          <a:lstStyle/>
          <a:p>
            <a:pPr algn="ctr"/>
            <a:r>
              <a:rPr lang="ru-RU" dirty="0">
                <a:solidFill>
                  <a:srgbClr val="C00000"/>
                </a:solidFill>
              </a:rPr>
              <a:t>Муниципальное автономное дошкольное образовательное учреждение детский сад №9 «Черепашка»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xmlns="" id="{7639D326-3240-5D85-096C-A0A6E02C2AD1}"/>
              </a:ext>
            </a:extLst>
          </p:cNvPr>
          <p:cNvSpPr txBox="1"/>
          <p:nvPr/>
        </p:nvSpPr>
        <p:spPr>
          <a:xfrm>
            <a:off x="857251" y="1852246"/>
            <a:ext cx="9144000" cy="15696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ru-RU" sz="3200" b="1" dirty="0">
                <a:solidFill>
                  <a:srgbClr val="C00000"/>
                </a:solidFill>
              </a:rPr>
              <a:t>Познавательно-творческий проект на тему:                                                                                                              «Мой край родной -  Югра!» в группе </a:t>
            </a:r>
          </a:p>
          <a:p>
            <a:pPr algn="ctr"/>
            <a:r>
              <a:rPr lang="ru-RU" sz="3200" b="1" dirty="0">
                <a:solidFill>
                  <a:srgbClr val="C00000"/>
                </a:solidFill>
              </a:rPr>
              <a:t>раннего дошкольного возраста </a:t>
            </a:r>
            <a:endParaRPr lang="ru-RU" sz="2400" b="1" dirty="0">
              <a:solidFill>
                <a:srgbClr val="C00000"/>
              </a:solidFill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xmlns="" id="{F4930F1B-80FA-704B-A7BF-1F9E21C9FC55}"/>
              </a:ext>
            </a:extLst>
          </p:cNvPr>
          <p:cNvSpPr txBox="1"/>
          <p:nvPr/>
        </p:nvSpPr>
        <p:spPr>
          <a:xfrm>
            <a:off x="4248150" y="4943475"/>
            <a:ext cx="2190750" cy="147732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endParaRPr lang="ru-RU" dirty="0">
              <a:solidFill>
                <a:srgbClr val="002060"/>
              </a:solidFill>
            </a:endParaRPr>
          </a:p>
          <a:p>
            <a:pPr algn="ctr"/>
            <a:endParaRPr lang="ru-RU" dirty="0">
              <a:solidFill>
                <a:srgbClr val="002060"/>
              </a:solidFill>
            </a:endParaRPr>
          </a:p>
          <a:p>
            <a:pPr algn="ctr"/>
            <a:endParaRPr lang="ru-RU" dirty="0">
              <a:solidFill>
                <a:srgbClr val="002060"/>
              </a:solidFill>
            </a:endParaRPr>
          </a:p>
          <a:p>
            <a:pPr algn="ctr"/>
            <a:r>
              <a:rPr lang="ru-RU" dirty="0">
                <a:solidFill>
                  <a:srgbClr val="002060"/>
                </a:solidFill>
              </a:rPr>
              <a:t>г. Радужный</a:t>
            </a:r>
          </a:p>
          <a:p>
            <a:pPr algn="ctr"/>
            <a:r>
              <a:rPr lang="ru-RU" dirty="0">
                <a:solidFill>
                  <a:srgbClr val="002060"/>
                </a:solidFill>
              </a:rPr>
              <a:t>2025г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xmlns="" id="{B5E900F5-55E7-A1E8-5E58-B1F07632CE43}"/>
              </a:ext>
            </a:extLst>
          </p:cNvPr>
          <p:cNvSpPr txBox="1"/>
          <p:nvPr/>
        </p:nvSpPr>
        <p:spPr>
          <a:xfrm>
            <a:off x="7839076" y="3385627"/>
            <a:ext cx="3495673" cy="147732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endParaRPr lang="ru-RU" dirty="0"/>
          </a:p>
          <a:p>
            <a:endParaRPr lang="ru-RU" dirty="0"/>
          </a:p>
          <a:p>
            <a:r>
              <a:rPr lang="ru-RU" dirty="0">
                <a:solidFill>
                  <a:srgbClr val="C00000"/>
                </a:solidFill>
              </a:rPr>
              <a:t>Воспитатели: Хасанова Г.Ф., </a:t>
            </a:r>
          </a:p>
          <a:p>
            <a:r>
              <a:rPr lang="ru-RU" dirty="0">
                <a:solidFill>
                  <a:srgbClr val="C00000"/>
                </a:solidFill>
              </a:rPr>
              <a:t>                     Гасымова В.Н.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2802871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38200" y="313900"/>
            <a:ext cx="9872133" cy="5863064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ru-RU" sz="3200" b="1" dirty="0">
                <a:solidFill>
                  <a:schemeClr val="accent2">
                    <a:lumMod val="50000"/>
                  </a:schemeClr>
                </a:solidFill>
                <a:latin typeface="+mj-lt"/>
              </a:rPr>
              <a:t>Проект к 95-летию образования ХМАО-Югра</a:t>
            </a:r>
          </a:p>
          <a:p>
            <a:pPr marL="0" indent="0" algn="ctr">
              <a:buNone/>
            </a:pPr>
            <a:r>
              <a:rPr lang="ru-RU" sz="3200" b="1" dirty="0">
                <a:solidFill>
                  <a:schemeClr val="accent2">
                    <a:lumMod val="50000"/>
                  </a:schemeClr>
                </a:solidFill>
                <a:latin typeface="+mj-lt"/>
              </a:rPr>
              <a:t>«Мой край родной -  Югра!»</a:t>
            </a:r>
          </a:p>
          <a:p>
            <a:pPr marL="0" indent="0" algn="ctr">
              <a:buNone/>
            </a:pPr>
            <a:endParaRPr lang="ru-RU" dirty="0">
              <a:solidFill>
                <a:schemeClr val="accent2">
                  <a:lumMod val="50000"/>
                </a:schemeClr>
              </a:solidFill>
            </a:endParaRPr>
          </a:p>
          <a:p>
            <a:pPr marL="0" indent="0">
              <a:buNone/>
            </a:pPr>
            <a:r>
              <a:rPr lang="ru-RU" sz="2000" b="1" dirty="0">
                <a:solidFill>
                  <a:schemeClr val="accent2">
                    <a:lumMod val="50000"/>
                  </a:schemeClr>
                </a:solidFill>
              </a:rPr>
              <a:t>Вид проекта:</a:t>
            </a:r>
            <a:r>
              <a:rPr lang="ru-RU" sz="2000" dirty="0">
                <a:solidFill>
                  <a:schemeClr val="accent1">
                    <a:lumMod val="50000"/>
                  </a:schemeClr>
                </a:solidFill>
              </a:rPr>
              <a:t> познавательно-творческий.</a:t>
            </a:r>
          </a:p>
          <a:p>
            <a:pPr marL="0" indent="0">
              <a:buNone/>
            </a:pPr>
            <a:r>
              <a:rPr lang="ru-RU" sz="2000" b="1" dirty="0">
                <a:solidFill>
                  <a:schemeClr val="accent2">
                    <a:lumMod val="50000"/>
                  </a:schemeClr>
                </a:solidFill>
              </a:rPr>
              <a:t>Тип проекта:</a:t>
            </a:r>
            <a:r>
              <a:rPr lang="ru-RU" sz="2000" dirty="0">
                <a:solidFill>
                  <a:schemeClr val="accent2">
                    <a:lumMod val="50000"/>
                  </a:schemeClr>
                </a:solidFill>
              </a:rPr>
              <a:t> </a:t>
            </a:r>
            <a:r>
              <a:rPr lang="ru-RU" sz="2000" dirty="0">
                <a:solidFill>
                  <a:schemeClr val="accent1">
                    <a:lumMod val="50000"/>
                  </a:schemeClr>
                </a:solidFill>
              </a:rPr>
              <a:t>краткосрочный</a:t>
            </a:r>
          </a:p>
          <a:p>
            <a:pPr marL="0" indent="0">
              <a:buNone/>
            </a:pPr>
            <a:r>
              <a:rPr lang="ru-RU" sz="2000" b="1" dirty="0">
                <a:solidFill>
                  <a:schemeClr val="accent2">
                    <a:lumMod val="50000"/>
                  </a:schemeClr>
                </a:solidFill>
              </a:rPr>
              <a:t>Срок реализации </a:t>
            </a:r>
            <a:r>
              <a:rPr lang="ru-RU" sz="2000" b="1" dirty="0" smtClean="0">
                <a:solidFill>
                  <a:schemeClr val="accent2">
                    <a:lumMod val="50000"/>
                  </a:schemeClr>
                </a:solidFill>
              </a:rPr>
              <a:t>проекта: </a:t>
            </a:r>
            <a:r>
              <a:rPr lang="ru-RU" sz="2000" dirty="0" smtClean="0">
                <a:solidFill>
                  <a:schemeClr val="accent1">
                    <a:lumMod val="50000"/>
                  </a:schemeClr>
                </a:solidFill>
              </a:rPr>
              <a:t>октябрь</a:t>
            </a:r>
            <a:r>
              <a:rPr lang="ru-RU" sz="2000" b="1" dirty="0" smtClean="0">
                <a:solidFill>
                  <a:schemeClr val="accent1">
                    <a:lumMod val="50000"/>
                  </a:schemeClr>
                </a:solidFill>
              </a:rPr>
              <a:t>-</a:t>
            </a:r>
            <a:r>
              <a:rPr lang="ru-RU" sz="2000" b="1" dirty="0">
                <a:solidFill>
                  <a:schemeClr val="accent1">
                    <a:lumMod val="50000"/>
                  </a:schemeClr>
                </a:solidFill>
              </a:rPr>
              <a:t> </a:t>
            </a:r>
            <a:r>
              <a:rPr lang="ru-RU" sz="2000" dirty="0">
                <a:solidFill>
                  <a:schemeClr val="accent1">
                    <a:lumMod val="50000"/>
                  </a:schemeClr>
                </a:solidFill>
              </a:rPr>
              <a:t>ноябрь 2025г.</a:t>
            </a:r>
          </a:p>
          <a:p>
            <a:pPr marL="0" indent="0">
              <a:buNone/>
            </a:pPr>
            <a:r>
              <a:rPr lang="ru-RU" sz="2000" b="1" dirty="0">
                <a:solidFill>
                  <a:schemeClr val="accent2">
                    <a:lumMod val="50000"/>
                  </a:schemeClr>
                </a:solidFill>
              </a:rPr>
              <a:t>Участники проекта:</a:t>
            </a:r>
          </a:p>
          <a:p>
            <a:pPr marL="0" indent="0">
              <a:buNone/>
            </a:pPr>
            <a:r>
              <a:rPr lang="ru-RU" sz="2000" dirty="0">
                <a:solidFill>
                  <a:schemeClr val="accent1">
                    <a:lumMod val="50000"/>
                  </a:schemeClr>
                </a:solidFill>
              </a:rPr>
              <a:t>Воспитанники раннего дошкольного возраста группы №5 «Снежинка»</a:t>
            </a:r>
          </a:p>
          <a:p>
            <a:pPr marL="0" indent="0">
              <a:buNone/>
            </a:pPr>
            <a:r>
              <a:rPr lang="ru-RU" sz="2000" dirty="0">
                <a:solidFill>
                  <a:schemeClr val="accent1">
                    <a:lumMod val="50000"/>
                  </a:schemeClr>
                </a:solidFill>
              </a:rPr>
              <a:t>Родители воспитанников</a:t>
            </a:r>
          </a:p>
          <a:p>
            <a:pPr marL="0" indent="0">
              <a:buNone/>
            </a:pPr>
            <a:r>
              <a:rPr lang="ru-RU" sz="2000" dirty="0">
                <a:solidFill>
                  <a:schemeClr val="accent1">
                    <a:lumMod val="50000"/>
                  </a:schemeClr>
                </a:solidFill>
              </a:rPr>
              <a:t>Воспитатели группы</a:t>
            </a:r>
          </a:p>
          <a:p>
            <a:pPr marL="0" indent="0">
              <a:buNone/>
            </a:pPr>
            <a:endParaRPr lang="ru-RU" b="1" dirty="0">
              <a:solidFill>
                <a:schemeClr val="accent1">
                  <a:lumMod val="50000"/>
                </a:schemeClr>
              </a:solidFill>
            </a:endParaRP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0328806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lvl="0">
              <a:spcBef>
                <a:spcPts val="1000"/>
              </a:spcBef>
            </a:pPr>
            <a:r>
              <a:rPr lang="ru-RU" b="1" dirty="0">
                <a:solidFill>
                  <a:schemeClr val="accent2">
                    <a:lumMod val="50000"/>
                  </a:schemeClr>
                </a:solidFill>
                <a:ea typeface="+mn-ea"/>
                <a:cs typeface="+mn-cs"/>
              </a:rPr>
              <a:t>Актуальность</a:t>
            </a:r>
            <a:endParaRPr lang="ru-RU" dirty="0">
              <a:solidFill>
                <a:schemeClr val="accent2">
                  <a:lumMod val="50000"/>
                </a:schemeClr>
              </a:solidFill>
              <a:ea typeface="+mn-ea"/>
              <a:cs typeface="+mn-cs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36728" y="1419367"/>
            <a:ext cx="10440538" cy="5131558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ru-RU" sz="2000" b="0" i="0" dirty="0">
                <a:solidFill>
                  <a:schemeClr val="accent1">
                    <a:lumMod val="50000"/>
                  </a:schemeClr>
                </a:solidFill>
                <a:effectLst/>
              </a:rPr>
              <a:t>Югорская земля – это край, удивляющий своей красотой, щедростью и величием. Богатая история Югры, сам дух этой земли, поистине философский и мудрый, располагают к неторопливому повествованию, размышлению о прошлом, настоящем и будущем. Мы обязаны сохранить для потомков это бесценное наследство, сделать его основой новейшей истории края, который мы с гордостью называем своей родиной. Именно в период дошкольного детства происходит становление человеческой личности, формирование начал экологической культуры. Важно, чтобы первые детские ощущения были навеяны красотами родной природы, родным краем. Через воспитание любви к природе, животному миру у детей  проявляются самые высокие нравственные качества человека – в их числе любовь к Родине. Вот поэтому перед нами стоит ответственная задача: научить детей с раннего детства любить природу, животный мир родного края, беречь окружающий мир.</a:t>
            </a:r>
            <a:endParaRPr lang="ru-RU" sz="2000" dirty="0">
              <a:solidFill>
                <a:schemeClr val="accent1">
                  <a:lumMod val="50000"/>
                </a:schemeClr>
              </a:solidFill>
            </a:endParaRPr>
          </a:p>
          <a:p>
            <a:pPr marL="0" indent="0">
              <a:buNone/>
            </a:pPr>
            <a:r>
              <a:rPr lang="ru-RU" sz="2000" b="0" i="0" dirty="0">
                <a:solidFill>
                  <a:schemeClr val="accent1">
                    <a:lumMod val="50000"/>
                  </a:schemeClr>
                </a:solidFill>
                <a:effectLst/>
              </a:rPr>
              <a:t>2025 год является юбилейным для нашего края-Ханты-Мансийского автономного округа-Югры. Этот факт подтверждает актуальность проекта в год 95 </a:t>
            </a:r>
            <a:r>
              <a:rPr lang="ru-RU" sz="2000" b="0" i="0" dirty="0" err="1">
                <a:solidFill>
                  <a:schemeClr val="accent1">
                    <a:lumMod val="50000"/>
                  </a:schemeClr>
                </a:solidFill>
                <a:effectLst/>
              </a:rPr>
              <a:t>летия</a:t>
            </a:r>
            <a:r>
              <a:rPr lang="ru-RU" sz="2000" b="0" i="0" dirty="0">
                <a:solidFill>
                  <a:schemeClr val="accent1">
                    <a:lumMod val="50000"/>
                  </a:schemeClr>
                </a:solidFill>
                <a:effectLst/>
              </a:rPr>
              <a:t> образования ХМАО-Югры и делает его очевидным и своевременным.</a:t>
            </a:r>
            <a:endParaRPr lang="ru-RU" sz="2000" dirty="0">
              <a:solidFill>
                <a:schemeClr val="accent1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559259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Объект 7"/>
          <p:cNvSpPr>
            <a:spLocks noGrp="1"/>
          </p:cNvSpPr>
          <p:nvPr>
            <p:ph idx="1"/>
          </p:nvPr>
        </p:nvSpPr>
        <p:spPr>
          <a:xfrm>
            <a:off x="838200" y="791570"/>
            <a:ext cx="10515600" cy="5385393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sz="2800" b="1" dirty="0">
                <a:solidFill>
                  <a:schemeClr val="accent2">
                    <a:lumMod val="50000"/>
                  </a:schemeClr>
                </a:solidFill>
                <a:latin typeface="+mj-lt"/>
              </a:rPr>
              <a:t>Цель проекта: </a:t>
            </a:r>
          </a:p>
          <a:p>
            <a:pPr marL="0" indent="0">
              <a:buNone/>
            </a:pPr>
            <a:r>
              <a:rPr lang="ru-RU" sz="2000" dirty="0">
                <a:solidFill>
                  <a:srgbClr val="90C226">
                    <a:lumMod val="50000"/>
                  </a:srgbClr>
                </a:solidFill>
              </a:rPr>
              <a:t>- </a:t>
            </a:r>
            <a:r>
              <a:rPr lang="ru-RU" sz="2000" dirty="0">
                <a:solidFill>
                  <a:schemeClr val="accent1">
                    <a:lumMod val="50000"/>
                  </a:schemeClr>
                </a:solidFill>
              </a:rPr>
              <a:t>Формирование у детей раннего дошкольного возраста первоначальных знаний о родном крае – ХМАО-Югра.</a:t>
            </a:r>
          </a:p>
          <a:p>
            <a:endParaRPr lang="ru-RU" sz="2000" dirty="0">
              <a:solidFill>
                <a:schemeClr val="accent1">
                  <a:lumMod val="50000"/>
                </a:schemeClr>
              </a:solidFill>
            </a:endParaRPr>
          </a:p>
          <a:p>
            <a:pPr marL="0" indent="0">
              <a:buNone/>
            </a:pPr>
            <a:r>
              <a:rPr lang="ru-RU" sz="2800" b="1" dirty="0">
                <a:solidFill>
                  <a:schemeClr val="accent2">
                    <a:lumMod val="50000"/>
                  </a:schemeClr>
                </a:solidFill>
                <a:latin typeface="+mj-lt"/>
              </a:rPr>
              <a:t>Задачи проекта: </a:t>
            </a:r>
          </a:p>
          <a:p>
            <a:pPr marL="0" indent="0">
              <a:buNone/>
            </a:pPr>
            <a:r>
              <a:rPr lang="ru-RU" sz="2000" dirty="0">
                <a:solidFill>
                  <a:schemeClr val="accent1">
                    <a:lumMod val="50000"/>
                  </a:schemeClr>
                </a:solidFill>
              </a:rPr>
              <a:t>- Познакомить детей с родным краем; с жизнью и бытом коренных жителей Югры  (ханты и манси). </a:t>
            </a:r>
          </a:p>
          <a:p>
            <a:pPr marL="0" indent="0">
              <a:buNone/>
            </a:pPr>
            <a:r>
              <a:rPr lang="ru-RU" sz="2000" dirty="0">
                <a:solidFill>
                  <a:schemeClr val="accent1">
                    <a:lumMod val="50000"/>
                  </a:schemeClr>
                </a:solidFill>
              </a:rPr>
              <a:t>- Познакомить с животными и птицами  края.</a:t>
            </a:r>
          </a:p>
          <a:p>
            <a:pPr marL="0" indent="0">
              <a:buNone/>
            </a:pPr>
            <a:r>
              <a:rPr lang="ru-RU" sz="2000" dirty="0">
                <a:solidFill>
                  <a:schemeClr val="accent1">
                    <a:lumMod val="50000"/>
                  </a:schemeClr>
                </a:solidFill>
              </a:rPr>
              <a:t>- Воспитывать любовь к своему родному краю, гордость за свой край. </a:t>
            </a:r>
          </a:p>
          <a:p>
            <a:pPr marL="0" indent="0">
              <a:buNone/>
            </a:pPr>
            <a:r>
              <a:rPr lang="ru-RU" sz="2000" dirty="0">
                <a:solidFill>
                  <a:schemeClr val="accent1">
                    <a:lumMod val="50000"/>
                  </a:schemeClr>
                </a:solidFill>
              </a:rPr>
              <a:t>- Развивать интерес  детей  к подвижным играм коренных народов Югры.</a:t>
            </a:r>
          </a:p>
          <a:p>
            <a:pPr marL="0" indent="0">
              <a:buNone/>
            </a:pPr>
            <a:r>
              <a:rPr lang="ru-RU" sz="2000" dirty="0">
                <a:solidFill>
                  <a:schemeClr val="accent1">
                    <a:lumMod val="50000"/>
                  </a:schemeClr>
                </a:solidFill>
              </a:rPr>
              <a:t>- Способствовать активному вовлечению родителей в совместную деятельность с ребенком в условиях семьи и детского сада.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88411141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38200" y="809625"/>
            <a:ext cx="8629650" cy="5367338"/>
          </a:xfrm>
        </p:spPr>
        <p:txBody>
          <a:bodyPr>
            <a:normAutofit/>
          </a:bodyPr>
          <a:lstStyle/>
          <a:p>
            <a:pPr marL="0" indent="0">
              <a:lnSpc>
                <a:spcPct val="107000"/>
              </a:lnSpc>
              <a:spcAft>
                <a:spcPts val="0"/>
              </a:spcAft>
              <a:buNone/>
              <a:tabLst>
                <a:tab pos="2009775" algn="l"/>
              </a:tabLst>
            </a:pPr>
            <a:r>
              <a:rPr lang="ru-RU" sz="3200" b="1" dirty="0">
                <a:solidFill>
                  <a:schemeClr val="accent2">
                    <a:lumMod val="50000"/>
                  </a:schemeClr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Ожидаемые результаты по проекту </a:t>
            </a:r>
            <a:endParaRPr lang="ru-RU" sz="3200" b="1" dirty="0">
              <a:solidFill>
                <a:schemeClr val="accent2">
                  <a:lumMod val="50000"/>
                </a:schemeClr>
              </a:solidFill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07000"/>
              </a:lnSpc>
              <a:spcAft>
                <a:spcPts val="0"/>
              </a:spcAft>
              <a:buNone/>
              <a:tabLst>
                <a:tab pos="2009775" algn="l"/>
              </a:tabLst>
            </a:pPr>
            <a:r>
              <a:rPr lang="ru-RU" sz="20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 </a:t>
            </a:r>
            <a:r>
              <a:rPr lang="ru-RU" sz="2400" dirty="0">
                <a:solidFill>
                  <a:schemeClr val="accent1">
                    <a:lumMod val="50000"/>
                  </a:schemeClr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Дети познакомятся с названием коренных народов края, ханты и манси, расширят знания о некоторых представителях  животного и растительного мира, смогут отразить свои  впечатления в продуктивных видах деятельности, повысят интерес к окружающему миру своего края.</a:t>
            </a:r>
            <a:endParaRPr lang="ru-RU" sz="2800" dirty="0">
              <a:solidFill>
                <a:schemeClr val="accent1">
                  <a:lumMod val="50000"/>
                </a:schemeClr>
              </a:solidFill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ru-RU" sz="2400" dirty="0">
                <a:solidFill>
                  <a:schemeClr val="accent1">
                    <a:lumMod val="50000"/>
                  </a:schemeClr>
                </a:solidFill>
              </a:rPr>
              <a:t>Укрепится сотрудничество и партнерские отношения родителей и педагогов.</a:t>
            </a:r>
          </a:p>
          <a:p>
            <a:pPr marL="0" indent="0">
              <a:buNone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18892393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77334" y="232012"/>
            <a:ext cx="8596668" cy="1698388"/>
          </a:xfrm>
        </p:spPr>
        <p:txBody>
          <a:bodyPr>
            <a:noAutofit/>
          </a:bodyPr>
          <a:lstStyle/>
          <a:p>
            <a:pPr marL="228600" lvl="0" indent="-228600">
              <a:spcBef>
                <a:spcPts val="1000"/>
              </a:spcBef>
            </a:pPr>
            <a:r>
              <a:rPr lang="ru-RU" sz="2800" b="1" dirty="0">
                <a:solidFill>
                  <a:schemeClr val="accent2">
                    <a:lumMod val="50000"/>
                  </a:schemeClr>
                </a:solidFill>
                <a:ea typeface="+mn-ea"/>
                <a:cs typeface="+mn-cs"/>
              </a:rPr>
              <a:t>Этапы реализации проекта</a:t>
            </a:r>
            <a:r>
              <a:rPr lang="ru-RU" sz="2400" b="1" dirty="0">
                <a:solidFill>
                  <a:prstClr val="black"/>
                </a:solidFill>
                <a:ea typeface="+mn-ea"/>
                <a:cs typeface="+mn-cs"/>
              </a:rPr>
              <a:t/>
            </a:r>
            <a:br>
              <a:rPr lang="ru-RU" sz="2400" b="1" dirty="0">
                <a:solidFill>
                  <a:prstClr val="black"/>
                </a:solidFill>
                <a:ea typeface="+mn-ea"/>
                <a:cs typeface="+mn-cs"/>
              </a:rPr>
            </a:br>
            <a:endParaRPr lang="ru-RU" sz="7200" b="1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27546" y="736979"/>
            <a:ext cx="10099344" cy="5909481"/>
          </a:xfrm>
        </p:spPr>
        <p:txBody>
          <a:bodyPr>
            <a:normAutofit fontScale="25000" lnSpcReduction="20000"/>
          </a:bodyPr>
          <a:lstStyle/>
          <a:p>
            <a:endParaRPr lang="ru-RU" dirty="0"/>
          </a:p>
          <a:p>
            <a:pPr marL="0" indent="0">
              <a:buNone/>
            </a:pPr>
            <a:r>
              <a:rPr lang="ru-RU" sz="8000" b="1" dirty="0">
                <a:solidFill>
                  <a:schemeClr val="accent2">
                    <a:lumMod val="50000"/>
                  </a:schemeClr>
                </a:solidFill>
                <a:latin typeface="+mj-lt"/>
              </a:rPr>
              <a:t>1 этап проекта подготовительный:</a:t>
            </a:r>
          </a:p>
          <a:p>
            <a:pPr>
              <a:lnSpc>
                <a:spcPct val="170000"/>
              </a:lnSpc>
              <a:buFont typeface="Wingdings" panose="05000000000000000000" pitchFamily="2" charset="2"/>
              <a:buChar char="Ø"/>
            </a:pPr>
            <a:r>
              <a:rPr lang="ru-RU" sz="6400" dirty="0"/>
              <a:t> </a:t>
            </a:r>
            <a:r>
              <a:rPr lang="ru-RU" sz="7200" dirty="0">
                <a:solidFill>
                  <a:schemeClr val="accent2">
                    <a:lumMod val="50000"/>
                  </a:schemeClr>
                </a:solidFill>
              </a:rPr>
              <a:t>Постановка целей, определение актуальности и значимости проекта. Подбор материала для изучения растительного и животного мира ХМАО – Югры: художественной и познавательной литературы, иллюстраций; фотографий; разработка плана реализации проекта.</a:t>
            </a:r>
            <a:endParaRPr lang="ru-RU" sz="6400" dirty="0">
              <a:solidFill>
                <a:schemeClr val="accent2">
                  <a:lumMod val="50000"/>
                </a:schemeClr>
              </a:solidFill>
            </a:endParaRPr>
          </a:p>
          <a:p>
            <a:pPr marL="0" indent="0">
              <a:lnSpc>
                <a:spcPct val="120000"/>
              </a:lnSpc>
              <a:buNone/>
            </a:pPr>
            <a:r>
              <a:rPr lang="ru-RU" sz="8000" b="1" dirty="0">
                <a:solidFill>
                  <a:schemeClr val="accent2">
                    <a:lumMod val="50000"/>
                  </a:schemeClr>
                </a:solidFill>
              </a:rPr>
              <a:t>2 этап проекта основной: </a:t>
            </a:r>
            <a:r>
              <a:rPr lang="ru-RU" sz="6400" b="1" dirty="0">
                <a:solidFill>
                  <a:schemeClr val="accent2">
                    <a:lumMod val="50000"/>
                  </a:schemeClr>
                </a:solidFill>
              </a:rPr>
              <a:t> </a:t>
            </a:r>
            <a:endParaRPr lang="ru-RU" sz="5600" dirty="0">
              <a:solidFill>
                <a:schemeClr val="accent2">
                  <a:lumMod val="50000"/>
                </a:schemeClr>
              </a:solidFill>
            </a:endParaRPr>
          </a:p>
          <a:p>
            <a:pPr marL="0" indent="0">
              <a:lnSpc>
                <a:spcPct val="120000"/>
              </a:lnSpc>
              <a:buNone/>
            </a:pPr>
            <a:r>
              <a:rPr lang="ru-RU" sz="4000" dirty="0">
                <a:solidFill>
                  <a:schemeClr val="accent2">
                    <a:lumMod val="50000"/>
                  </a:schemeClr>
                </a:solidFill>
              </a:rPr>
              <a:t>  </a:t>
            </a:r>
            <a:r>
              <a:rPr lang="ru-RU" sz="6400" dirty="0">
                <a:solidFill>
                  <a:schemeClr val="accent2">
                    <a:lumMod val="50000"/>
                  </a:schemeClr>
                </a:solidFill>
              </a:rPr>
              <a:t>Форма организации:</a:t>
            </a:r>
          </a:p>
          <a:p>
            <a:pPr lvl="0">
              <a:lnSpc>
                <a:spcPct val="120000"/>
              </a:lnSpc>
              <a:buFont typeface="Wingdings" panose="05000000000000000000" pitchFamily="2" charset="2"/>
              <a:buChar char="Ø"/>
            </a:pPr>
            <a:r>
              <a:rPr lang="ru-RU" sz="7200" dirty="0">
                <a:solidFill>
                  <a:schemeClr val="accent2">
                    <a:lumMod val="50000"/>
                  </a:schemeClr>
                </a:solidFill>
              </a:rPr>
              <a:t>Беседы с детьми.</a:t>
            </a:r>
          </a:p>
          <a:p>
            <a:pPr lvl="0">
              <a:lnSpc>
                <a:spcPct val="120000"/>
              </a:lnSpc>
              <a:buFont typeface="Wingdings" panose="05000000000000000000" pitchFamily="2" charset="2"/>
              <a:buChar char="Ø"/>
            </a:pPr>
            <a:r>
              <a:rPr lang="ru-RU" sz="7200" dirty="0">
                <a:solidFill>
                  <a:schemeClr val="accent2">
                    <a:lumMod val="50000"/>
                  </a:schemeClr>
                </a:solidFill>
              </a:rPr>
              <a:t>Организация с детьми подвижных игр коренных народов Севера</a:t>
            </a:r>
          </a:p>
          <a:p>
            <a:pPr lvl="0">
              <a:lnSpc>
                <a:spcPct val="120000"/>
              </a:lnSpc>
              <a:buFont typeface="Wingdings" panose="05000000000000000000" pitchFamily="2" charset="2"/>
              <a:buChar char="Ø"/>
            </a:pPr>
            <a:r>
              <a:rPr lang="ru-RU" sz="7200" dirty="0">
                <a:solidFill>
                  <a:schemeClr val="accent2">
                    <a:lumMod val="50000"/>
                  </a:schemeClr>
                </a:solidFill>
              </a:rPr>
              <a:t>Организация дидактических и сюжетно-ролевых игр по ознакомлению с родным краем.</a:t>
            </a:r>
          </a:p>
          <a:p>
            <a:pPr lvl="0">
              <a:lnSpc>
                <a:spcPct val="120000"/>
              </a:lnSpc>
              <a:buFont typeface="Wingdings" panose="05000000000000000000" pitchFamily="2" charset="2"/>
              <a:buChar char="Ø"/>
            </a:pPr>
            <a:r>
              <a:rPr lang="ru-RU" sz="7200" dirty="0">
                <a:solidFill>
                  <a:schemeClr val="accent2">
                    <a:lumMod val="50000"/>
                  </a:schemeClr>
                </a:solidFill>
              </a:rPr>
              <a:t>Слушание музыкальных и литературных произведений.</a:t>
            </a:r>
          </a:p>
          <a:p>
            <a:pPr lvl="0">
              <a:lnSpc>
                <a:spcPct val="120000"/>
              </a:lnSpc>
              <a:buFont typeface="Wingdings" panose="05000000000000000000" pitchFamily="2" charset="2"/>
              <a:buChar char="Ø"/>
            </a:pPr>
            <a:r>
              <a:rPr lang="ru-RU" sz="7200" dirty="0">
                <a:solidFill>
                  <a:schemeClr val="accent2">
                    <a:lumMod val="50000"/>
                  </a:schemeClr>
                </a:solidFill>
              </a:rPr>
              <a:t>Организация образовательной деятельности с детьми.</a:t>
            </a:r>
          </a:p>
          <a:p>
            <a:pPr marL="114300" indent="0">
              <a:lnSpc>
                <a:spcPct val="120000"/>
              </a:lnSpc>
              <a:buNone/>
              <a:tabLst>
                <a:tab pos="2009775" algn="l"/>
              </a:tabLst>
            </a:pPr>
            <a:r>
              <a:rPr lang="ru-RU" sz="8000" b="1" dirty="0">
                <a:solidFill>
                  <a:schemeClr val="accent2">
                    <a:lumMod val="50000"/>
                  </a:schemeClr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3 этап – заключительный</a:t>
            </a:r>
            <a:endParaRPr lang="ru-RU" sz="7200" dirty="0">
              <a:solidFill>
                <a:schemeClr val="accent2">
                  <a:lumMod val="50000"/>
                </a:schemeClr>
              </a:solidFill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0">
              <a:lnSpc>
                <a:spcPct val="120000"/>
              </a:lnSpc>
              <a:spcAft>
                <a:spcPts val="800"/>
              </a:spcAft>
              <a:buFont typeface="Wingdings" panose="05000000000000000000" pitchFamily="2" charset="2"/>
              <a:buChar char="Ø"/>
            </a:pPr>
            <a:r>
              <a:rPr lang="ru-RU" sz="7200" dirty="0">
                <a:solidFill>
                  <a:schemeClr val="accent2">
                    <a:lumMod val="50000"/>
                  </a:schemeClr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Презентация проекта</a:t>
            </a:r>
            <a:endParaRPr lang="ru-RU" sz="6400" dirty="0">
              <a:solidFill>
                <a:schemeClr val="accent2">
                  <a:lumMod val="50000"/>
                </a:schemeClr>
              </a:solidFill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0">
              <a:lnSpc>
                <a:spcPct val="120000"/>
              </a:lnSpc>
            </a:pPr>
            <a:endParaRPr lang="ru-RU" sz="6200" dirty="0">
              <a:solidFill>
                <a:schemeClr val="accent2">
                  <a:lumMod val="50000"/>
                </a:schemeClr>
              </a:solidFill>
            </a:endParaRPr>
          </a:p>
          <a:p>
            <a:endParaRPr lang="ru-RU" sz="3700" dirty="0"/>
          </a:p>
          <a:p>
            <a:endParaRPr lang="ru-RU" dirty="0"/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10554000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92290" y="160867"/>
            <a:ext cx="10515600" cy="1927240"/>
          </a:xfrm>
        </p:spPr>
        <p:txBody>
          <a:bodyPr>
            <a:noAutofit/>
          </a:bodyPr>
          <a:lstStyle/>
          <a:p>
            <a:pPr algn="ctr">
              <a:lnSpc>
                <a:spcPct val="107000"/>
              </a:lnSpc>
              <a:spcBef>
                <a:spcPts val="1125"/>
              </a:spcBef>
              <a:spcAft>
                <a:spcPts val="800"/>
              </a:spcAft>
            </a:pPr>
            <a:r>
              <a:rPr lang="ru-RU" sz="2800" b="1" dirty="0">
                <a:solidFill>
                  <a:schemeClr val="accent2">
                    <a:lumMod val="50000"/>
                  </a:schemeClr>
                </a:solidFill>
                <a:ea typeface="Calibri" panose="020F0502020204030204" pitchFamily="34" charset="0"/>
              </a:rPr>
              <a:t>Занятие:</a:t>
            </a:r>
            <a:r>
              <a:rPr lang="ru-RU" sz="2800" b="1" dirty="0">
                <a:solidFill>
                  <a:schemeClr val="accent2">
                    <a:lumMod val="50000"/>
                  </a:schemeClr>
                </a:solidFill>
                <a:effectLst/>
                <a:ea typeface="Calibri" panose="020F0502020204030204" pitchFamily="34" charset="0"/>
              </a:rPr>
              <a:t> « </a:t>
            </a:r>
            <a:r>
              <a:rPr lang="ru-RU" sz="2800" b="1" dirty="0">
                <a:solidFill>
                  <a:schemeClr val="accent2">
                    <a:lumMod val="50000"/>
                  </a:schemeClr>
                </a:solidFill>
                <a:ea typeface="Calibri" panose="020F0502020204030204" pitchFamily="34" charset="0"/>
              </a:rPr>
              <a:t>Знакомство с коренными жителями Ханты-Мансийского автономного округа</a:t>
            </a:r>
            <a:r>
              <a:rPr lang="ru-RU" sz="2800" b="1" dirty="0">
                <a:solidFill>
                  <a:schemeClr val="accent2">
                    <a:lumMod val="50000"/>
                  </a:schemeClr>
                </a:solidFill>
                <a:effectLst/>
                <a:ea typeface="Calibri" panose="020F0502020204030204" pitchFamily="34" charset="0"/>
              </a:rPr>
              <a:t>»</a:t>
            </a:r>
            <a:r>
              <a:rPr lang="ru-RU" sz="2400" b="1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/>
            </a:r>
            <a:br>
              <a:rPr lang="ru-RU" sz="2400" b="1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</a:br>
            <a:r>
              <a:rPr lang="ru-RU" sz="2400" dirty="0">
                <a:solidFill>
                  <a:schemeClr val="accent1">
                    <a:lumMod val="50000"/>
                  </a:schemeClr>
                </a:solidFill>
                <a:effectLst/>
                <a:latin typeface="+mn-lt"/>
                <a:ea typeface="Calibri" panose="020F0502020204030204" pitchFamily="34" charset="0"/>
              </a:rPr>
              <a:t>Цель: побуждение у детей </a:t>
            </a:r>
            <a:r>
              <a:rPr lang="ru-RU" sz="2400" dirty="0">
                <a:solidFill>
                  <a:schemeClr val="accent1">
                    <a:lumMod val="50000"/>
                  </a:schemeClr>
                </a:solidFill>
                <a:latin typeface="+mn-lt"/>
                <a:ea typeface="Calibri" panose="020F0502020204030204" pitchFamily="34" charset="0"/>
              </a:rPr>
              <a:t>раннего</a:t>
            </a:r>
            <a:r>
              <a:rPr lang="ru-RU" sz="2400" dirty="0">
                <a:solidFill>
                  <a:schemeClr val="accent1">
                    <a:lumMod val="50000"/>
                  </a:schemeClr>
                </a:solidFill>
                <a:effectLst/>
                <a:latin typeface="+mn-lt"/>
                <a:ea typeface="Calibri" panose="020F0502020204030204" pitchFamily="34" charset="0"/>
              </a:rPr>
              <a:t> дошкольного возраста </a:t>
            </a:r>
            <a:br>
              <a:rPr lang="ru-RU" sz="2400" dirty="0">
                <a:solidFill>
                  <a:schemeClr val="accent1">
                    <a:lumMod val="50000"/>
                  </a:schemeClr>
                </a:solidFill>
                <a:effectLst/>
                <a:latin typeface="+mn-lt"/>
                <a:ea typeface="Calibri" panose="020F0502020204030204" pitchFamily="34" charset="0"/>
              </a:rPr>
            </a:br>
            <a:r>
              <a:rPr lang="ru-RU" sz="2400" dirty="0">
                <a:solidFill>
                  <a:schemeClr val="accent1">
                    <a:lumMod val="50000"/>
                  </a:schemeClr>
                </a:solidFill>
                <a:effectLst/>
                <a:latin typeface="+mn-lt"/>
                <a:ea typeface="Calibri" panose="020F0502020204030204" pitchFamily="34" charset="0"/>
              </a:rPr>
              <a:t>интереса к жизни народов ханты и манси.</a:t>
            </a:r>
            <a:endParaRPr lang="ru-RU" sz="1800" dirty="0">
              <a:solidFill>
                <a:schemeClr val="accent1">
                  <a:lumMod val="50000"/>
                </a:schemeClr>
              </a:solidFill>
              <a:effectLst/>
              <a:latin typeface="+mn-lt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38200" y="2088107"/>
            <a:ext cx="10515600" cy="4088856"/>
          </a:xfrm>
        </p:spPr>
        <p:txBody>
          <a:bodyPr/>
          <a:lstStyle/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endParaRPr lang="ru-RU" sz="20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ru-RU" dirty="0"/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xmlns="" id="{DE55099C-4BAC-7487-D4E8-4E5EEB9EC04E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7100" y="2560320"/>
            <a:ext cx="5122990" cy="3779520"/>
          </a:xfrm>
          <a:prstGeom prst="rect">
            <a:avLst/>
          </a:prstGeom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xmlns="" id="{25B98C96-1C84-4341-E0EA-8DD353ECA753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21680" y="2560320"/>
            <a:ext cx="4986210" cy="37795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0264437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211511E0-657E-E7E9-A12A-1695E016B58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191068"/>
            <a:ext cx="10508776" cy="1555845"/>
          </a:xfrm>
        </p:spPr>
        <p:txBody>
          <a:bodyPr>
            <a:noAutofit/>
          </a:bodyPr>
          <a:lstStyle/>
          <a:p>
            <a:pPr algn="ctr"/>
            <a:r>
              <a:rPr lang="ru-RU" sz="3200" b="1" dirty="0">
                <a:solidFill>
                  <a:srgbClr val="54A021">
                    <a:lumMod val="50000"/>
                  </a:srgbClr>
                </a:solidFill>
                <a:ea typeface="Calibri" panose="020F0502020204030204" pitchFamily="34" charset="0"/>
              </a:rPr>
              <a:t>Занятие: « Знакомство с коренными жителями Ханты-Мансийского автономного округа»</a:t>
            </a:r>
            <a:r>
              <a:rPr lang="ru-RU" sz="2800" b="1" dirty="0">
                <a:solidFill>
                  <a:srgbClr val="54A021">
                    <a:lumMod val="50000"/>
                  </a:srgbClr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/>
            </a:r>
            <a:br>
              <a:rPr lang="ru-RU" sz="2800" b="1" dirty="0">
                <a:solidFill>
                  <a:srgbClr val="54A021">
                    <a:lumMod val="50000"/>
                  </a:srgbClr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</a:br>
            <a:endParaRPr lang="ru-RU" sz="4000" dirty="0"/>
          </a:p>
        </p:txBody>
      </p:sp>
      <p:pic>
        <p:nvPicPr>
          <p:cNvPr id="5" name="Объект 4">
            <a:extLst>
              <a:ext uri="{FF2B5EF4-FFF2-40B4-BE49-F238E27FC236}">
                <a16:creationId xmlns:a16="http://schemas.microsoft.com/office/drawing/2014/main" xmlns="" id="{A0F69F48-C27F-694A-F2AE-F3D652939AB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7334" y="2160587"/>
            <a:ext cx="5175249" cy="3881437"/>
          </a:xfrm>
        </p:spPr>
      </p:pic>
      <p:pic>
        <p:nvPicPr>
          <p:cNvPr id="3" name="Рисунок 2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993"/>
          <a:stretch/>
        </p:blipFill>
        <p:spPr>
          <a:xfrm rot="5400000">
            <a:off x="6195238" y="2421234"/>
            <a:ext cx="3881438" cy="33601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7890944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23746" y="323384"/>
            <a:ext cx="8850256" cy="1607015"/>
          </a:xfrm>
        </p:spPr>
        <p:txBody>
          <a:bodyPr>
            <a:normAutofit/>
          </a:bodyPr>
          <a:lstStyle/>
          <a:p>
            <a:r>
              <a:rPr lang="ru-RU" sz="3200" b="1" dirty="0">
                <a:solidFill>
                  <a:schemeClr val="accent2">
                    <a:lumMod val="50000"/>
                  </a:schemeClr>
                </a:solidFill>
              </a:rPr>
              <a:t>Беседа: «Мой город Радужный»</a:t>
            </a:r>
            <a:br>
              <a:rPr lang="ru-RU" sz="3200" b="1" dirty="0">
                <a:solidFill>
                  <a:schemeClr val="accent2">
                    <a:lumMod val="50000"/>
                  </a:schemeClr>
                </a:solidFill>
              </a:rPr>
            </a:br>
            <a:r>
              <a:rPr lang="ru-RU" sz="2000" dirty="0">
                <a:solidFill>
                  <a:schemeClr val="accent2">
                    <a:lumMod val="75000"/>
                  </a:schemeClr>
                </a:solidFill>
                <a:latin typeface="+mn-lt"/>
              </a:rPr>
              <a:t>Цель: Формировать представление детей о родном городе, познакомить их, с некоторыми его достопримечательностями; продолжать учить детей называть родной город. Воспитывать любовь к родному городу</a:t>
            </a:r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2526" y="2453269"/>
            <a:ext cx="3858323" cy="3769111"/>
          </a:xfr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19494" y="2453270"/>
            <a:ext cx="3854508" cy="37691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6049729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77334" y="296333"/>
            <a:ext cx="8596668" cy="1320800"/>
          </a:xfrm>
        </p:spPr>
        <p:txBody>
          <a:bodyPr>
            <a:normAutofit/>
          </a:bodyPr>
          <a:lstStyle/>
          <a:p>
            <a:r>
              <a:rPr lang="ru-RU" sz="3200" b="1" dirty="0">
                <a:solidFill>
                  <a:schemeClr val="accent2">
                    <a:lumMod val="50000"/>
                  </a:schemeClr>
                </a:solidFill>
                <a:ea typeface="Times New Roman" panose="02020603050405020304" pitchFamily="18" charset="0"/>
              </a:rPr>
              <a:t>Игровое занятие </a:t>
            </a:r>
            <a:r>
              <a:rPr lang="ru-RU" sz="3200" b="1" dirty="0">
                <a:solidFill>
                  <a:schemeClr val="accent2">
                    <a:lumMod val="50000"/>
                  </a:schemeClr>
                </a:solidFill>
                <a:effectLst/>
                <a:ea typeface="Times New Roman" panose="02020603050405020304" pitchFamily="18" charset="0"/>
              </a:rPr>
              <a:t>:</a:t>
            </a:r>
            <a:r>
              <a:rPr lang="ru-RU" sz="3200" b="1" dirty="0">
                <a:solidFill>
                  <a:schemeClr val="accent2">
                    <a:lumMod val="50000"/>
                  </a:schemeClr>
                </a:solidFill>
                <a:effectLst/>
                <a:ea typeface="Calibri" panose="020F0502020204030204" pitchFamily="34" charset="0"/>
              </a:rPr>
              <a:t> «</a:t>
            </a:r>
            <a:r>
              <a:rPr lang="ru-RU" sz="3200" b="1" dirty="0">
                <a:solidFill>
                  <a:schemeClr val="accent2">
                    <a:lumMod val="50000"/>
                  </a:schemeClr>
                </a:solidFill>
                <a:ea typeface="Calibri" panose="020F0502020204030204" pitchFamily="34" charset="0"/>
              </a:rPr>
              <a:t>Важенка и оленята</a:t>
            </a:r>
            <a:r>
              <a:rPr lang="ru-RU" sz="3200" b="1" dirty="0">
                <a:solidFill>
                  <a:schemeClr val="accent2">
                    <a:lumMod val="50000"/>
                  </a:schemeClr>
                </a:solidFill>
                <a:effectLst/>
                <a:ea typeface="Calibri" panose="020F0502020204030204" pitchFamily="34" charset="0"/>
              </a:rPr>
              <a:t>»</a:t>
            </a:r>
            <a:endParaRPr lang="ru-RU" sz="3200" b="1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77333" y="900752"/>
            <a:ext cx="8848803" cy="1029649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sz="2000" dirty="0">
                <a:solidFill>
                  <a:schemeClr val="accent1">
                    <a:lumMod val="50000"/>
                  </a:schemeClr>
                </a:solidFill>
              </a:rPr>
              <a:t>Цель: знакомство с играми народов ханты и манси, развивать ловкость, выносливость. Знакомство с музыкальным инструментом народов севера (Бубен).</a:t>
            </a:r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xmlns="" id="{4E005DF1-F425-BAC9-F6E3-B392B8E38136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0388" y="2225041"/>
            <a:ext cx="4056572" cy="4124959"/>
          </a:xfrm>
          <a:prstGeom prst="rect">
            <a:avLst/>
          </a:prstGeom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xmlns="" id="{DC0A129F-27BC-D8FC-41E0-5CE808B01F4B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16222" y="2225041"/>
            <a:ext cx="4363720" cy="40843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9610354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 descr="Изображение выглядит как одежда, в помещении, ребенок, начинающий ходить, пол&#10;&#10;Автоматически созданное описание">
            <a:extLst>
              <a:ext uri="{FF2B5EF4-FFF2-40B4-BE49-F238E27FC236}">
                <a16:creationId xmlns:a16="http://schemas.microsoft.com/office/drawing/2014/main" xmlns="" id="{EAA6A6CB-F10A-25D0-AE0A-299CC653C1E5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7968" y="1501254"/>
            <a:ext cx="4468305" cy="4982950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xmlns="" id="{C1DD94A3-6415-94BF-2AB0-1817F4FF6B6C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15319" y="1501254"/>
            <a:ext cx="4329684" cy="498295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372934" y="272956"/>
            <a:ext cx="8406035" cy="696035"/>
          </a:xfrm>
        </p:spPr>
        <p:txBody>
          <a:bodyPr/>
          <a:lstStyle/>
          <a:p>
            <a:pPr algn="l"/>
            <a:r>
              <a:rPr lang="ru-RU" sz="3200" b="1" dirty="0">
                <a:solidFill>
                  <a:srgbClr val="54A021">
                    <a:lumMod val="50000"/>
                  </a:srgbClr>
                </a:solidFill>
                <a:ea typeface="Times New Roman" panose="02020603050405020304" pitchFamily="18" charset="0"/>
              </a:rPr>
              <a:t>Игровое занятие :</a:t>
            </a:r>
            <a:r>
              <a:rPr lang="ru-RU" sz="3200" b="1" dirty="0">
                <a:solidFill>
                  <a:srgbClr val="54A021">
                    <a:lumMod val="50000"/>
                  </a:srgbClr>
                </a:solidFill>
                <a:ea typeface="Calibri" panose="020F0502020204030204" pitchFamily="34" charset="0"/>
              </a:rPr>
              <a:t> «Важенка и оленята»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55253544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69333" y="169333"/>
            <a:ext cx="9104669" cy="1879600"/>
          </a:xfrm>
        </p:spPr>
        <p:txBody>
          <a:bodyPr>
            <a:normAutofit/>
          </a:bodyPr>
          <a:lstStyle/>
          <a:p>
            <a:r>
              <a:rPr lang="ru-RU" b="1" dirty="0">
                <a:solidFill>
                  <a:schemeClr val="accent2">
                    <a:lumMod val="50000"/>
                  </a:schemeClr>
                </a:solidFill>
                <a:effectLst/>
                <a:ea typeface="Times New Roman" panose="02020603050405020304" pitchFamily="18" charset="0"/>
              </a:rPr>
              <a:t>Рисование: «Клюква»</a:t>
            </a:r>
            <a:r>
              <a:rPr lang="ru-RU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/>
            </a:r>
            <a:br>
              <a:rPr lang="ru-RU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</a:br>
            <a:r>
              <a:rPr lang="ru-RU" sz="2700" dirty="0">
                <a:solidFill>
                  <a:schemeClr val="accent1">
                    <a:lumMod val="50000"/>
                  </a:schemeClr>
                </a:solidFill>
                <a:latin typeface="+mn-lt"/>
                <a:ea typeface="Times New Roman" panose="02020603050405020304" pitchFamily="18" charset="0"/>
              </a:rPr>
              <a:t>цель: </a:t>
            </a:r>
            <a:r>
              <a:rPr lang="ru-RU" sz="2700" i="0" dirty="0">
                <a:solidFill>
                  <a:schemeClr val="accent1">
                    <a:lumMod val="50000"/>
                  </a:schemeClr>
                </a:solidFill>
                <a:effectLst/>
                <a:latin typeface="+mn-lt"/>
              </a:rPr>
              <a:t>познакомить детей с ягодой клюквой, ее цветом, формой, вкусом, свойствами северной ягоды</a:t>
            </a:r>
            <a:r>
              <a:rPr lang="ru-RU" sz="2700" dirty="0">
                <a:solidFill>
                  <a:schemeClr val="accent1">
                    <a:lumMod val="50000"/>
                  </a:schemeClr>
                </a:solidFill>
                <a:latin typeface="+mn-lt"/>
                <a:ea typeface="Times New Roman" panose="02020603050405020304" pitchFamily="18" charset="0"/>
              </a:rPr>
              <a:t>.</a:t>
            </a:r>
            <a:endParaRPr lang="ru-RU" sz="4000" dirty="0">
              <a:solidFill>
                <a:schemeClr val="accent1">
                  <a:lumMod val="50000"/>
                </a:schemeClr>
              </a:solidFill>
              <a:latin typeface="+mn-lt"/>
            </a:endParaRPr>
          </a:p>
        </p:txBody>
      </p:sp>
      <p:pic>
        <p:nvPicPr>
          <p:cNvPr id="5" name="Объект 4">
            <a:extLst>
              <a:ext uri="{FF2B5EF4-FFF2-40B4-BE49-F238E27FC236}">
                <a16:creationId xmlns:a16="http://schemas.microsoft.com/office/drawing/2014/main" xmlns="" id="{CE3AC495-5BF6-78F7-CB56-EA5F47C89B5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9641" y="2581805"/>
            <a:ext cx="5093786" cy="3468687"/>
          </a:xfrm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xmlns="" id="{9D17EE9F-A598-A17E-909D-A2B37673DCAB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54134" y="2581805"/>
            <a:ext cx="4826000" cy="34686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3375393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27546" y="365124"/>
            <a:ext cx="9676263" cy="2009585"/>
          </a:xfrm>
        </p:spPr>
        <p:txBody>
          <a:bodyPr>
            <a:normAutofit/>
          </a:bodyPr>
          <a:lstStyle/>
          <a:p>
            <a:r>
              <a:rPr lang="ru-RU" b="1" dirty="0">
                <a:solidFill>
                  <a:schemeClr val="accent2">
                    <a:lumMod val="50000"/>
                  </a:schemeClr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Рисование: «Белка»</a:t>
            </a:r>
            <a:br>
              <a:rPr lang="ru-RU" b="1" dirty="0">
                <a:solidFill>
                  <a:schemeClr val="accent2">
                    <a:lumMod val="50000"/>
                  </a:schemeClr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</a:br>
            <a:r>
              <a:rPr lang="ru-RU" sz="2200" dirty="0">
                <a:solidFill>
                  <a:schemeClr val="accent1">
                    <a:lumMod val="50000"/>
                  </a:schemeClr>
                </a:solidFill>
                <a:latin typeface="+mn-lt"/>
                <a:ea typeface="Times New Roman" panose="02020603050405020304" pitchFamily="18" charset="0"/>
              </a:rPr>
              <a:t>Цель: познакомить детей с новой нетрадиционной техникой, развивать их мелкую моторику, пространственное мышление, воображение. Расширить знания детей о диких животных леса.</a:t>
            </a:r>
            <a:endParaRPr lang="ru-RU" sz="2200" dirty="0">
              <a:solidFill>
                <a:schemeClr val="accent1">
                  <a:lumMod val="50000"/>
                </a:schemeClr>
              </a:solidFill>
              <a:latin typeface="+mn-lt"/>
            </a:endParaRPr>
          </a:p>
        </p:txBody>
      </p:sp>
      <p:pic>
        <p:nvPicPr>
          <p:cNvPr id="5" name="Объект 4">
            <a:extLst>
              <a:ext uri="{FF2B5EF4-FFF2-40B4-BE49-F238E27FC236}">
                <a16:creationId xmlns:a16="http://schemas.microsoft.com/office/drawing/2014/main" xmlns="" id="{B72DC4D9-E1D0-B9B3-F77F-77451E2E712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6306214" y="2846043"/>
            <a:ext cx="3800029" cy="3050712"/>
          </a:xfrm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xmlns="" id="{83751B60-763F-9D53-A03B-15388215F19D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8640" y="2471384"/>
            <a:ext cx="5547360" cy="37543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00115344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7A73C10A-29CE-C22F-7B56-42E30881DFA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939800"/>
          </a:xfrm>
        </p:spPr>
        <p:txBody>
          <a:bodyPr/>
          <a:lstStyle/>
          <a:p>
            <a:pPr algn="ctr"/>
            <a:r>
              <a:rPr kumimoji="0" lang="ru-RU" sz="3600" b="1" i="0" u="none" strike="noStrike" kern="1200" cap="none" spc="0" normalizeH="0" baseline="0" noProof="0" dirty="0">
                <a:ln>
                  <a:noFill/>
                </a:ln>
                <a:solidFill>
                  <a:srgbClr val="54A021">
                    <a:lumMod val="50000"/>
                  </a:srgbClr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+mj-cs"/>
              </a:rPr>
              <a:t>Рисование: «Белка»</a:t>
            </a:r>
            <a:endParaRPr lang="ru-RU" dirty="0"/>
          </a:p>
        </p:txBody>
      </p:sp>
      <p:pic>
        <p:nvPicPr>
          <p:cNvPr id="5" name="Объект 4" descr="Изображение выглядит как ребенок, начинающий ходить, в помещении, мальчик, Детское искусство&#10;&#10;Автоматически созданное описание">
            <a:extLst>
              <a:ext uri="{FF2B5EF4-FFF2-40B4-BE49-F238E27FC236}">
                <a16:creationId xmlns:a16="http://schemas.microsoft.com/office/drawing/2014/main" xmlns="" id="{5158EA11-FC93-6764-DB2D-DE71EFADEA0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9400" y="1930400"/>
            <a:ext cx="4859866" cy="4175760"/>
          </a:xfrm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xmlns="" id="{D8A6E875-6BA3-83E9-BBB9-D0734081A4C6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62601" y="1930400"/>
            <a:ext cx="4859866" cy="41757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28773508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18615" y="368489"/>
            <a:ext cx="8864569" cy="1792099"/>
          </a:xfrm>
        </p:spPr>
        <p:txBody>
          <a:bodyPr>
            <a:normAutofit/>
          </a:bodyPr>
          <a:lstStyle/>
          <a:p>
            <a:r>
              <a:rPr lang="ru-RU" sz="3200" b="1" dirty="0">
                <a:solidFill>
                  <a:schemeClr val="accent2">
                    <a:lumMod val="50000"/>
                  </a:schemeClr>
                </a:solidFill>
              </a:rPr>
              <a:t>Лепка: «Снегирь»</a:t>
            </a:r>
            <a:br>
              <a:rPr lang="ru-RU" sz="3200" b="1" dirty="0">
                <a:solidFill>
                  <a:schemeClr val="accent2">
                    <a:lumMod val="50000"/>
                  </a:schemeClr>
                </a:solidFill>
              </a:rPr>
            </a:br>
            <a:r>
              <a:rPr lang="ru-RU" sz="1800" dirty="0">
                <a:solidFill>
                  <a:schemeClr val="accent2">
                    <a:lumMod val="75000"/>
                  </a:schemeClr>
                </a:solidFill>
              </a:rPr>
              <a:t>Цель: Воспитывать бережное отношение к пернатым друзьям. Закрепить приемы  </a:t>
            </a:r>
            <a:r>
              <a:rPr lang="ru-RU" sz="1800" dirty="0" err="1" smtClean="0">
                <a:solidFill>
                  <a:schemeClr val="accent2">
                    <a:lumMod val="75000"/>
                  </a:schemeClr>
                </a:solidFill>
              </a:rPr>
              <a:t>отщипывания</a:t>
            </a:r>
            <a:r>
              <a:rPr lang="ru-RU" sz="1800" dirty="0" smtClean="0">
                <a:solidFill>
                  <a:schemeClr val="accent2">
                    <a:lumMod val="75000"/>
                  </a:schemeClr>
                </a:solidFill>
              </a:rPr>
              <a:t>, </a:t>
            </a:r>
            <a:r>
              <a:rPr lang="ru-RU" sz="1800" dirty="0">
                <a:solidFill>
                  <a:schemeClr val="accent2">
                    <a:lumMod val="75000"/>
                  </a:schemeClr>
                </a:solidFill>
              </a:rPr>
              <a:t>скатывания , расплющивания шариков пальцами рук, придавливание. Развивать мелкую моторику пальцев рук, сенсорные навыки , творческое воображение.</a:t>
            </a:r>
          </a:p>
        </p:txBody>
      </p:sp>
      <p:pic>
        <p:nvPicPr>
          <p:cNvPr id="6" name="Объект 5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7087" y="2500831"/>
            <a:ext cx="4769481" cy="3756752"/>
          </a:xfr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5860971" y="2831336"/>
            <a:ext cx="3756753" cy="30957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89169173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86603" y="245660"/>
            <a:ext cx="10877265" cy="1337607"/>
          </a:xfrm>
        </p:spPr>
        <p:txBody>
          <a:bodyPr>
            <a:normAutofit fontScale="90000"/>
          </a:bodyPr>
          <a:lstStyle/>
          <a:p>
            <a:pPr algn="ctr"/>
            <a:r>
              <a:rPr lang="ru-RU" dirty="0"/>
              <a:t> </a:t>
            </a:r>
            <a:r>
              <a:rPr lang="ru-RU" b="1" dirty="0">
                <a:solidFill>
                  <a:schemeClr val="accent2">
                    <a:lumMod val="50000"/>
                  </a:schemeClr>
                </a:solidFill>
              </a:rPr>
              <a:t>Чтение мансийской сказки: «Отчего у зайца длинные уши?»,  «Как собака себе товарища искала»</a:t>
            </a:r>
            <a:br>
              <a:rPr lang="ru-RU" b="1" dirty="0">
                <a:solidFill>
                  <a:schemeClr val="accent2">
                    <a:lumMod val="50000"/>
                  </a:schemeClr>
                </a:solidFill>
              </a:rPr>
            </a:br>
            <a:endParaRPr lang="ru-RU" sz="3600" dirty="0">
              <a:solidFill>
                <a:schemeClr val="accent1">
                  <a:lumMod val="50000"/>
                </a:schemeClr>
              </a:solidFill>
              <a:latin typeface="+mn-lt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97933" y="1392073"/>
            <a:ext cx="10955867" cy="982638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kumimoji="0" lang="ru-RU" sz="2400" b="0" i="0" u="none" strike="noStrike" kern="1200" cap="none" spc="0" normalizeH="0" baseline="0" noProof="0" dirty="0">
                <a:ln>
                  <a:noFill/>
                </a:ln>
                <a:solidFill>
                  <a:srgbClr val="90C226">
                    <a:lumMod val="50000"/>
                  </a:srgbClr>
                </a:solidFill>
                <a:effectLst/>
                <a:uLnTx/>
                <a:uFillTx/>
                <a:latin typeface="Trebuchet MS" panose="020B0603020202020204"/>
                <a:ea typeface="+mj-ea"/>
                <a:cs typeface="+mj-cs"/>
              </a:rPr>
              <a:t>Цель: знакомить со сказками народа манси, развиваем речь, чувство любви к родному краю.</a:t>
            </a:r>
            <a:br>
              <a:rPr kumimoji="0" lang="ru-RU" sz="2400" b="0" i="0" u="none" strike="noStrike" kern="1200" cap="none" spc="0" normalizeH="0" baseline="0" noProof="0" dirty="0">
                <a:ln>
                  <a:noFill/>
                </a:ln>
                <a:solidFill>
                  <a:srgbClr val="90C226">
                    <a:lumMod val="50000"/>
                  </a:srgbClr>
                </a:solidFill>
                <a:effectLst/>
                <a:uLnTx/>
                <a:uFillTx/>
                <a:latin typeface="Trebuchet MS" panose="020B0603020202020204"/>
                <a:ea typeface="+mj-ea"/>
                <a:cs typeface="+mj-cs"/>
              </a:rPr>
            </a:br>
            <a:endParaRPr lang="ru-RU" sz="1600" dirty="0"/>
          </a:p>
        </p:txBody>
      </p:sp>
      <p:pic>
        <p:nvPicPr>
          <p:cNvPr id="5" name="Рисунок 4" descr="Изображение выглядит как одежда, в помещении, ребенок, начинающий ходить, школа&#10;&#10;Автоматически созданное описание">
            <a:extLst>
              <a:ext uri="{FF2B5EF4-FFF2-40B4-BE49-F238E27FC236}">
                <a16:creationId xmlns:a16="http://schemas.microsoft.com/office/drawing/2014/main" xmlns="" id="{95418072-1AC6-1EE2-5202-30BE0BBFE143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8960" y="2782992"/>
            <a:ext cx="5038626" cy="3567007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71142" y="2791551"/>
            <a:ext cx="4715219" cy="35584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79573672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12228" y="262467"/>
            <a:ext cx="10437742" cy="1934823"/>
          </a:xfrm>
        </p:spPr>
        <p:txBody>
          <a:bodyPr>
            <a:noAutofit/>
          </a:bodyPr>
          <a:lstStyle/>
          <a:p>
            <a:r>
              <a:rPr lang="ru-RU" sz="3200" b="1" dirty="0">
                <a:solidFill>
                  <a:schemeClr val="accent2">
                    <a:lumMod val="50000"/>
                  </a:schemeClr>
                </a:solidFill>
              </a:rPr>
              <a:t>Дидактическая игра: «Дикие животные и детеныши»</a:t>
            </a:r>
            <a:br>
              <a:rPr lang="ru-RU" sz="3200" b="1" dirty="0">
                <a:solidFill>
                  <a:schemeClr val="accent2">
                    <a:lumMod val="50000"/>
                  </a:schemeClr>
                </a:solidFill>
              </a:rPr>
            </a:br>
            <a:r>
              <a:rPr lang="ru-RU" sz="2400" dirty="0">
                <a:solidFill>
                  <a:schemeClr val="accent1">
                    <a:lumMod val="50000"/>
                  </a:schemeClr>
                </a:solidFill>
                <a:latin typeface="+mn-lt"/>
              </a:rPr>
              <a:t>Цель: формирование представлений детей о животных и их детенышей.</a:t>
            </a:r>
            <a:endParaRPr lang="ru-RU" sz="3200" dirty="0">
              <a:solidFill>
                <a:schemeClr val="accent1">
                  <a:lumMod val="50000"/>
                </a:schemeClr>
              </a:solidFill>
              <a:latin typeface="+mn-lt"/>
            </a:endParaRPr>
          </a:p>
        </p:txBody>
      </p:sp>
      <p:pic>
        <p:nvPicPr>
          <p:cNvPr id="5" name="Объект 4" descr="Изображение выглядит как ребенок, начинающий ходить, Человеческое лицо, мальчик, игра&#10;&#10;Автоматически созданное описание">
            <a:extLst>
              <a:ext uri="{FF2B5EF4-FFF2-40B4-BE49-F238E27FC236}">
                <a16:creationId xmlns:a16="http://schemas.microsoft.com/office/drawing/2014/main" xmlns="" id="{F98A7D4F-A479-AA11-0EF2-4F791C8CDC8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2229" y="2438400"/>
            <a:ext cx="5524548" cy="3969069"/>
          </a:xfrm>
        </p:spPr>
      </p:pic>
      <p:pic>
        <p:nvPicPr>
          <p:cNvPr id="9" name="Рисунок 8">
            <a:extLst>
              <a:ext uri="{FF2B5EF4-FFF2-40B4-BE49-F238E27FC236}">
                <a16:creationId xmlns:a16="http://schemas.microsoft.com/office/drawing/2014/main" xmlns="" id="{EE22B5C4-6C17-E4AD-B352-B25DF615FEE6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85373" y="2335053"/>
            <a:ext cx="3566160" cy="41757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59401624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77334" y="245659"/>
            <a:ext cx="9735908" cy="2306471"/>
          </a:xfrm>
        </p:spPr>
        <p:txBody>
          <a:bodyPr>
            <a:normAutofit/>
          </a:bodyPr>
          <a:lstStyle/>
          <a:p>
            <a:r>
              <a:rPr lang="ru-RU" sz="3200" b="1" dirty="0">
                <a:solidFill>
                  <a:schemeClr val="accent2">
                    <a:lumMod val="50000"/>
                  </a:schemeClr>
                </a:solidFill>
              </a:rPr>
              <a:t>Итоговое тематическое занятие «В гости к        бабушке </a:t>
            </a:r>
            <a:r>
              <a:rPr lang="ru-RU" sz="3200" b="1" dirty="0" err="1">
                <a:solidFill>
                  <a:schemeClr val="accent2">
                    <a:lumMod val="50000"/>
                  </a:schemeClr>
                </a:solidFill>
              </a:rPr>
              <a:t>Аннэ</a:t>
            </a:r>
            <a:r>
              <a:rPr lang="ru-RU" sz="3200" b="1" dirty="0">
                <a:solidFill>
                  <a:schemeClr val="accent2">
                    <a:lumMod val="50000"/>
                  </a:schemeClr>
                </a:solidFill>
              </a:rPr>
              <a:t>»</a:t>
            </a:r>
            <a:br>
              <a:rPr lang="ru-RU" sz="3200" b="1" dirty="0">
                <a:solidFill>
                  <a:schemeClr val="accent2">
                    <a:lumMod val="50000"/>
                  </a:schemeClr>
                </a:solidFill>
              </a:rPr>
            </a:br>
            <a:r>
              <a:rPr lang="ru-RU" sz="2400" dirty="0">
                <a:solidFill>
                  <a:schemeClr val="accent2">
                    <a:lumMod val="50000"/>
                  </a:schemeClr>
                </a:solidFill>
              </a:rPr>
              <a:t>Цель: расширение знаний детей о многообразии растительного и животного мира ХМАО. Развивать интерес к сказкам и устному народному творчеству.</a:t>
            </a: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3799" y="2820317"/>
            <a:ext cx="4891489" cy="3563955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25376" y="2820317"/>
            <a:ext cx="4780156" cy="35639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16993735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77334" y="423081"/>
            <a:ext cx="9476600" cy="1507319"/>
          </a:xfrm>
        </p:spPr>
        <p:txBody>
          <a:bodyPr>
            <a:noAutofit/>
          </a:bodyPr>
          <a:lstStyle/>
          <a:p>
            <a:pPr algn="ctr"/>
            <a:r>
              <a:rPr lang="ru-RU" sz="3200" b="1" dirty="0">
                <a:solidFill>
                  <a:srgbClr val="54A021">
                    <a:lumMod val="50000"/>
                  </a:srgbClr>
                </a:solidFill>
              </a:rPr>
              <a:t>Итоговое тематическое занятие «В гости к бабушке </a:t>
            </a:r>
            <a:r>
              <a:rPr lang="ru-RU" sz="3200" b="1" dirty="0" err="1">
                <a:solidFill>
                  <a:srgbClr val="54A021">
                    <a:lumMod val="50000"/>
                  </a:srgbClr>
                </a:solidFill>
              </a:rPr>
              <a:t>Аннэ</a:t>
            </a:r>
            <a:r>
              <a:rPr lang="ru-RU" sz="3200" b="1" dirty="0">
                <a:solidFill>
                  <a:srgbClr val="54A021">
                    <a:lumMod val="50000"/>
                  </a:srgbClr>
                </a:solidFill>
              </a:rPr>
              <a:t>»</a:t>
            </a:r>
            <a:br>
              <a:rPr lang="ru-RU" sz="3200" b="1" dirty="0">
                <a:solidFill>
                  <a:srgbClr val="54A021">
                    <a:lumMod val="50000"/>
                  </a:srgbClr>
                </a:solidFill>
              </a:rPr>
            </a:br>
            <a:endParaRPr lang="ru-RU" dirty="0"/>
          </a:p>
        </p:txBody>
      </p:sp>
      <p:pic>
        <p:nvPicPr>
          <p:cNvPr id="8" name="Рисунок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38939" y="2369908"/>
            <a:ext cx="5045725" cy="3881437"/>
          </a:xfrm>
          <a:prstGeom prst="rect">
            <a:avLst/>
          </a:prstGeom>
        </p:spPr>
      </p:pic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1886" y="2369908"/>
            <a:ext cx="4853748" cy="3881437"/>
          </a:xfrm>
        </p:spPr>
      </p:pic>
    </p:spTree>
    <p:extLst>
      <p:ext uri="{BB962C8B-B14F-4D97-AF65-F5344CB8AC3E}">
        <p14:creationId xmlns:p14="http://schemas.microsoft.com/office/powerpoint/2010/main" val="1205588477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32011" y="256652"/>
            <a:ext cx="4503762" cy="1320800"/>
          </a:xfrm>
        </p:spPr>
        <p:txBody>
          <a:bodyPr>
            <a:normAutofit fontScale="90000"/>
          </a:bodyPr>
          <a:lstStyle/>
          <a:p>
            <a:pPr algn="ctr"/>
            <a:r>
              <a:rPr lang="ru-RU" sz="2800" b="1" dirty="0">
                <a:solidFill>
                  <a:schemeClr val="accent2">
                    <a:lumMod val="50000"/>
                  </a:schemeClr>
                </a:solidFill>
              </a:rPr>
              <a:t>Дидактическая игра</a:t>
            </a:r>
            <a:br>
              <a:rPr lang="ru-RU" sz="2800" b="1" dirty="0">
                <a:solidFill>
                  <a:schemeClr val="accent2">
                    <a:lumMod val="50000"/>
                  </a:schemeClr>
                </a:solidFill>
              </a:rPr>
            </a:br>
            <a:r>
              <a:rPr lang="ru-RU" sz="2800" b="1" dirty="0">
                <a:solidFill>
                  <a:schemeClr val="accent2">
                    <a:lumMod val="50000"/>
                  </a:schemeClr>
                </a:solidFill>
              </a:rPr>
              <a:t> «Дикие животные и их детеныши»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775469" y="349342"/>
            <a:ext cx="4531056" cy="1135419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ru-RU" sz="2400" b="1" dirty="0">
                <a:solidFill>
                  <a:schemeClr val="accent2">
                    <a:lumMod val="50000"/>
                  </a:schemeClr>
                </a:solidFill>
                <a:latin typeface="+mj-lt"/>
              </a:rPr>
              <a:t>Картотека сказок народов ханты и манси</a:t>
            </a: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1797" y="2043631"/>
            <a:ext cx="5454241" cy="4081747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6257709" y="2553850"/>
            <a:ext cx="4081747" cy="30613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56661797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81349" y="374573"/>
            <a:ext cx="9320270" cy="1233890"/>
          </a:xfrm>
        </p:spPr>
        <p:txBody>
          <a:bodyPr>
            <a:normAutofit/>
          </a:bodyPr>
          <a:lstStyle/>
          <a:p>
            <a:r>
              <a:rPr lang="ru-RU" sz="3200" b="1" dirty="0">
                <a:solidFill>
                  <a:schemeClr val="accent2">
                    <a:lumMod val="50000"/>
                  </a:schemeClr>
                </a:solidFill>
              </a:rPr>
              <a:t>Дидактическая игра (пластилиновые заплатка) «Снегирь», «Мишка».</a:t>
            </a:r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5099660" y="2501977"/>
            <a:ext cx="4175401" cy="3291751"/>
          </a:xfr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934278" y="2519776"/>
            <a:ext cx="4175403" cy="32561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46292667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77333" y="204716"/>
            <a:ext cx="9435657" cy="1924335"/>
          </a:xfrm>
        </p:spPr>
        <p:txBody>
          <a:bodyPr>
            <a:normAutofit/>
          </a:bodyPr>
          <a:lstStyle/>
          <a:p>
            <a:r>
              <a:rPr lang="ru-RU" b="1" dirty="0">
                <a:solidFill>
                  <a:schemeClr val="accent2">
                    <a:lumMod val="50000"/>
                  </a:schemeClr>
                </a:solidFill>
              </a:rPr>
              <a:t>Работа с родителями </a:t>
            </a:r>
            <a:br>
              <a:rPr lang="ru-RU" b="1" dirty="0">
                <a:solidFill>
                  <a:schemeClr val="accent2">
                    <a:lumMod val="50000"/>
                  </a:schemeClr>
                </a:solidFill>
              </a:rPr>
            </a:br>
            <a:r>
              <a:rPr lang="ru-RU" sz="2800" dirty="0">
                <a:solidFill>
                  <a:schemeClr val="accent2">
                    <a:lumMod val="50000"/>
                  </a:schemeClr>
                </a:solidFill>
              </a:rPr>
              <a:t>В рамках проекта родители изготовили поделки используя природные и подручные материалы. </a:t>
            </a: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7333" y="2544897"/>
            <a:ext cx="4362679" cy="3756754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735"/>
          <a:stretch/>
        </p:blipFill>
        <p:spPr>
          <a:xfrm>
            <a:off x="6033077" y="2544897"/>
            <a:ext cx="3947711" cy="37567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36018464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77334" y="495759"/>
            <a:ext cx="8596668" cy="1434641"/>
          </a:xfrm>
        </p:spPr>
        <p:txBody>
          <a:bodyPr>
            <a:noAutofit/>
          </a:bodyPr>
          <a:lstStyle/>
          <a:p>
            <a:pPr algn="ctr"/>
            <a:r>
              <a:rPr lang="ru-RU" sz="3200" b="1" dirty="0">
                <a:solidFill>
                  <a:schemeClr val="accent2">
                    <a:lumMod val="50000"/>
                  </a:schemeClr>
                </a:solidFill>
              </a:rPr>
              <a:t>Папка передвижка для родителей</a:t>
            </a:r>
            <a:br>
              <a:rPr lang="ru-RU" sz="3200" b="1" dirty="0">
                <a:solidFill>
                  <a:schemeClr val="accent2">
                    <a:lumMod val="50000"/>
                  </a:schemeClr>
                </a:solidFill>
              </a:rPr>
            </a:br>
            <a:r>
              <a:rPr lang="ru-RU" sz="3200" b="1" dirty="0">
                <a:solidFill>
                  <a:schemeClr val="accent2">
                    <a:lumMod val="50000"/>
                  </a:schemeClr>
                </a:solidFill>
              </a:rPr>
              <a:t> «Мой край Югра»</a:t>
            </a:r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8638"/>
          <a:stretch/>
        </p:blipFill>
        <p:spPr>
          <a:xfrm>
            <a:off x="1211855" y="2258458"/>
            <a:ext cx="8062146" cy="4219460"/>
          </a:xfrm>
        </p:spPr>
      </p:pic>
    </p:spTree>
    <p:extLst>
      <p:ext uri="{BB962C8B-B14F-4D97-AF65-F5344CB8AC3E}">
        <p14:creationId xmlns:p14="http://schemas.microsoft.com/office/powerpoint/2010/main" val="3112258629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63557" y="532263"/>
            <a:ext cx="9408404" cy="818866"/>
          </a:xfrm>
        </p:spPr>
        <p:txBody>
          <a:bodyPr>
            <a:noAutofit/>
          </a:bodyPr>
          <a:lstStyle/>
          <a:p>
            <a:r>
              <a:rPr lang="ru-RU" b="1" dirty="0">
                <a:solidFill>
                  <a:schemeClr val="accent2">
                    <a:lumMod val="75000"/>
                  </a:schemeClr>
                </a:solidFill>
              </a:rPr>
              <a:t>Для детей оформлен уголок «Моя Югра»</a:t>
            </a:r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83884" y="1564395"/>
            <a:ext cx="6213514" cy="4902506"/>
          </a:xfrm>
        </p:spPr>
      </p:pic>
    </p:spTree>
    <p:extLst>
      <p:ext uri="{BB962C8B-B14F-4D97-AF65-F5344CB8AC3E}">
        <p14:creationId xmlns:p14="http://schemas.microsoft.com/office/powerpoint/2010/main" val="1419686734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45910" y="208901"/>
            <a:ext cx="9894627" cy="1320800"/>
          </a:xfrm>
        </p:spPr>
        <p:txBody>
          <a:bodyPr>
            <a:noAutofit/>
          </a:bodyPr>
          <a:lstStyle/>
          <a:p>
            <a:r>
              <a:rPr lang="ru-RU" sz="2800" b="1" dirty="0">
                <a:solidFill>
                  <a:srgbClr val="90C226">
                    <a:lumMod val="50000"/>
                  </a:srgbClr>
                </a:solidFill>
                <a:ea typeface="+mn-ea"/>
                <a:cs typeface="+mn-cs"/>
              </a:rPr>
              <a:t>В рамках проекта к 95 </a:t>
            </a:r>
            <a:r>
              <a:rPr lang="ru-RU" sz="2800" b="1" dirty="0" err="1">
                <a:solidFill>
                  <a:srgbClr val="90C226">
                    <a:lumMod val="50000"/>
                  </a:srgbClr>
                </a:solidFill>
                <a:ea typeface="+mn-ea"/>
                <a:cs typeface="+mn-cs"/>
              </a:rPr>
              <a:t>летию</a:t>
            </a:r>
            <a:r>
              <a:rPr lang="ru-RU" sz="2800" b="1" dirty="0">
                <a:solidFill>
                  <a:srgbClr val="90C226">
                    <a:lumMod val="50000"/>
                  </a:srgbClr>
                </a:solidFill>
                <a:ea typeface="+mn-ea"/>
                <a:cs typeface="+mn-cs"/>
              </a:rPr>
              <a:t> образования ХМАО-Югры изготовили стенд в форме карты Югры «Моя Югра»</a:t>
            </a:r>
            <a:endParaRPr lang="ru-RU" sz="4400" b="1" dirty="0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906" t="8416" r="6232" b="11374"/>
          <a:stretch/>
        </p:blipFill>
        <p:spPr>
          <a:xfrm>
            <a:off x="1434353" y="1652531"/>
            <a:ext cx="7687613" cy="4979623"/>
          </a:xfrm>
        </p:spPr>
      </p:pic>
    </p:spTree>
    <p:extLst>
      <p:ext uri="{BB962C8B-B14F-4D97-AF65-F5344CB8AC3E}">
        <p14:creationId xmlns:p14="http://schemas.microsoft.com/office/powerpoint/2010/main" val="2677950363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86012" y="99153"/>
            <a:ext cx="10786787" cy="6758848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ru-RU" sz="2800" b="1" dirty="0">
                <a:solidFill>
                  <a:schemeClr val="accent2">
                    <a:lumMod val="50000"/>
                  </a:schemeClr>
                </a:solidFill>
              </a:rPr>
              <a:t>Выводы по проекту «Мой край родной — Югра!» </a:t>
            </a:r>
          </a:p>
          <a:p>
            <a:pPr marL="0" indent="0">
              <a:spcBef>
                <a:spcPts val="600"/>
              </a:spcBef>
              <a:buNone/>
            </a:pPr>
            <a:r>
              <a:rPr lang="ru-RU" sz="1600" dirty="0">
                <a:solidFill>
                  <a:schemeClr val="accent2">
                    <a:lumMod val="50000"/>
                  </a:schemeClr>
                </a:solidFill>
              </a:rPr>
              <a:t>В ходе реализации проекта у детей раннего дошкольного возраста сформировались первые представления о родном крае — ХМАО‑Югре. </a:t>
            </a:r>
          </a:p>
          <a:p>
            <a:pPr marL="0" indent="0">
              <a:buNone/>
            </a:pPr>
            <a:r>
              <a:rPr lang="ru-RU" b="1" dirty="0">
                <a:solidFill>
                  <a:schemeClr val="accent2">
                    <a:lumMod val="50000"/>
                  </a:schemeClr>
                </a:solidFill>
              </a:rPr>
              <a:t>Можно подвести следующие итоги:</a:t>
            </a:r>
          </a:p>
          <a:p>
            <a:pPr marL="0" indent="0">
              <a:buNone/>
            </a:pPr>
            <a:r>
              <a:rPr lang="ru-RU" b="1" dirty="0">
                <a:solidFill>
                  <a:schemeClr val="accent2">
                    <a:lumMod val="50000"/>
                  </a:schemeClr>
                </a:solidFill>
              </a:rPr>
              <a:t>Познавательные достижения:</a:t>
            </a:r>
            <a:r>
              <a:rPr lang="ru-RU" dirty="0">
                <a:solidFill>
                  <a:schemeClr val="accent2">
                    <a:lumMod val="50000"/>
                  </a:schemeClr>
                </a:solidFill>
              </a:rPr>
              <a:t> </a:t>
            </a:r>
          </a:p>
          <a:p>
            <a:pPr marL="0" indent="0">
              <a:buNone/>
            </a:pPr>
            <a:r>
              <a:rPr lang="ru-RU" sz="1600" dirty="0">
                <a:solidFill>
                  <a:schemeClr val="accent2">
                    <a:lumMod val="50000"/>
                  </a:schemeClr>
                </a:solidFill>
              </a:rPr>
              <a:t>дети познакомились с базовыми сведениями о Югре (название региона, его природная специфика); получили первичные знания о коренных народах — ханты и манси (их традиционный быт, одежда, жилище — чум); узнали о некоторых характерных животных и растениях края (например, олень, медведь, клюква, хвойные деревья); расширили кругозор через знакомство с народными сказками, играми и элементами культуры народов Севера.</a:t>
            </a:r>
          </a:p>
          <a:p>
            <a:pPr marL="0" indent="0">
              <a:buNone/>
            </a:pPr>
            <a:r>
              <a:rPr lang="ru-RU" b="1" dirty="0">
                <a:solidFill>
                  <a:schemeClr val="accent2">
                    <a:lumMod val="50000"/>
                  </a:schemeClr>
                </a:solidFill>
              </a:rPr>
              <a:t>Речевое развитие:</a:t>
            </a:r>
          </a:p>
          <a:p>
            <a:pPr marL="0" indent="0">
              <a:buNone/>
            </a:pPr>
            <a:r>
              <a:rPr lang="ru-RU" sz="1600" dirty="0">
                <a:solidFill>
                  <a:schemeClr val="accent2">
                    <a:lumMod val="50000"/>
                  </a:schemeClr>
                </a:solidFill>
              </a:rPr>
              <a:t>обогатился словарный запас (появились новые слова: </a:t>
            </a:r>
            <a:r>
              <a:rPr lang="ru-RU" sz="1600" i="1" dirty="0">
                <a:solidFill>
                  <a:schemeClr val="accent2">
                    <a:lumMod val="50000"/>
                  </a:schemeClr>
                </a:solidFill>
              </a:rPr>
              <a:t>чум, кисы, ханты, манси, олень, тайга</a:t>
            </a:r>
            <a:r>
              <a:rPr lang="ru-RU" sz="1600" dirty="0">
                <a:solidFill>
                  <a:schemeClr val="accent2">
                    <a:lumMod val="50000"/>
                  </a:schemeClr>
                </a:solidFill>
              </a:rPr>
              <a:t> и др.); развивалась связная речь: дети учились отвечать на простые вопросы, делиться впечатлениями, повторять короткие описания.</a:t>
            </a:r>
          </a:p>
          <a:p>
            <a:pPr marL="0" indent="0">
              <a:buNone/>
            </a:pPr>
            <a:r>
              <a:rPr lang="ru-RU" b="1" dirty="0">
                <a:solidFill>
                  <a:schemeClr val="accent2">
                    <a:lumMod val="50000"/>
                  </a:schemeClr>
                </a:solidFill>
              </a:rPr>
              <a:t>Социально‑коммуникативные навыки:</a:t>
            </a:r>
            <a:endParaRPr lang="ru-RU" dirty="0">
              <a:solidFill>
                <a:schemeClr val="accent2">
                  <a:lumMod val="50000"/>
                </a:schemeClr>
              </a:solidFill>
            </a:endParaRPr>
          </a:p>
          <a:p>
            <a:pPr marL="0" indent="0">
              <a:spcBef>
                <a:spcPts val="0"/>
              </a:spcBef>
              <a:buNone/>
            </a:pPr>
            <a:r>
              <a:rPr lang="ru-RU" sz="1600" dirty="0">
                <a:solidFill>
                  <a:schemeClr val="accent2">
                    <a:lumMod val="50000"/>
                  </a:schemeClr>
                </a:solidFill>
              </a:rPr>
              <a:t>воспитывалось уважительное отношение к культуре и традициям коренных народов;</a:t>
            </a:r>
          </a:p>
          <a:p>
            <a:pPr marL="0" indent="0">
              <a:spcBef>
                <a:spcPts val="0"/>
              </a:spcBef>
              <a:buNone/>
            </a:pPr>
            <a:r>
              <a:rPr lang="ru-RU" sz="1600" dirty="0">
                <a:solidFill>
                  <a:schemeClr val="accent2">
                    <a:lumMod val="50000"/>
                  </a:schemeClr>
                </a:solidFill>
              </a:rPr>
              <a:t>формировалось чувство гордости за свой край и бережное отношение к природе;</a:t>
            </a:r>
          </a:p>
          <a:p>
            <a:pPr marL="0" indent="0">
              <a:spcBef>
                <a:spcPts val="0"/>
              </a:spcBef>
              <a:buNone/>
            </a:pPr>
            <a:r>
              <a:rPr lang="ru-RU" sz="1600" dirty="0">
                <a:solidFill>
                  <a:schemeClr val="accent2">
                    <a:lumMod val="50000"/>
                  </a:schemeClr>
                </a:solidFill>
              </a:rPr>
              <a:t>развивалось умение работать в группе: участвовать в общих играх, совместных творческих заданиях.</a:t>
            </a:r>
          </a:p>
          <a:p>
            <a:pPr marL="0" indent="0">
              <a:buNone/>
            </a:pPr>
            <a:r>
              <a:rPr lang="ru-RU" b="1" dirty="0">
                <a:solidFill>
                  <a:schemeClr val="accent2">
                    <a:lumMod val="50000"/>
                  </a:schemeClr>
                </a:solidFill>
              </a:rPr>
              <a:t>Художественно‑эстетическое развитие:</a:t>
            </a:r>
            <a:endParaRPr lang="ru-RU" dirty="0">
              <a:solidFill>
                <a:schemeClr val="accent2">
                  <a:lumMod val="50000"/>
                </a:schemeClr>
              </a:solidFill>
            </a:endParaRPr>
          </a:p>
          <a:p>
            <a:pPr marL="0" indent="0">
              <a:buNone/>
            </a:pPr>
            <a:r>
              <a:rPr lang="ru-RU" sz="1600" dirty="0">
                <a:solidFill>
                  <a:schemeClr val="accent2">
                    <a:lumMod val="50000"/>
                  </a:schemeClr>
                </a:solidFill>
              </a:rPr>
              <a:t>дети отражали впечатления о крае в рисунках, лепке (например, «Белка», «Ягода — клюква», «Снегирь»);</a:t>
            </a:r>
          </a:p>
          <a:p>
            <a:pPr marL="0" indent="0">
              <a:buNone/>
            </a:pPr>
            <a:endParaRPr lang="ru-RU" sz="1400" dirty="0">
              <a:solidFill>
                <a:schemeClr val="accent2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88911228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28410" y="903383"/>
            <a:ext cx="7669322" cy="894814"/>
          </a:xfrm>
        </p:spPr>
        <p:txBody>
          <a:bodyPr>
            <a:noAutofit/>
          </a:bodyPr>
          <a:lstStyle/>
          <a:p>
            <a:pPr algn="ctr"/>
            <a:r>
              <a:rPr lang="ru-RU" sz="5400" b="1" dirty="0">
                <a:solidFill>
                  <a:schemeClr val="accent1">
                    <a:lumMod val="50000"/>
                  </a:schemeClr>
                </a:solidFill>
              </a:rPr>
              <a:t>Спасибо за внимание!</a:t>
            </a:r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787857" y="2259740"/>
            <a:ext cx="7042244" cy="42512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49659213"/>
      </p:ext>
    </p:extLst>
  </p:cSld>
  <p:clrMapOvr>
    <a:masterClrMapping/>
  </p:clrMapOvr>
</p:sld>
</file>

<file path=ppt/theme/theme1.xml><?xml version="1.0" encoding="utf-8"?>
<a:theme xmlns:a="http://schemas.openxmlformats.org/drawingml/2006/main" name="Аспект">
  <a:themeElements>
    <a:clrScheme name="Аспект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90C226"/>
      </a:accent1>
      <a:accent2>
        <a:srgbClr val="54A021"/>
      </a:accent2>
      <a:accent3>
        <a:srgbClr val="E6B91E"/>
      </a:accent3>
      <a:accent4>
        <a:srgbClr val="E76618"/>
      </a:accent4>
      <a:accent5>
        <a:srgbClr val="C42F1A"/>
      </a:accent5>
      <a:accent6>
        <a:srgbClr val="918655"/>
      </a:accent6>
      <a:hlink>
        <a:srgbClr val="99CA3C"/>
      </a:hlink>
      <a:folHlink>
        <a:srgbClr val="B9D181"/>
      </a:folHlink>
    </a:clrScheme>
    <a:fontScheme name="Аспект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Аспект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CFBC31BA-B70F-4F30-BCAA-4F3011E16C4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1011</TotalTime>
  <Words>536</Words>
  <Application>Microsoft Office PowerPoint</Application>
  <PresentationFormat>Широкоэкранный</PresentationFormat>
  <Paragraphs>89</Paragraphs>
  <Slides>27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6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27</vt:i4>
      </vt:variant>
    </vt:vector>
  </HeadingPairs>
  <TitlesOfParts>
    <vt:vector size="34" baseType="lpstr">
      <vt:lpstr>Arial</vt:lpstr>
      <vt:lpstr>Calibri</vt:lpstr>
      <vt:lpstr>Times New Roman</vt:lpstr>
      <vt:lpstr>Trebuchet MS</vt:lpstr>
      <vt:lpstr>Wingdings</vt:lpstr>
      <vt:lpstr>Wingdings 3</vt:lpstr>
      <vt:lpstr>Аспект</vt:lpstr>
      <vt:lpstr>            </vt:lpstr>
      <vt:lpstr>Презентация PowerPoint</vt:lpstr>
      <vt:lpstr>Актуальность</vt:lpstr>
      <vt:lpstr>Презентация PowerPoint</vt:lpstr>
      <vt:lpstr>Презентация PowerPoint</vt:lpstr>
      <vt:lpstr>Этапы реализации проекта </vt:lpstr>
      <vt:lpstr>Занятие: « Знакомство с коренными жителями Ханты-Мансийского автономного округа» Цель: побуждение у детей раннего дошкольного возраста  интереса к жизни народов ханты и манси.</vt:lpstr>
      <vt:lpstr>Занятие: « Знакомство с коренными жителями Ханты-Мансийского автономного округа» </vt:lpstr>
      <vt:lpstr>Беседа: «Мой город Радужный» Цель: Формировать представление детей о родном городе, познакомить их, с некоторыми его достопримечательностями; продолжать учить детей называть родной город. Воспитывать любовь к родному городу</vt:lpstr>
      <vt:lpstr>Игровое занятие : «Важенка и оленята»</vt:lpstr>
      <vt:lpstr>Игровое занятие : «Важенка и оленята»</vt:lpstr>
      <vt:lpstr>Рисование: «Клюква» цель: познакомить детей с ягодой клюквой, ее цветом, формой, вкусом, свойствами северной ягоды.</vt:lpstr>
      <vt:lpstr>Рисование: «Белка» Цель: познакомить детей с новой нетрадиционной техникой, развивать их мелкую моторику, пространственное мышление, воображение. Расширить знания детей о диких животных леса.</vt:lpstr>
      <vt:lpstr>Рисование: «Белка»</vt:lpstr>
      <vt:lpstr>Лепка: «Снегирь» Цель: Воспитывать бережное отношение к пернатым друзьям. Закрепить приемы  отщипывания, скатывания , расплющивания шариков пальцами рук, придавливание. Развивать мелкую моторику пальцев рук, сенсорные навыки , творческое воображение.</vt:lpstr>
      <vt:lpstr> Чтение мансийской сказки: «Отчего у зайца длинные уши?»,  «Как собака себе товарища искала» </vt:lpstr>
      <vt:lpstr>Дидактическая игра: «Дикие животные и детеныши» Цель: формирование представлений детей о животных и их детенышей.</vt:lpstr>
      <vt:lpstr>Итоговое тематическое занятие «В гости к        бабушке Аннэ» Цель: расширение знаний детей о многообразии растительного и животного мира ХМАО. Развивать интерес к сказкам и устному народному творчеству.</vt:lpstr>
      <vt:lpstr>Итоговое тематическое занятие «В гости к бабушке Аннэ» </vt:lpstr>
      <vt:lpstr>Дидактическая игра  «Дикие животные и их детеныши»</vt:lpstr>
      <vt:lpstr>Дидактическая игра (пластилиновые заплатка) «Снегирь», «Мишка».</vt:lpstr>
      <vt:lpstr>Работа с родителями  В рамках проекта родители изготовили поделки используя природные и подручные материалы. </vt:lpstr>
      <vt:lpstr>Папка передвижка для родителей  «Мой край Югра»</vt:lpstr>
      <vt:lpstr>Для детей оформлен уголок «Моя Югра»</vt:lpstr>
      <vt:lpstr>В рамках проекта к 95 летию образования ХМАО-Югры изготовили стенд в форме карты Югры «Моя Югра»</vt:lpstr>
      <vt:lpstr>Презентация PowerPoint</vt:lpstr>
      <vt:lpstr>Спасибо за внимание!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Проект для детей  младшего дошкольного возраста (3 - 4 лет)                                                                                                              " Моя малая родина -  Югра"  </dc:title>
  <dc:creator>Lenovo</dc:creator>
  <cp:lastModifiedBy>Lenovo</cp:lastModifiedBy>
  <cp:revision>63</cp:revision>
  <cp:lastPrinted>2025-12-10T08:52:42Z</cp:lastPrinted>
  <dcterms:created xsi:type="dcterms:W3CDTF">2025-10-20T07:43:05Z</dcterms:created>
  <dcterms:modified xsi:type="dcterms:W3CDTF">2026-03-02T19:00:00Z</dcterms:modified>
</cp:coreProperties>
</file>