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888" r:id="rId5"/>
  </p:sldMasterIdLst>
  <p:sldIdLst>
    <p:sldId id="256" r:id="rId6"/>
    <p:sldId id="261" r:id="rId7"/>
    <p:sldId id="301" r:id="rId8"/>
    <p:sldId id="309" r:id="rId9"/>
    <p:sldId id="300" r:id="rId10"/>
    <p:sldId id="298" r:id="rId11"/>
    <p:sldId id="299" r:id="rId12"/>
    <p:sldId id="302" r:id="rId13"/>
    <p:sldId id="303" r:id="rId14"/>
    <p:sldId id="305" r:id="rId15"/>
    <p:sldId id="306" r:id="rId16"/>
    <p:sldId id="30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62" autoAdjust="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85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92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2917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09800" y="1447800"/>
            <a:ext cx="3276600" cy="45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638800" y="1447800"/>
            <a:ext cx="3276600" cy="45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617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490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0401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094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31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424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8736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1447800"/>
            <a:ext cx="2057400" cy="137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447800"/>
            <a:ext cx="6019800" cy="1371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1473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9A322-B48E-4FCA-B87F-EA241B444EF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7196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D5B9D-65A5-4201-B6A5-1EF6F79F243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759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B3785-3F70-4CC8-BB1B-F7AB23F846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794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4478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80F355-42B9-41D7-843F-DD86744DBAF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099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5D7977-5CB8-4B9D-B3D5-4B4A41AA818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9546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F2C52-76CB-4E80-B44C-55904256C7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5107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127B2-1746-4C48-96E9-D8A6A82A55D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3226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D6A6A3-8B30-44E2-A413-A93B9F7E32A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1484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C86E8-1B56-40C9-91EC-50CFD1C081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0389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B55505-8C78-4639-848A-84EB393B60A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211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228600"/>
            <a:ext cx="2133600" cy="5943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248400" cy="5943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95BCD-4062-4A6A-9AD3-1F00BFF096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2705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9D07C7-7380-4F8A-8F15-30F5B5B3303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89665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272C1-29A5-44A7-A41C-54B70712BF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61527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3E133C-BBD5-41EA-A49A-D5106478B6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836406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4478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3F1698-C909-42AA-BDE6-7F5D78C86F9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328108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72B6F-F401-4820-9612-4BFA88E011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85159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53740-1E83-47EF-A438-D999DBF3234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04781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13F71-0DB6-45CE-B2B3-210AE9F5C97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14228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0FD86-8249-4D0D-9F27-42880C7FA7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781063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07A29-16EF-49DE-8CC1-755AB7B782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4185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E71590-50FE-4B33-B3B3-A37AA00B27A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355869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228600"/>
            <a:ext cx="2133600" cy="5943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248400" cy="5943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08C82-B95D-4DB7-A84E-91395A481A8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984031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DF5C70-6924-4EEC-8141-AC0FF2755CE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9015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32FE3-2000-4498-9E28-83DFD7C014C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3190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42318-6D3D-4CDF-846D-98FE4B6F1D2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7677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156B53-9EE6-4C0F-81A4-42FB198C8C5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04029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4F6F9-C19B-4FF9-AB5E-750E7DF601B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0943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2ABC5-851D-4443-A7FF-79FACA5ADA0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9627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862480-E85E-45EC-910F-383797526C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8310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C9637-871C-43CF-ADEB-33572E0F25F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92119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FA38C4-3E32-452C-99FE-7FDCDEAFA79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2686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3A0AA-2EE5-4787-B48C-061AD73BA0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6259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1600200"/>
            <a:ext cx="20955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1341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1912EA-80B4-473D-9CBC-1747B033A8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9435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ED9A322-B48E-4FCA-B87F-EA241B444EF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5B9D-65A5-4201-B6A5-1EF6F79F24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785-3F70-4CC8-BB1B-F7AB23F8467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0F355-42B9-41D7-843F-DD86744DBA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D7977-5CB8-4B9D-B3D5-4B4A41AA81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2C52-76CB-4E80-B44C-55904256C7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127B2-1746-4C48-96E9-D8A6A82A55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A6A3-8B30-44E2-A413-A93B9F7E32A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C86E8-1B56-40C9-91EC-50CFD1C081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55505-8C78-4639-848A-84EB393B60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95BCD-4062-4A6A-9AD3-1F00BFF0961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09800" y="144780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Subtitle Here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981200"/>
            <a:ext cx="8229600" cy="838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Transport Template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000099"/>
          </a:solidFill>
          <a:latin typeface="Arial Black" pitchFamily="34" charset="0"/>
        </a:defRPr>
      </a:lvl9pPr>
    </p:titleStyle>
    <p:bodyStyle>
      <a:lvl1pPr marL="342900" indent="-342900" algn="r" rtl="0" eaLnBrk="1" fontAlgn="base" hangingPunct="1">
        <a:spcBef>
          <a:spcPct val="20000"/>
        </a:spcBef>
        <a:spcAft>
          <a:spcPct val="0"/>
        </a:spcAft>
        <a:defRPr sz="3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228600"/>
            <a:ext cx="6934200" cy="5794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Topic Here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447800"/>
            <a:ext cx="85344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Description Goes Here</a:t>
            </a:r>
          </a:p>
        </p:txBody>
      </p:sp>
      <p:sp>
        <p:nvSpPr>
          <p:cNvPr id="532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53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44B4784-302F-4860-8BCC-488436645D7B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2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93EC9A-6E3D-4433-8C45-3AA523178B4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5259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228600"/>
            <a:ext cx="6934200" cy="57943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Place Your Topic Here</a:t>
            </a:r>
          </a:p>
        </p:txBody>
      </p:sp>
      <p:sp>
        <p:nvSpPr>
          <p:cNvPr id="152599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447800"/>
            <a:ext cx="85344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Description Goes Here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500">
          <a:solidFill>
            <a:schemeClr val="bg1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defRPr sz="2000" b="1">
          <a:solidFill>
            <a:srgbClr val="000099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56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355C6E-E221-4BC7-881C-4EB34A57BA5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56680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1905000"/>
            <a:ext cx="8077200" cy="838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Transitional Page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5000">
          <a:solidFill>
            <a:srgbClr val="800000"/>
          </a:solidFill>
          <a:latin typeface="Arial Black" pitchFamily="34" charset="0"/>
        </a:defRPr>
      </a:lvl9pPr>
    </p:titleStyle>
    <p:bodyStyle>
      <a:lvl1pPr marL="342900" indent="-342900" algn="ctr" rtl="0" eaLnBrk="1" fontAlgn="base" hangingPunct="1">
        <a:spcBef>
          <a:spcPct val="20000"/>
        </a:spcBef>
        <a:spcAft>
          <a:spcPct val="0"/>
        </a:spcAft>
        <a:defRPr sz="45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8CCE9A5-6C9D-487E-AA84-0F6672CF4726}" type="datetimeFigureOut">
              <a:rPr lang="ru-RU" smtClean="0"/>
              <a:pPr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08D3CA0-CEF5-4DCC-9EB5-E4F2C27F29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920880" cy="1512168"/>
          </a:xfrm>
        </p:spPr>
        <p:txBody>
          <a:bodyPr anchor="ctr">
            <a:normAutofit fontScale="90000"/>
          </a:bodyPr>
          <a:lstStyle/>
          <a:p>
            <a:r>
              <a:rPr lang="ru-RU" sz="4000" b="1" dirty="0">
                <a:effectLst/>
              </a:rPr>
              <a:t/>
            </a:r>
            <a:br>
              <a:rPr lang="ru-RU" sz="4000" b="1" dirty="0">
                <a:effectLst/>
              </a:rPr>
            </a:br>
            <a:r>
              <a:rPr lang="ru-RU" sz="4000" dirty="0">
                <a:effectLst/>
              </a:rPr>
              <a:t/>
            </a:r>
            <a:br>
              <a:rPr lang="ru-RU" sz="4000" dirty="0">
                <a:effectLst/>
              </a:rPr>
            </a:br>
            <a:r>
              <a:rPr lang="ru-RU" sz="4000" b="1" dirty="0">
                <a:effectLst/>
              </a:rPr>
              <a:t>Основы 3D моделирования. Печать 3D моделей на 3D принтере</a:t>
            </a:r>
            <a:r>
              <a:rPr lang="ru-RU" sz="4000" b="1" dirty="0" smtClean="0">
                <a:effectLst/>
              </a:rPr>
              <a:t>.</a:t>
            </a:r>
            <a:br>
              <a:rPr lang="ru-RU" sz="4000" b="1" dirty="0" smtClean="0">
                <a:effectLst/>
              </a:rPr>
            </a:br>
            <a:r>
              <a:rPr lang="ru-RU" sz="2200" b="1" dirty="0">
                <a:effectLst/>
              </a:rPr>
              <a:t>(</a:t>
            </a:r>
            <a:r>
              <a:rPr lang="ru-RU" sz="2200" b="1" dirty="0" smtClean="0">
                <a:effectLst/>
              </a:rPr>
              <a:t>Ознакомительный мастер класс для педагогов)</a:t>
            </a:r>
            <a:r>
              <a:rPr lang="ru-RU" sz="4000" b="1" dirty="0">
                <a:effectLst/>
              </a:rPr>
              <a:t/>
            </a:r>
            <a:br>
              <a:rPr lang="ru-RU" sz="4000" b="1" dirty="0">
                <a:effectLst/>
              </a:rPr>
            </a:b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Рисунок 2" descr="330px-ORDbot_quantu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212976"/>
            <a:ext cx="2997787" cy="2736304"/>
          </a:xfrm>
          <a:prstGeom prst="rect">
            <a:avLst/>
          </a:prstGeom>
        </p:spPr>
      </p:pic>
      <p:pic>
        <p:nvPicPr>
          <p:cNvPr id="2050" name="Picture 2" descr="https://top3dshop.com/image/catalog/products/3d_printers/robo_c2/robo_c2_imag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974" y="3247206"/>
            <a:ext cx="4092672" cy="272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496944" cy="936104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ru-RU" sz="4800" b="1" spc="3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такое 3D-печать?</a:t>
            </a:r>
            <a:endParaRPr lang="ru-RU" sz="4800" b="1" spc="3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772816"/>
            <a:ext cx="8320116" cy="467878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3</a:t>
            </a:r>
            <a:r>
              <a:rPr lang="en-US" sz="2800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печати или «аддитивное производство» представляет собой послойное создание физического объекта на базе виртуальной трёхмерной модели. Печать происходит из нескольких сотен и даже тысяч слоев на специальном устройстве - 3D-принтере. </a:t>
            </a: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3D-печать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– процесс создания цельных трехмерных объектов практически любой геометрической формы на основе цифровой модели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11560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4800" b="1" dirty="0">
                <a:effectLst/>
              </a:rPr>
              <a:t>История возникновения 3Д печати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5698976" cy="5069160"/>
          </a:xfrm>
        </p:spPr>
        <p:txBody>
          <a:bodyPr>
            <a:normAutofit fontScale="85000" lnSpcReduction="10000"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212121"/>
                </a:solidFill>
                <a:latin typeface="Times New Roman"/>
                <a:ea typeface="Times New Roman"/>
                <a:cs typeface="Times New Roman"/>
              </a:rPr>
              <a:t>Технология трёхмерной печати зародилась в середине ХХ века, тогда же были выпущены первые 3D принтеры, больше напоминавшие производственные станки, нежели печатающие устройства. </a:t>
            </a:r>
            <a:r>
              <a:rPr lang="ru-RU" dirty="0" smtClean="0">
                <a:solidFill>
                  <a:srgbClr val="212121"/>
                </a:solidFill>
                <a:latin typeface="Times New Roman"/>
                <a:ea typeface="Times New Roman"/>
                <a:cs typeface="Times New Roman"/>
              </a:rPr>
              <a:t>С </a:t>
            </a:r>
            <a:r>
              <a:rPr lang="ru-RU" dirty="0">
                <a:solidFill>
                  <a:srgbClr val="212121"/>
                </a:solidFill>
                <a:latin typeface="Times New Roman"/>
                <a:ea typeface="Times New Roman"/>
                <a:cs typeface="Times New Roman"/>
              </a:rPr>
              <a:t>развитием технологии трёхмерной печати 3D принтеры становились более компактными и дешёвыми. Появились первые устройства, доступные не только для промышленных предприятий и крупных коммерческих организаций, но и для мелких предпринимателей и домашних хозяйств. 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4" name="Рисунок 3" descr="3D-Print-NAS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78877" y="2492896"/>
            <a:ext cx="2739060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393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68760"/>
            <a:ext cx="8640960" cy="4896544"/>
          </a:xfrm>
        </p:spPr>
        <p:txBody>
          <a:bodyPr/>
          <a:lstStyle/>
          <a:p>
            <a:pPr lvl="0" algn="l">
              <a:lnSpc>
                <a:spcPct val="100000"/>
              </a:lnSpc>
            </a:pPr>
            <a:r>
              <a:rPr lang="en-US" sz="4000" b="1" dirty="0" smtClean="0">
                <a:solidFill>
                  <a:srgbClr val="FF0000"/>
                </a:solidFill>
                <a:effectLst/>
              </a:rPr>
              <a:t>ABS</a:t>
            </a:r>
            <a:r>
              <a:rPr lang="ru-RU" sz="4000" dirty="0" smtClean="0">
                <a:effectLst/>
              </a:rPr>
              <a:t>— температура </a:t>
            </a:r>
            <a:r>
              <a:rPr lang="ru-RU" sz="4000" dirty="0">
                <a:effectLst/>
              </a:rPr>
              <a:t>плавления — </a:t>
            </a:r>
            <a:r>
              <a:rPr lang="ru-RU" sz="4000" dirty="0" smtClean="0">
                <a:effectLst/>
              </a:rPr>
              <a:t>175-210°C</a:t>
            </a:r>
            <a:br>
              <a:rPr lang="ru-RU" sz="4000" dirty="0" smtClean="0">
                <a:effectLst/>
              </a:rPr>
            </a:br>
            <a:r>
              <a:rPr lang="en-US" sz="4000" b="1" dirty="0" smtClean="0">
                <a:solidFill>
                  <a:srgbClr val="FF0000"/>
                </a:solidFill>
                <a:effectLst/>
              </a:rPr>
              <a:t>PLA</a:t>
            </a:r>
            <a:r>
              <a:rPr lang="ru-RU" sz="4000" dirty="0">
                <a:effectLst/>
              </a:rPr>
              <a:t> </a:t>
            </a:r>
            <a:r>
              <a:rPr lang="ru-RU" sz="4000" dirty="0" smtClean="0">
                <a:effectLst/>
              </a:rPr>
              <a:t>— температура </a:t>
            </a:r>
            <a:r>
              <a:rPr lang="ru-RU" sz="4000" dirty="0">
                <a:effectLst/>
              </a:rPr>
              <a:t>плавления — 175-180°C</a:t>
            </a:r>
            <a:br>
              <a:rPr lang="ru-RU" sz="4000" dirty="0">
                <a:effectLst/>
              </a:rPr>
            </a:br>
            <a:r>
              <a:rPr lang="en-US" sz="4000" b="1" dirty="0" smtClean="0">
                <a:solidFill>
                  <a:srgbClr val="FF0000"/>
                </a:solidFill>
                <a:effectLst/>
              </a:rPr>
              <a:t>PETG</a:t>
            </a:r>
            <a:r>
              <a:rPr lang="ru-RU" sz="4000" dirty="0" smtClean="0">
                <a:effectLst/>
              </a:rPr>
              <a:t>—температура </a:t>
            </a:r>
            <a:r>
              <a:rPr lang="ru-RU" sz="4000" dirty="0">
                <a:effectLst/>
              </a:rPr>
              <a:t>плавления — 222-225°C</a:t>
            </a:r>
            <a:br>
              <a:rPr lang="ru-RU" sz="4000" dirty="0">
                <a:effectLst/>
              </a:rPr>
            </a:b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2123728" y="404664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err="1" smtClean="0">
                <a:solidFill>
                  <a:schemeClr val="bg2">
                    <a:lumMod val="25000"/>
                  </a:schemeClr>
                </a:solidFill>
              </a:rPr>
              <a:t>Филамент</a:t>
            </a:r>
            <a:endParaRPr lang="ru-RU" sz="4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98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Трехмерную модель, которую нужно будет распечатать можно получить тремя способами:</a:t>
            </a:r>
          </a:p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скачать готовую модель, например, из интернета;</a:t>
            </a:r>
          </a:p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нарисовать с нуля полноценную трехмерную модель;</a:t>
            </a:r>
          </a:p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отсканировать существующий объект.</a:t>
            </a:r>
          </a:p>
          <a:p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3729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776864" cy="144016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4800" b="1" dirty="0">
                <a:solidFill>
                  <a:schemeClr val="bg2">
                    <a:lumMod val="25000"/>
                  </a:schemeClr>
                </a:solidFill>
                <a:effectLst/>
              </a:rPr>
              <a:t>Редакторы трехмерного  моделирования</a:t>
            </a:r>
            <a:r>
              <a:rPr lang="ru-RU" sz="4800" dirty="0">
                <a:solidFill>
                  <a:schemeClr val="bg2">
                    <a:lumMod val="25000"/>
                  </a:schemeClr>
                </a:solidFill>
                <a:effectLst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8363892" cy="4608512"/>
          </a:xfrm>
        </p:spPr>
        <p:txBody>
          <a:bodyPr>
            <a:normAutofit fontScale="92500"/>
          </a:bodyPr>
          <a:lstStyle/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1. </a:t>
            </a:r>
            <a:r>
              <a:rPr lang="en-US" sz="2800" b="1" dirty="0" err="1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Avtodesk</a:t>
            </a:r>
            <a:endParaRPr lang="ru-RU" sz="2800" b="1" dirty="0"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2. </a:t>
            </a:r>
            <a:r>
              <a:rPr lang="en-US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Inventor</a:t>
            </a:r>
            <a:endParaRPr lang="ru-RU" sz="2800" b="1" dirty="0"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 smtClean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3.</a:t>
            </a:r>
            <a:r>
              <a:rPr lang="ru-RU" sz="2800" b="1" dirty="0" smtClean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Компас3</a:t>
            </a:r>
            <a:r>
              <a:rPr lang="en-US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D 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(домашняя версия не очень дорогая, бесплатную версию юр. лицам – нельзя, в версии </a:t>
            </a:r>
            <a:r>
              <a:rPr lang="en-US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LT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- много ограничений)</a:t>
            </a:r>
          </a:p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4. </a:t>
            </a:r>
            <a:r>
              <a:rPr lang="en-US" sz="2800" b="1" dirty="0" err="1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TinkerCad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 (бесплатные и не настолько урезанные)</a:t>
            </a:r>
          </a:p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6. </a:t>
            </a:r>
            <a:r>
              <a:rPr lang="en-US" sz="2800" b="1" dirty="0" err="1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FreeCad</a:t>
            </a:r>
            <a:endParaRPr lang="ru-RU" sz="2800" b="1" dirty="0">
              <a:solidFill>
                <a:schemeClr val="tx1">
                  <a:lumMod val="50000"/>
                </a:schemeClr>
              </a:solidFill>
              <a:latin typeface="Times New Roman"/>
              <a:ea typeface="Times New Roman"/>
            </a:endParaRPr>
          </a:p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5. </a:t>
            </a:r>
            <a:r>
              <a:rPr lang="en-US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Blender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 (больше для творчества, чем для деталей)</a:t>
            </a:r>
          </a:p>
          <a:p>
            <a:pPr marL="0" indent="450215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7.</a:t>
            </a:r>
            <a:r>
              <a:rPr lang="ru-RU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en-US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T</a:t>
            </a:r>
            <a:r>
              <a:rPr lang="ru-RU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-</a:t>
            </a:r>
            <a:r>
              <a:rPr lang="en-US" sz="2800" b="1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Flex</a:t>
            </a:r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Times New Roman"/>
                <a:ea typeface="Times New Roman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65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411560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  <a:effectLst/>
              </a:rPr>
              <a:t>Площадки с готовыми моделями</a:t>
            </a:r>
            <a:endParaRPr lang="ru-RU" sz="4400" b="1" dirty="0">
              <a:solidFill>
                <a:schemeClr val="tx2">
                  <a:lumMod val="75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91264" cy="377301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 </a:t>
            </a:r>
            <a:r>
              <a:rPr 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</a:t>
            </a:r>
            <a:r>
              <a:rPr lang="ru-RU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600" b="1" dirty="0" err="1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endParaRPr lang="ru-RU" sz="3600" b="1" dirty="0" smtClean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3D.ru</a:t>
            </a:r>
            <a:endParaRPr lang="ru-RU" sz="3600" b="1" dirty="0" smtClean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3d-stl.com</a:t>
            </a:r>
            <a:endParaRPr lang="ru-RU" sz="3600" b="1" dirty="0" smtClean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Thingiverse.ru</a:t>
            </a:r>
            <a:endParaRPr lang="ru-RU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527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96144"/>
          </a:xfrm>
        </p:spPr>
        <p:txBody>
          <a:bodyPr anchor="t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4000" b="1" dirty="0">
                <a:effectLst/>
              </a:rPr>
              <a:t>Так как же происходит печать?</a:t>
            </a:r>
            <a:r>
              <a:rPr lang="ru-RU" sz="4800" dirty="0">
                <a:effectLst/>
              </a:rPr>
              <a:t/>
            </a:r>
            <a:br>
              <a:rPr lang="ru-RU" sz="4800" dirty="0">
                <a:effectLst/>
              </a:rPr>
            </a:br>
            <a:endParaRPr lang="ru-RU" sz="48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Сначала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создаётся компьютерная 3D-модель при помощи специальной программы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3D-моделирования и сохраняется в формате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чего полученный файл формата .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stl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загружается в специальную программу -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слайсер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slicer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у нас с вами это программа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ura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нарезает модель послойно 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преобразует модель в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формат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GCODE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что по сути является набором координат движения головки принтера.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ней также вы задаете настройки печати.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Полученный g-код передается на наше чудо-устройство – 3D-принтер. 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начинается волшебство печати - принтер слой за слоем создает  нужную модель.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505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3204" y="116632"/>
            <a:ext cx="8229600" cy="1772816"/>
          </a:xfrm>
        </p:spPr>
        <p:txBody>
          <a:bodyPr anchor="t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4000" b="1" dirty="0">
                <a:effectLst/>
              </a:rPr>
              <a:t>В образовательных целях, зачем он нужен?</a:t>
            </a:r>
            <a:br>
              <a:rPr lang="ru-RU" sz="4000" b="1" dirty="0">
                <a:effectLst/>
              </a:rPr>
            </a:br>
            <a:endParaRPr lang="ru-RU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844824"/>
            <a:ext cx="871296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/>
                <a:ea typeface="Times New Roman"/>
              </a:rPr>
              <a:t>3Д принтеры в образовании – это отличная возможность для развития пространственного мышления и творческих навыков. </a:t>
            </a:r>
            <a:endParaRPr lang="ru-RU" sz="2400" dirty="0" smtClean="0">
              <a:latin typeface="Times New Roman"/>
              <a:ea typeface="Times New Roman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Практическое 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</a:rPr>
              <a:t>моделирование кардинально меняет представление детей о различных предметах и делает более доступным и понятным процесс обучения таким наукам, как программирование, дизайн, физика, математика, естествознание. 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</a:rPr>
              <a:t>Кроме того, создание чего-либо своими руками поможет переступить порог привычного для нашего общества пассивного потребления типовых товаров к воплощению своих идей в реальность.  </a:t>
            </a:r>
          </a:p>
          <a:p>
            <a:pPr marL="342900" indent="-342900" algn="just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2400" dirty="0"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83887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80728"/>
          </a:xfrm>
        </p:spPr>
        <p:txBody>
          <a:bodyPr anchor="t">
            <a:normAutofit fontScale="90000"/>
          </a:bodyPr>
          <a:lstStyle/>
          <a:p>
            <a:r>
              <a:rPr lang="ru-RU" sz="4000" b="1" dirty="0">
                <a:effectLst/>
              </a:rPr>
              <a:t>На 3D принтере можно печатать:</a:t>
            </a:r>
            <a:r>
              <a:rPr lang="ru-RU" sz="4000" dirty="0">
                <a:effectLst/>
              </a:rPr>
              <a:t/>
            </a:r>
            <a:br>
              <a:rPr lang="ru-RU" sz="4000" dirty="0">
                <a:effectLst/>
              </a:rPr>
            </a:br>
            <a:endParaRPr lang="ru-RU" sz="40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визуализацию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сложных структур, предметов и даже формул;</a:t>
            </a:r>
          </a:p>
          <a:p>
            <a:pPr lvl="0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макет цепной реакции или физического процесса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Татьяна\Pictures\htmlconvd-kHM0UB94x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068960"/>
            <a:ext cx="3528392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640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Татьяна\Pictures\htmlconvd-kHM0UB16x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" y="4279628"/>
            <a:ext cx="1843645" cy="165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i?id=e6732572ea9b3762ccc0a21edcbc0fbfb2983bda-7993564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303749"/>
            <a:ext cx="2301364" cy="153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pvtest.ru/wp-content/uploads/2/d/d/2dd6f0bcb3c356901e1a8bdabae2db62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774" y="4279629"/>
            <a:ext cx="2376264" cy="158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169646"/>
            <a:ext cx="8064896" cy="356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имитацию фрагмента тела человека или органа;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реконструкцию имеющих историческое, археологическое или географическое значение объектов.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творческого развития учащиеся получают практический опыт в </a:t>
            </a:r>
            <a:r>
              <a:rPr lang="ru-RU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прототипировании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программа дополняется новыми предметами – основы дизайна, инжиниринга, конструирования и моделирования.</a:t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029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931224" cy="1195536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3074" name="Picture 2" descr="C:\Users\Татьяна\Pictures\16786855085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11960"/>
            <a:ext cx="2520279" cy="4480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Татьяна\Pictures\-5192929715487358904_1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62632"/>
            <a:ext cx="2088232" cy="1979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Татьяна\Pictures\-5192929715487358905_1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29659"/>
            <a:ext cx="2759050" cy="2062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sun9-67.userapi.com/impg/FMTqi8SRAhjJVeDGblq3Taxq55Ii6o7omgkixw/3h01odaQSAY.jpg?size=610x1080&amp;quality=95&amp;sign=55e4ebb25448fa751090ee618b8148c3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344" y="1762632"/>
            <a:ext cx="2522120" cy="4429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374111"/>
      </p:ext>
    </p:extLst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Тема1">
  <a:themeElements>
    <a:clrScheme name="01abstrac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abstract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01abstrac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bstrac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bstrac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bstrac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bstrac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bstrac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bstrac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bstrac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bstrac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bstrac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bstrac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bstrac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Исполнитель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1270</TotalTime>
  <Words>368</Words>
  <Application>Microsoft Office PowerPoint</Application>
  <PresentationFormat>Экран (4:3)</PresentationFormat>
  <Paragraphs>42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Тема1</vt:lpstr>
      <vt:lpstr>Custom Design</vt:lpstr>
      <vt:lpstr>1_Custom Design</vt:lpstr>
      <vt:lpstr>1_Default Design</vt:lpstr>
      <vt:lpstr>Исполнительная</vt:lpstr>
      <vt:lpstr>  Основы 3D моделирования. Печать 3D моделей на 3D принтере. (Ознакомительный мастер класс для педагогов) </vt:lpstr>
      <vt:lpstr>Что такое 3D-печать?</vt:lpstr>
      <vt:lpstr>История возникновения 3Д печати</vt:lpstr>
      <vt:lpstr>ABS— температура плавления — 175-210°C PLA — температура плавления — 175-180°C PETG—температура плавления — 222-225°C </vt:lpstr>
      <vt:lpstr>Презентация PowerPoint</vt:lpstr>
      <vt:lpstr>Редакторы трехмерного  моделирования:</vt:lpstr>
      <vt:lpstr>Площадки с готовыми моделями</vt:lpstr>
      <vt:lpstr>Так как же происходит печать? </vt:lpstr>
      <vt:lpstr>В образовательных целях, зачем он нужен? </vt:lpstr>
      <vt:lpstr>На 3D принтере можно печатать: 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Роза</dc:creator>
  <cp:lastModifiedBy>Татьяна</cp:lastModifiedBy>
  <cp:revision>116</cp:revision>
  <dcterms:created xsi:type="dcterms:W3CDTF">2014-09-15T13:44:53Z</dcterms:created>
  <dcterms:modified xsi:type="dcterms:W3CDTF">2023-04-03T05:08:37Z</dcterms:modified>
</cp:coreProperties>
</file>