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347" r:id="rId3"/>
    <p:sldId id="348" r:id="rId4"/>
    <p:sldId id="349" r:id="rId5"/>
    <p:sldId id="356" r:id="rId6"/>
    <p:sldId id="357" r:id="rId7"/>
    <p:sldId id="350" r:id="rId8"/>
    <p:sldId id="358" r:id="rId9"/>
    <p:sldId id="351" r:id="rId10"/>
    <p:sldId id="360" r:id="rId11"/>
    <p:sldId id="359" r:id="rId12"/>
    <p:sldId id="363" r:id="rId13"/>
    <p:sldId id="352" r:id="rId14"/>
    <p:sldId id="355" r:id="rId15"/>
    <p:sldId id="353" r:id="rId16"/>
    <p:sldId id="361" r:id="rId17"/>
    <p:sldId id="362" r:id="rId18"/>
    <p:sldId id="346" r:id="rId19"/>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80" autoAdjust="0"/>
  </p:normalViewPr>
  <p:slideViewPr>
    <p:cSldViewPr>
      <p:cViewPr varScale="1">
        <p:scale>
          <a:sx n="145" d="100"/>
          <a:sy n="145" d="100"/>
        </p:scale>
        <p:origin x="624" y="126"/>
      </p:cViewPr>
      <p:guideLst>
        <p:guide orient="horz" pos="2160"/>
        <p:guide pos="2880"/>
        <p:guide orient="horz" pos="1620"/>
      </p:guideLst>
    </p:cSldViewPr>
  </p:slideViewPr>
  <p:outlineViewPr>
    <p:cViewPr>
      <p:scale>
        <a:sx n="33" d="100"/>
        <a:sy n="33" d="100"/>
      </p:scale>
      <p:origin x="0" y="29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44B08B-3973-4D9B-8088-E776F12C1755}" type="datetimeFigureOut">
              <a:rPr lang="ru-RU" smtClean="0"/>
              <a:t>12.02.2024</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7AA5A3-5D2C-450B-85ED-EA31202E702A}" type="slidenum">
              <a:rPr lang="ru-RU" smtClean="0"/>
              <a:t>‹#›</a:t>
            </a:fld>
            <a:endParaRPr lang="ru-RU"/>
          </a:p>
        </p:txBody>
      </p:sp>
    </p:spTree>
    <p:extLst>
      <p:ext uri="{BB962C8B-B14F-4D97-AF65-F5344CB8AC3E}">
        <p14:creationId xmlns:p14="http://schemas.microsoft.com/office/powerpoint/2010/main" val="747586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171450"/>
            <a:ext cx="8695944" cy="452628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grpSp>
        <p:nvGrpSpPr>
          <p:cNvPr id="7" name="Group 9"/>
          <p:cNvGrpSpPr>
            <a:grpSpLocks noChangeAspect="1"/>
          </p:cNvGrpSpPr>
          <p:nvPr/>
        </p:nvGrpSpPr>
        <p:grpSpPr bwMode="hidden">
          <a:xfrm>
            <a:off x="211665" y="4015472"/>
            <a:ext cx="8723376" cy="998685"/>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grpSp>
      <p:sp>
        <p:nvSpPr>
          <p:cNvPr id="2" name="Title 1"/>
          <p:cNvSpPr>
            <a:spLocks noGrp="1"/>
          </p:cNvSpPr>
          <p:nvPr>
            <p:ph type="ctrTitle"/>
          </p:nvPr>
        </p:nvSpPr>
        <p:spPr>
          <a:xfrm>
            <a:off x="685800" y="1200150"/>
            <a:ext cx="7772400" cy="1335081"/>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2667001"/>
            <a:ext cx="6400800" cy="11049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5" name="Footer Placeholder 4"/>
          <p:cNvSpPr>
            <a:spLocks noGrp="1"/>
          </p:cNvSpPr>
          <p:nvPr>
            <p:ph type="ftr" sz="quarter" idx="11"/>
          </p:nvPr>
        </p:nvSpPr>
        <p:spPr/>
        <p:txBody>
          <a:bodyPr/>
          <a:lstStyle/>
          <a:p>
            <a:pPr>
              <a:defRPr/>
            </a:pPr>
            <a:endParaRPr lang="ru-RU">
              <a:solidFill>
                <a:srgbClr val="073E87"/>
              </a:solidFill>
            </a:endParaRPr>
          </a:p>
        </p:txBody>
      </p:sp>
      <p:sp>
        <p:nvSpPr>
          <p:cNvPr id="6" name="Slide Number Placeholder 5"/>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Tree>
    <p:extLst>
      <p:ext uri="{BB962C8B-B14F-4D97-AF65-F5344CB8AC3E}">
        <p14:creationId xmlns:p14="http://schemas.microsoft.com/office/powerpoint/2010/main" val="2872855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5" name="Footer Placeholder 4"/>
          <p:cNvSpPr>
            <a:spLocks noGrp="1"/>
          </p:cNvSpPr>
          <p:nvPr>
            <p:ph type="ftr" sz="quarter" idx="11"/>
          </p:nvPr>
        </p:nvSpPr>
        <p:spPr/>
        <p:txBody>
          <a:bodyPr/>
          <a:lstStyle/>
          <a:p>
            <a:pPr>
              <a:defRPr/>
            </a:pPr>
            <a:endParaRPr lang="ru-RU">
              <a:solidFill>
                <a:srgbClr val="073E87"/>
              </a:solidFill>
            </a:endParaRPr>
          </a:p>
        </p:txBody>
      </p:sp>
      <p:sp>
        <p:nvSpPr>
          <p:cNvPr id="6" name="Slide Number Placeholder 5"/>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
        <p:nvSpPr>
          <p:cNvPr id="7" name="Title 6"/>
          <p:cNvSpPr>
            <a:spLocks noGrp="1"/>
          </p:cNvSpPr>
          <p:nvPr>
            <p:ph type="title"/>
          </p:nvPr>
        </p:nvSpPr>
        <p:spPr/>
        <p:txBody>
          <a:bodyPr/>
          <a:lstStyle/>
          <a:p>
            <a:r>
              <a:rPr lang="ru-RU" smtClean="0"/>
              <a:t>Образец заголовка</a:t>
            </a:r>
            <a:endParaRPr lang="en-US"/>
          </a:p>
        </p:txBody>
      </p:sp>
    </p:spTree>
    <p:extLst>
      <p:ext uri="{BB962C8B-B14F-4D97-AF65-F5344CB8AC3E}">
        <p14:creationId xmlns:p14="http://schemas.microsoft.com/office/powerpoint/2010/main" val="513738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171450"/>
            <a:ext cx="8695944" cy="3552444"/>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p:nvSpPr>
          <p:cNvPr id="9" name="Freeform 14"/>
          <p:cNvSpPr>
            <a:spLocks/>
          </p:cNvSpPr>
          <p:nvPr/>
        </p:nvSpPr>
        <p:spPr bwMode="hidden">
          <a:xfrm>
            <a:off x="6047439" y="3152694"/>
            <a:ext cx="2876429" cy="53552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0" name="Freeform 18"/>
          <p:cNvSpPr>
            <a:spLocks/>
          </p:cNvSpPr>
          <p:nvPr/>
        </p:nvSpPr>
        <p:spPr bwMode="hidden">
          <a:xfrm>
            <a:off x="2619320" y="3056467"/>
            <a:ext cx="5544515" cy="637604"/>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1" name="Freeform 22"/>
          <p:cNvSpPr>
            <a:spLocks/>
          </p:cNvSpPr>
          <p:nvPr/>
        </p:nvSpPr>
        <p:spPr bwMode="hidden">
          <a:xfrm>
            <a:off x="2828728" y="3065672"/>
            <a:ext cx="5467980" cy="580704"/>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2" name="Freeform 26"/>
          <p:cNvSpPr>
            <a:spLocks/>
          </p:cNvSpPr>
          <p:nvPr/>
        </p:nvSpPr>
        <p:spPr bwMode="hidden">
          <a:xfrm>
            <a:off x="5609489" y="3055631"/>
            <a:ext cx="3308000" cy="488662"/>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useBgFill="1">
        <p:nvSpPr>
          <p:cNvPr id="13" name="Freeform 10"/>
          <p:cNvSpPr>
            <a:spLocks/>
          </p:cNvSpPr>
          <p:nvPr/>
        </p:nvSpPr>
        <p:spPr bwMode="hidden">
          <a:xfrm>
            <a:off x="211665" y="3043916"/>
            <a:ext cx="8723376" cy="997406"/>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2" name="Title 1"/>
          <p:cNvSpPr>
            <a:spLocks noGrp="1"/>
          </p:cNvSpPr>
          <p:nvPr>
            <p:ph type="title"/>
          </p:nvPr>
        </p:nvSpPr>
        <p:spPr>
          <a:xfrm>
            <a:off x="690032" y="1847670"/>
            <a:ext cx="7772400" cy="1143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078086"/>
            <a:ext cx="6417734" cy="70485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5" name="Footer Placeholder 4"/>
          <p:cNvSpPr>
            <a:spLocks noGrp="1"/>
          </p:cNvSpPr>
          <p:nvPr>
            <p:ph type="ftr" sz="quarter" idx="11"/>
          </p:nvPr>
        </p:nvSpPr>
        <p:spPr/>
        <p:txBody>
          <a:bodyPr/>
          <a:lstStyle/>
          <a:p>
            <a:pPr>
              <a:defRPr/>
            </a:pPr>
            <a:endParaRPr lang="ru-RU">
              <a:solidFill>
                <a:srgbClr val="073E87"/>
              </a:solidFill>
            </a:endParaRPr>
          </a:p>
        </p:txBody>
      </p:sp>
      <p:sp>
        <p:nvSpPr>
          <p:cNvPr id="6" name="Slide Number Placeholder 5"/>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Tree>
    <p:extLst>
      <p:ext uri="{BB962C8B-B14F-4D97-AF65-F5344CB8AC3E}">
        <p14:creationId xmlns:p14="http://schemas.microsoft.com/office/powerpoint/2010/main" val="1566376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6" name="Footer Placeholder 5"/>
          <p:cNvSpPr>
            <a:spLocks noGrp="1"/>
          </p:cNvSpPr>
          <p:nvPr>
            <p:ph type="ftr" sz="quarter" idx="11"/>
          </p:nvPr>
        </p:nvSpPr>
        <p:spPr/>
        <p:txBody>
          <a:bodyPr/>
          <a:lstStyle/>
          <a:p>
            <a:pPr>
              <a:defRPr/>
            </a:pPr>
            <a:endParaRPr lang="ru-RU">
              <a:solidFill>
                <a:srgbClr val="073E87"/>
              </a:solidFill>
            </a:endParaRPr>
          </a:p>
        </p:txBody>
      </p:sp>
      <p:sp>
        <p:nvSpPr>
          <p:cNvPr id="7" name="Slide Number Placeholder 6"/>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
        <p:nvSpPr>
          <p:cNvPr id="9" name="Content Placeholder 8"/>
          <p:cNvSpPr>
            <a:spLocks noGrp="1"/>
          </p:cNvSpPr>
          <p:nvPr>
            <p:ph sz="quarter" idx="13"/>
          </p:nvPr>
        </p:nvSpPr>
        <p:spPr>
          <a:xfrm>
            <a:off x="676655" y="2009394"/>
            <a:ext cx="3822192" cy="258546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009394"/>
            <a:ext cx="3822192" cy="258546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1128291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008585"/>
            <a:ext cx="3822192" cy="47982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3" y="2571751"/>
            <a:ext cx="3820055" cy="2022872"/>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008585"/>
            <a:ext cx="3822192" cy="47982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571751"/>
            <a:ext cx="3822192" cy="2022872"/>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8" name="Footer Placeholder 7"/>
          <p:cNvSpPr>
            <a:spLocks noGrp="1"/>
          </p:cNvSpPr>
          <p:nvPr>
            <p:ph type="ftr" sz="quarter" idx="11"/>
          </p:nvPr>
        </p:nvSpPr>
        <p:spPr/>
        <p:txBody>
          <a:bodyPr/>
          <a:lstStyle/>
          <a:p>
            <a:pPr>
              <a:defRPr/>
            </a:pPr>
            <a:endParaRPr lang="ru-RU">
              <a:solidFill>
                <a:srgbClr val="073E87"/>
              </a:solidFill>
            </a:endParaRPr>
          </a:p>
        </p:txBody>
      </p:sp>
      <p:sp>
        <p:nvSpPr>
          <p:cNvPr id="9" name="Slide Number Placeholder 8"/>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Tree>
    <p:extLst>
      <p:ext uri="{BB962C8B-B14F-4D97-AF65-F5344CB8AC3E}">
        <p14:creationId xmlns:p14="http://schemas.microsoft.com/office/powerpoint/2010/main" val="1319223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4" name="Footer Placeholder 3"/>
          <p:cNvSpPr>
            <a:spLocks noGrp="1"/>
          </p:cNvSpPr>
          <p:nvPr>
            <p:ph type="ftr" sz="quarter" idx="11"/>
          </p:nvPr>
        </p:nvSpPr>
        <p:spPr/>
        <p:txBody>
          <a:bodyPr/>
          <a:lstStyle/>
          <a:p>
            <a:pPr>
              <a:defRPr/>
            </a:pPr>
            <a:endParaRPr lang="ru-RU">
              <a:solidFill>
                <a:srgbClr val="073E87"/>
              </a:solidFill>
            </a:endParaRPr>
          </a:p>
        </p:txBody>
      </p:sp>
      <p:sp>
        <p:nvSpPr>
          <p:cNvPr id="5" name="Slide Number Placeholder 4"/>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Tree>
    <p:extLst>
      <p:ext uri="{BB962C8B-B14F-4D97-AF65-F5344CB8AC3E}">
        <p14:creationId xmlns:p14="http://schemas.microsoft.com/office/powerpoint/2010/main" val="3296835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171450"/>
            <a:ext cx="8695944" cy="10698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grpSp>
        <p:nvGrpSpPr>
          <p:cNvPr id="6" name="Group 5"/>
          <p:cNvGrpSpPr>
            <a:grpSpLocks noChangeAspect="1"/>
          </p:cNvGrpSpPr>
          <p:nvPr/>
        </p:nvGrpSpPr>
        <p:grpSpPr bwMode="hidden">
          <a:xfrm>
            <a:off x="211665" y="535643"/>
            <a:ext cx="8723376" cy="997406"/>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grpSp>
      <p:sp>
        <p:nvSpPr>
          <p:cNvPr id="2" name="Date Placeholder 1"/>
          <p:cNvSpPr>
            <a:spLocks noGrp="1"/>
          </p:cNvSpPr>
          <p:nvPr>
            <p:ph type="dt" sz="half" idx="10"/>
          </p:nvPr>
        </p:nvSpPr>
        <p:spPr/>
        <p:txBody>
          <a:bodyPr/>
          <a:lstStyle/>
          <a:p>
            <a:pPr>
              <a:defRPr/>
            </a:pPr>
            <a:fld id="{58B22470-A497-4F7E-93B9-5B67519C5077}" type="datetime1">
              <a:rPr lang="ru-RU" smtClean="0">
                <a:solidFill>
                  <a:srgbClr val="073E87"/>
                </a:solidFill>
              </a:rPr>
              <a:pPr>
                <a:defRPr/>
              </a:pPr>
              <a:t>12.02.2024</a:t>
            </a:fld>
            <a:endParaRPr lang="ru-RU">
              <a:solidFill>
                <a:srgbClr val="073E87"/>
              </a:solidFill>
            </a:endParaRPr>
          </a:p>
        </p:txBody>
      </p:sp>
      <p:sp>
        <p:nvSpPr>
          <p:cNvPr id="3" name="Footer Placeholder 2"/>
          <p:cNvSpPr>
            <a:spLocks noGrp="1"/>
          </p:cNvSpPr>
          <p:nvPr>
            <p:ph type="ftr" sz="quarter" idx="11"/>
          </p:nvPr>
        </p:nvSpPr>
        <p:spPr/>
        <p:txBody>
          <a:bodyPr/>
          <a:lstStyle/>
          <a:p>
            <a:pPr>
              <a:defRPr/>
            </a:pPr>
            <a:endParaRPr lang="ru-RU">
              <a:solidFill>
                <a:srgbClr val="073E87"/>
              </a:solidFill>
            </a:endParaRPr>
          </a:p>
        </p:txBody>
      </p:sp>
      <p:sp>
        <p:nvSpPr>
          <p:cNvPr id="4" name="Slide Number Placeholder 3"/>
          <p:cNvSpPr>
            <a:spLocks noGrp="1"/>
          </p:cNvSpPr>
          <p:nvPr>
            <p:ph type="sldNum" sz="quarter" idx="12"/>
          </p:nvPr>
        </p:nvSpPr>
        <p:spPr/>
        <p:txBody>
          <a:bodyPr/>
          <a:lstStyle/>
          <a:p>
            <a:pPr>
              <a:defRPr/>
            </a:pPr>
            <a:fld id="{5477F7F2-61E4-422B-9625-2D6DC5405D76}" type="slidenum">
              <a:rPr lang="ru-RU" smtClean="0">
                <a:solidFill>
                  <a:srgbClr val="073E87"/>
                </a:solidFill>
              </a:rPr>
              <a:pPr>
                <a:defRPr/>
              </a:pPr>
              <a:t>‹#›</a:t>
            </a:fld>
            <a:endParaRPr lang="ru-RU">
              <a:solidFill>
                <a:srgbClr val="073E87"/>
              </a:solidFill>
            </a:endParaRPr>
          </a:p>
        </p:txBody>
      </p:sp>
    </p:spTree>
    <p:extLst>
      <p:ext uri="{BB962C8B-B14F-4D97-AF65-F5344CB8AC3E}">
        <p14:creationId xmlns:p14="http://schemas.microsoft.com/office/powerpoint/2010/main" val="406043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171450"/>
            <a:ext cx="8695944" cy="10698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p:nvSpPr>
          <p:cNvPr id="5" name="Date Placeholder 4"/>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6" name="Footer Placeholder 5"/>
          <p:cNvSpPr>
            <a:spLocks noGrp="1"/>
          </p:cNvSpPr>
          <p:nvPr>
            <p:ph type="ftr" sz="quarter" idx="11"/>
          </p:nvPr>
        </p:nvSpPr>
        <p:spPr/>
        <p:txBody>
          <a:bodyPr/>
          <a:lstStyle/>
          <a:p>
            <a:pPr>
              <a:defRPr/>
            </a:pPr>
            <a:endParaRPr lang="ru-RU">
              <a:solidFill>
                <a:srgbClr val="073E87"/>
              </a:solidFill>
            </a:endParaRPr>
          </a:p>
        </p:txBody>
      </p:sp>
      <p:sp>
        <p:nvSpPr>
          <p:cNvPr id="7" name="Slide Number Placeholder 6"/>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
        <p:nvSpPr>
          <p:cNvPr id="4" name="Text Placeholder 3"/>
          <p:cNvSpPr>
            <a:spLocks noGrp="1"/>
          </p:cNvSpPr>
          <p:nvPr>
            <p:ph type="body" sz="half" idx="2"/>
          </p:nvPr>
        </p:nvSpPr>
        <p:spPr>
          <a:xfrm>
            <a:off x="914400" y="2686050"/>
            <a:ext cx="3352800" cy="142875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535643"/>
            <a:ext cx="8723376" cy="998685"/>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grpSp>
      <p:sp>
        <p:nvSpPr>
          <p:cNvPr id="22" name="Title 21"/>
          <p:cNvSpPr>
            <a:spLocks noGrp="1"/>
          </p:cNvSpPr>
          <p:nvPr>
            <p:ph type="title"/>
          </p:nvPr>
        </p:nvSpPr>
        <p:spPr>
          <a:xfrm>
            <a:off x="914400" y="1714500"/>
            <a:ext cx="3352800" cy="939546"/>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371600"/>
            <a:ext cx="3904076" cy="28575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3048198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171450"/>
            <a:ext cx="8695944" cy="452628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grpSp>
        <p:nvGrpSpPr>
          <p:cNvPr id="9" name="Group 8"/>
          <p:cNvGrpSpPr>
            <a:grpSpLocks noChangeAspect="1"/>
          </p:cNvGrpSpPr>
          <p:nvPr/>
        </p:nvGrpSpPr>
        <p:grpSpPr bwMode="hidden">
          <a:xfrm>
            <a:off x="211665" y="4015472"/>
            <a:ext cx="8723376" cy="998685"/>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grpSp>
      <p:sp>
        <p:nvSpPr>
          <p:cNvPr id="2" name="Title 1"/>
          <p:cNvSpPr>
            <a:spLocks noGrp="1"/>
          </p:cNvSpPr>
          <p:nvPr>
            <p:ph type="title"/>
          </p:nvPr>
        </p:nvSpPr>
        <p:spPr>
          <a:xfrm>
            <a:off x="4874156" y="254000"/>
            <a:ext cx="3812645" cy="1822451"/>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4" y="2089150"/>
            <a:ext cx="3818467" cy="18161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6" name="Footer Placeholder 5"/>
          <p:cNvSpPr>
            <a:spLocks noGrp="1"/>
          </p:cNvSpPr>
          <p:nvPr>
            <p:ph type="ftr" sz="quarter" idx="11"/>
          </p:nvPr>
        </p:nvSpPr>
        <p:spPr/>
        <p:txBody>
          <a:bodyPr/>
          <a:lstStyle/>
          <a:p>
            <a:pPr>
              <a:defRPr/>
            </a:pPr>
            <a:endParaRPr lang="ru-RU">
              <a:solidFill>
                <a:srgbClr val="073E87"/>
              </a:solidFill>
            </a:endParaRPr>
          </a:p>
        </p:txBody>
      </p:sp>
      <p:sp>
        <p:nvSpPr>
          <p:cNvPr id="7" name="Slide Number Placeholder 6"/>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
        <p:nvSpPr>
          <p:cNvPr id="3" name="Picture Placeholder 2"/>
          <p:cNvSpPr>
            <a:spLocks noGrp="1"/>
          </p:cNvSpPr>
          <p:nvPr>
            <p:ph type="pic" idx="1"/>
          </p:nvPr>
        </p:nvSpPr>
        <p:spPr>
          <a:xfrm>
            <a:off x="838200" y="1028700"/>
            <a:ext cx="3566160" cy="219456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extLst>
      <p:ext uri="{BB962C8B-B14F-4D97-AF65-F5344CB8AC3E}">
        <p14:creationId xmlns:p14="http://schemas.microsoft.com/office/powerpoint/2010/main" val="1318038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5" name="Footer Placeholder 4"/>
          <p:cNvSpPr>
            <a:spLocks noGrp="1"/>
          </p:cNvSpPr>
          <p:nvPr>
            <p:ph type="ftr" sz="quarter" idx="11"/>
          </p:nvPr>
        </p:nvSpPr>
        <p:spPr/>
        <p:txBody>
          <a:bodyPr/>
          <a:lstStyle/>
          <a:p>
            <a:pPr>
              <a:defRPr/>
            </a:pPr>
            <a:endParaRPr lang="ru-RU">
              <a:solidFill>
                <a:srgbClr val="073E87"/>
              </a:solidFill>
            </a:endParaRPr>
          </a:p>
        </p:txBody>
      </p:sp>
      <p:sp>
        <p:nvSpPr>
          <p:cNvPr id="6" name="Slide Number Placeholder 5"/>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spTree>
    <p:extLst>
      <p:ext uri="{BB962C8B-B14F-4D97-AF65-F5344CB8AC3E}">
        <p14:creationId xmlns:p14="http://schemas.microsoft.com/office/powerpoint/2010/main" val="1453754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171450"/>
            <a:ext cx="8695944" cy="10698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p:nvSpPr>
          <p:cNvPr id="4" name="Date Placeholder 3"/>
          <p:cNvSpPr>
            <a:spLocks noGrp="1"/>
          </p:cNvSpPr>
          <p:nvPr>
            <p:ph type="dt" sz="half" idx="10"/>
          </p:nvPr>
        </p:nvSpPr>
        <p:spPr/>
        <p:txBody>
          <a:bodyPr/>
          <a:lstStyle/>
          <a:p>
            <a:pPr>
              <a:defRPr/>
            </a:pPr>
            <a:fld id="{48BF380E-E56D-49A5-A1A2-EFA3057F73A5}" type="datetime1">
              <a:rPr lang="ru-RU" smtClean="0">
                <a:solidFill>
                  <a:srgbClr val="073E87"/>
                </a:solidFill>
              </a:rPr>
              <a:pPr>
                <a:defRPr/>
              </a:pPr>
              <a:t>12.02.2024</a:t>
            </a:fld>
            <a:endParaRPr lang="ru-RU">
              <a:solidFill>
                <a:srgbClr val="073E87"/>
              </a:solidFill>
            </a:endParaRPr>
          </a:p>
        </p:txBody>
      </p:sp>
      <p:sp>
        <p:nvSpPr>
          <p:cNvPr id="5" name="Footer Placeholder 4"/>
          <p:cNvSpPr>
            <a:spLocks noGrp="1"/>
          </p:cNvSpPr>
          <p:nvPr>
            <p:ph type="ftr" sz="quarter" idx="11"/>
          </p:nvPr>
        </p:nvSpPr>
        <p:spPr/>
        <p:txBody>
          <a:bodyPr/>
          <a:lstStyle/>
          <a:p>
            <a:pPr>
              <a:defRPr/>
            </a:pPr>
            <a:endParaRPr lang="ru-RU">
              <a:solidFill>
                <a:srgbClr val="073E87"/>
              </a:solidFill>
            </a:endParaRPr>
          </a:p>
        </p:txBody>
      </p:sp>
      <p:sp>
        <p:nvSpPr>
          <p:cNvPr id="6" name="Slide Number Placeholder 5"/>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a:t>
            </a:fld>
            <a:endParaRPr lang="ru-RU">
              <a:solidFill>
                <a:srgbClr val="073E87"/>
              </a:solidFill>
            </a:endParaRPr>
          </a:p>
        </p:txBody>
      </p:sp>
      <p:grpSp>
        <p:nvGrpSpPr>
          <p:cNvPr id="15" name="Group 14"/>
          <p:cNvGrpSpPr>
            <a:grpSpLocks noChangeAspect="1"/>
          </p:cNvGrpSpPr>
          <p:nvPr/>
        </p:nvGrpSpPr>
        <p:grpSpPr bwMode="hidden">
          <a:xfrm>
            <a:off x="211665" y="535643"/>
            <a:ext cx="8723376" cy="998685"/>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grpSp>
      <p:sp>
        <p:nvSpPr>
          <p:cNvPr id="2" name="Vertical Title 1"/>
          <p:cNvSpPr>
            <a:spLocks noGrp="1"/>
          </p:cNvSpPr>
          <p:nvPr>
            <p:ph type="title" orient="vert"/>
          </p:nvPr>
        </p:nvSpPr>
        <p:spPr>
          <a:xfrm>
            <a:off x="6629400" y="1085850"/>
            <a:ext cx="2057400" cy="3365500"/>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085850"/>
            <a:ext cx="6019800" cy="3365501"/>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1061355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Заголовок и объект">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2643189" y="214313"/>
            <a:ext cx="5572125" cy="305210"/>
          </a:xfrm>
        </p:spPr>
        <p:txBody>
          <a:bodyPr/>
          <a:lstStyle>
            <a:lvl1pPr>
              <a:defRPr i="0">
                <a:solidFill>
                  <a:schemeClr val="tx1"/>
                </a:solidFill>
              </a:defRPr>
            </a:lvl1pPr>
          </a:lstStyle>
          <a:p>
            <a:r>
              <a:rPr lang="ru-RU" smtClean="0"/>
              <a:t>Образец заголовка</a:t>
            </a:r>
            <a:endParaRPr lang="ru-RU" dirty="0"/>
          </a:p>
        </p:txBody>
      </p:sp>
      <p:sp>
        <p:nvSpPr>
          <p:cNvPr id="11" name="Текст 10"/>
          <p:cNvSpPr>
            <a:spLocks noGrp="1"/>
          </p:cNvSpPr>
          <p:nvPr>
            <p:ph type="body" sz="quarter" idx="10"/>
          </p:nvPr>
        </p:nvSpPr>
        <p:spPr>
          <a:xfrm>
            <a:off x="900114" y="897732"/>
            <a:ext cx="4535487" cy="701911"/>
          </a:xfrm>
        </p:spPr>
        <p:txBody>
          <a:bodyPr/>
          <a:lstStyle>
            <a:lvl1pPr>
              <a:buNone/>
              <a:defRPr>
                <a:solidFill>
                  <a:schemeClr val="bg1"/>
                </a:solidFill>
              </a:defRPr>
            </a:lvl1pPr>
          </a:lstStyle>
          <a:p>
            <a:pPr lvl="0"/>
            <a:r>
              <a:rPr lang="ru-RU" smtClean="0"/>
              <a:t>Образец текста</a:t>
            </a:r>
          </a:p>
        </p:txBody>
      </p:sp>
      <p:sp>
        <p:nvSpPr>
          <p:cNvPr id="13" name="Текст 12"/>
          <p:cNvSpPr>
            <a:spLocks noGrp="1"/>
          </p:cNvSpPr>
          <p:nvPr>
            <p:ph type="body" sz="quarter" idx="11"/>
          </p:nvPr>
        </p:nvSpPr>
        <p:spPr>
          <a:xfrm>
            <a:off x="1042988" y="3219450"/>
            <a:ext cx="7129462" cy="810816"/>
          </a:xfrm>
        </p:spPr>
        <p:txBody>
          <a:bodyPr/>
          <a:lstStyle>
            <a:lvl1pPr>
              <a:buNone/>
              <a:defRPr>
                <a:solidFill>
                  <a:schemeClr val="bg1"/>
                </a:solidFill>
              </a:defRPr>
            </a:lvl1pPr>
          </a:lstStyle>
          <a:p>
            <a:pPr lvl="0"/>
            <a:r>
              <a:rPr lang="ru-RU" smtClean="0"/>
              <a:t>Образец текста</a:t>
            </a:r>
          </a:p>
        </p:txBody>
      </p:sp>
    </p:spTree>
    <p:extLst>
      <p:ext uri="{BB962C8B-B14F-4D97-AF65-F5344CB8AC3E}">
        <p14:creationId xmlns:p14="http://schemas.microsoft.com/office/powerpoint/2010/main" val="1920185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Только заголовок">
    <p:spTree>
      <p:nvGrpSpPr>
        <p:cNvPr id="1" name=""/>
        <p:cNvGrpSpPr/>
        <p:nvPr/>
      </p:nvGrpSpPr>
      <p:grpSpPr>
        <a:xfrm>
          <a:off x="0" y="0"/>
          <a:ext cx="0" cy="0"/>
          <a:chOff x="0" y="0"/>
          <a:chExt cx="0" cy="0"/>
        </a:xfrm>
      </p:grpSpPr>
      <p:sp>
        <p:nvSpPr>
          <p:cNvPr id="5" name="bg object 16">
            <a:extLst>
              <a:ext uri="{FF2B5EF4-FFF2-40B4-BE49-F238E27FC236}">
                <a16:creationId xmlns:a16="http://schemas.microsoft.com/office/drawing/2014/main" xmlns="" id="{5A4C9997-9883-124B-A7C7-EFC1B208A754}"/>
              </a:ext>
            </a:extLst>
          </p:cNvPr>
          <p:cNvSpPr/>
          <p:nvPr userDrawn="1"/>
        </p:nvSpPr>
        <p:spPr>
          <a:xfrm>
            <a:off x="0" y="1"/>
            <a:ext cx="9144000" cy="5143500"/>
          </a:xfrm>
          <a:custGeom>
            <a:avLst/>
            <a:gdLst/>
            <a:ahLst/>
            <a:cxnLst/>
            <a:rect l="l" t="t" r="r" b="b"/>
            <a:pathLst>
              <a:path w="20104100" h="11308715">
                <a:moveTo>
                  <a:pt x="20104099" y="0"/>
                </a:moveTo>
                <a:lnTo>
                  <a:pt x="0" y="0"/>
                </a:lnTo>
                <a:lnTo>
                  <a:pt x="0" y="11308545"/>
                </a:lnTo>
                <a:lnTo>
                  <a:pt x="20104099" y="11308545"/>
                </a:lnTo>
                <a:lnTo>
                  <a:pt x="20104099" y="0"/>
                </a:lnTo>
                <a:close/>
              </a:path>
            </a:pathLst>
          </a:custGeom>
          <a:solidFill>
            <a:srgbClr val="E4E9F4"/>
          </a:solidFill>
        </p:spPr>
        <p:txBody>
          <a:bodyPr wrap="square" lIns="0" tIns="0" rIns="0" bIns="0" rtlCol="0"/>
          <a:lstStyle/>
          <a:p>
            <a:endParaRPr/>
          </a:p>
        </p:txBody>
      </p:sp>
      <p:sp>
        <p:nvSpPr>
          <p:cNvPr id="6" name="Текст 12"/>
          <p:cNvSpPr>
            <a:spLocks noGrp="1"/>
          </p:cNvSpPr>
          <p:nvPr>
            <p:ph type="body" sz="quarter" idx="15" hasCustomPrompt="1"/>
          </p:nvPr>
        </p:nvSpPr>
        <p:spPr>
          <a:xfrm>
            <a:off x="267514" y="250898"/>
            <a:ext cx="7085786" cy="273844"/>
          </a:xfrm>
        </p:spPr>
        <p:txBody>
          <a:bodyPr anchor="ctr">
            <a:noAutofit/>
          </a:bodyPr>
          <a:lstStyle>
            <a:lvl1pPr marL="0" indent="0">
              <a:buNone/>
              <a:defRPr sz="900">
                <a:latin typeface="Verdana" panose="020B0604030504040204" pitchFamily="34" charset="0"/>
                <a:ea typeface="Verdana" panose="020B0604030504040204" pitchFamily="34" charset="0"/>
                <a:cs typeface="Verdana" panose="020B0604030504040204" pitchFamily="34" charset="0"/>
              </a:defRPr>
            </a:lvl1pPr>
            <a:lvl2pPr marL="342884" indent="0">
              <a:buNone/>
              <a:defRPr/>
            </a:lvl2pPr>
            <a:lvl3pPr marL="685766" indent="0">
              <a:buNone/>
              <a:defRPr/>
            </a:lvl3pPr>
            <a:lvl4pPr marL="1028649" indent="0">
              <a:buNone/>
              <a:defRPr/>
            </a:lvl4pPr>
            <a:lvl5pPr marL="1371532" indent="0">
              <a:buNone/>
              <a:defRPr/>
            </a:lvl5pPr>
          </a:lstStyle>
          <a:p>
            <a:pPr lvl="0"/>
            <a:r>
              <a:rPr lang="ru-RU" dirty="0"/>
              <a:t>Название презентации</a:t>
            </a:r>
          </a:p>
        </p:txBody>
      </p:sp>
      <p:pic>
        <p:nvPicPr>
          <p:cNvPr id="7" name="Рисунок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63108" y="330994"/>
            <a:ext cx="248711" cy="248711"/>
          </a:xfrm>
          <a:prstGeom prst="rect">
            <a:avLst/>
          </a:prstGeom>
        </p:spPr>
      </p:pic>
      <p:sp>
        <p:nvSpPr>
          <p:cNvPr id="8" name="Заголовок 1"/>
          <p:cNvSpPr>
            <a:spLocks noGrp="1"/>
          </p:cNvSpPr>
          <p:nvPr>
            <p:ph type="title"/>
          </p:nvPr>
        </p:nvSpPr>
        <p:spPr>
          <a:xfrm>
            <a:off x="2011372" y="803881"/>
            <a:ext cx="6800444" cy="823445"/>
          </a:xfrm>
        </p:spPr>
        <p:txBody>
          <a:bodyPr anchor="t">
            <a:normAutofit/>
          </a:bodyPr>
          <a:lstStyle>
            <a:lvl1pPr>
              <a:lnSpc>
                <a:spcPts val="3600"/>
              </a:lnSpc>
              <a:defRPr sz="3300">
                <a:latin typeface="Verdana" panose="020B0604030504040204" pitchFamily="34" charset="0"/>
                <a:ea typeface="Verdana" panose="020B0604030504040204" pitchFamily="34" charset="0"/>
                <a:cs typeface="Verdana" panose="020B0604030504040204" pitchFamily="34" charset="0"/>
              </a:defRPr>
            </a:lvl1pPr>
          </a:lstStyle>
          <a:p>
            <a:r>
              <a:rPr lang="ru-RU" dirty="0"/>
              <a:t>Образец заголовка</a:t>
            </a:r>
          </a:p>
        </p:txBody>
      </p:sp>
    </p:spTree>
    <p:extLst>
      <p:ext uri="{BB962C8B-B14F-4D97-AF65-F5344CB8AC3E}">
        <p14:creationId xmlns:p14="http://schemas.microsoft.com/office/powerpoint/2010/main" val="123384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171450"/>
            <a:ext cx="8695944" cy="185166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grpSp>
        <p:nvGrpSpPr>
          <p:cNvPr id="8" name="Group 15"/>
          <p:cNvGrpSpPr>
            <a:grpSpLocks noChangeAspect="1"/>
          </p:cNvGrpSpPr>
          <p:nvPr/>
        </p:nvGrpSpPr>
        <p:grpSpPr bwMode="hidden">
          <a:xfrm>
            <a:off x="211665" y="1259572"/>
            <a:ext cx="8723376" cy="997406"/>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US">
                <a:solidFill>
                  <a:prstClr val="black"/>
                </a:solidFill>
                <a:cs typeface="Arial" charset="0"/>
              </a:endParaRPr>
            </a:p>
          </p:txBody>
        </p:sp>
      </p:grpSp>
      <p:sp>
        <p:nvSpPr>
          <p:cNvPr id="2" name="Title Placeholder 1"/>
          <p:cNvSpPr>
            <a:spLocks noGrp="1"/>
          </p:cNvSpPr>
          <p:nvPr>
            <p:ph type="title"/>
          </p:nvPr>
        </p:nvSpPr>
        <p:spPr>
          <a:xfrm>
            <a:off x="457200" y="253746"/>
            <a:ext cx="8229600" cy="939546"/>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4687623"/>
            <a:ext cx="3786690" cy="273844"/>
          </a:xfrm>
          <a:prstGeom prst="rect">
            <a:avLst/>
          </a:prstGeom>
        </p:spPr>
        <p:txBody>
          <a:bodyPr vert="horz" lIns="91440" tIns="45720" rIns="91440" bIns="45720" rtlCol="0" anchor="ctr"/>
          <a:lstStyle>
            <a:lvl1pPr algn="r">
              <a:defRPr sz="1000">
                <a:solidFill>
                  <a:schemeClr val="tx2"/>
                </a:solidFill>
              </a:defRPr>
            </a:lvl1pPr>
          </a:lstStyle>
          <a:p>
            <a:pPr fontAlgn="base">
              <a:spcBef>
                <a:spcPct val="0"/>
              </a:spcBef>
              <a:spcAft>
                <a:spcPct val="0"/>
              </a:spcAft>
              <a:defRPr/>
            </a:pPr>
            <a:fld id="{48BF380E-E56D-49A5-A1A2-EFA3057F73A5}" type="datetime1">
              <a:rPr lang="ru-RU" smtClean="0">
                <a:solidFill>
                  <a:srgbClr val="073E87"/>
                </a:solidFill>
                <a:cs typeface="Arial" charset="0"/>
              </a:rPr>
              <a:pPr fontAlgn="base">
                <a:spcBef>
                  <a:spcPct val="0"/>
                </a:spcBef>
                <a:spcAft>
                  <a:spcPct val="0"/>
                </a:spcAft>
                <a:defRPr/>
              </a:pPr>
              <a:t>12.02.2024</a:t>
            </a:fld>
            <a:endParaRPr lang="ru-RU">
              <a:solidFill>
                <a:srgbClr val="073E87"/>
              </a:solidFill>
              <a:cs typeface="Arial" charset="0"/>
            </a:endParaRPr>
          </a:p>
        </p:txBody>
      </p:sp>
      <p:sp>
        <p:nvSpPr>
          <p:cNvPr id="5" name="Footer Placeholder 4"/>
          <p:cNvSpPr>
            <a:spLocks noGrp="1"/>
          </p:cNvSpPr>
          <p:nvPr>
            <p:ph type="ftr" sz="quarter" idx="3"/>
          </p:nvPr>
        </p:nvSpPr>
        <p:spPr>
          <a:xfrm>
            <a:off x="193639" y="4687623"/>
            <a:ext cx="3786691" cy="273844"/>
          </a:xfrm>
          <a:prstGeom prst="rect">
            <a:avLst/>
          </a:prstGeom>
        </p:spPr>
        <p:txBody>
          <a:bodyPr vert="horz" lIns="91440" tIns="45720" rIns="91440" bIns="45720" rtlCol="0" anchor="ctr"/>
          <a:lstStyle>
            <a:lvl1pPr algn="l">
              <a:defRPr sz="1000">
                <a:solidFill>
                  <a:schemeClr val="tx2"/>
                </a:solidFill>
              </a:defRPr>
            </a:lvl1pPr>
          </a:lstStyle>
          <a:p>
            <a:pPr fontAlgn="base">
              <a:spcBef>
                <a:spcPct val="0"/>
              </a:spcBef>
              <a:spcAft>
                <a:spcPct val="0"/>
              </a:spcAft>
              <a:defRPr/>
            </a:pPr>
            <a:endParaRPr lang="ru-RU">
              <a:solidFill>
                <a:srgbClr val="073E87"/>
              </a:solidFill>
              <a:cs typeface="Arial" charset="0"/>
            </a:endParaRPr>
          </a:p>
        </p:txBody>
      </p:sp>
      <p:sp>
        <p:nvSpPr>
          <p:cNvPr id="6" name="Slide Number Placeholder 5"/>
          <p:cNvSpPr>
            <a:spLocks noGrp="1"/>
          </p:cNvSpPr>
          <p:nvPr>
            <p:ph type="sldNum" sz="quarter" idx="4"/>
          </p:nvPr>
        </p:nvSpPr>
        <p:spPr>
          <a:xfrm>
            <a:off x="3991088" y="4687623"/>
            <a:ext cx="1161826" cy="273844"/>
          </a:xfrm>
          <a:prstGeom prst="rect">
            <a:avLst/>
          </a:prstGeom>
        </p:spPr>
        <p:txBody>
          <a:bodyPr vert="horz" lIns="91440" tIns="45720" rIns="91440" bIns="45720" rtlCol="0" anchor="ctr"/>
          <a:lstStyle>
            <a:lvl1pPr algn="ctr">
              <a:defRPr sz="1000">
                <a:solidFill>
                  <a:schemeClr val="tx2"/>
                </a:solidFill>
              </a:defRPr>
            </a:lvl1pPr>
          </a:lstStyle>
          <a:p>
            <a:pPr fontAlgn="base">
              <a:spcBef>
                <a:spcPct val="0"/>
              </a:spcBef>
              <a:spcAft>
                <a:spcPct val="0"/>
              </a:spcAft>
              <a:defRPr/>
            </a:pPr>
            <a:fld id="{CC5A5934-940C-414B-9E75-357238108B70}" type="slidenum">
              <a:rPr lang="ru-RU" smtClean="0">
                <a:solidFill>
                  <a:srgbClr val="073E87"/>
                </a:solidFill>
                <a:cs typeface="Arial" charset="0"/>
              </a:rPr>
              <a:pPr fontAlgn="base">
                <a:spcBef>
                  <a:spcPct val="0"/>
                </a:spcBef>
                <a:spcAft>
                  <a:spcPct val="0"/>
                </a:spcAft>
                <a:defRPr/>
              </a:pPr>
              <a:t>‹#›</a:t>
            </a:fld>
            <a:endParaRPr lang="ru-RU">
              <a:solidFill>
                <a:srgbClr val="073E87"/>
              </a:solidFill>
              <a:cs typeface="Arial" charset="0"/>
            </a:endParaRPr>
          </a:p>
        </p:txBody>
      </p:sp>
      <p:sp>
        <p:nvSpPr>
          <p:cNvPr id="3" name="Text Placeholder 2"/>
          <p:cNvSpPr>
            <a:spLocks noGrp="1"/>
          </p:cNvSpPr>
          <p:nvPr>
            <p:ph type="body" idx="1"/>
          </p:nvPr>
        </p:nvSpPr>
        <p:spPr>
          <a:xfrm>
            <a:off x="872068" y="2006600"/>
            <a:ext cx="7408333" cy="258802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206939070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hdr="0" ftr="0" dt="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8808" y="3597864"/>
            <a:ext cx="9036496" cy="540060"/>
          </a:xfrm>
        </p:spPr>
        <p:txBody>
          <a:bodyPr>
            <a:noAutofit/>
          </a:bodyPr>
          <a:lstStyle/>
          <a:p>
            <a:r>
              <a:rPr lang="ru-RU" sz="3200" b="1" dirty="0" smtClean="0">
                <a:solidFill>
                  <a:srgbClr val="FF0000"/>
                </a:solidFill>
              </a:rPr>
              <a:t> </a:t>
            </a:r>
            <a:endParaRPr lang="ru-RU" sz="3200" b="1" dirty="0">
              <a:solidFill>
                <a:srgbClr val="FF0000"/>
              </a:solidFill>
            </a:endParaRPr>
          </a:p>
        </p:txBody>
      </p:sp>
      <p:sp>
        <p:nvSpPr>
          <p:cNvPr id="2" name="Подзаголовок 1"/>
          <p:cNvSpPr>
            <a:spLocks noGrp="1"/>
          </p:cNvSpPr>
          <p:nvPr>
            <p:ph type="subTitle" idx="1"/>
          </p:nvPr>
        </p:nvSpPr>
        <p:spPr>
          <a:xfrm>
            <a:off x="179512" y="3435846"/>
            <a:ext cx="8352928" cy="2037978"/>
          </a:xfrm>
        </p:spPr>
        <p:txBody>
          <a:bodyPr>
            <a:normAutofit/>
          </a:bodyPr>
          <a:lstStyle/>
          <a:p>
            <a:pPr algn="r"/>
            <a:r>
              <a:rPr lang="ru-RU" sz="1800" b="1" dirty="0" smtClean="0">
                <a:solidFill>
                  <a:schemeClr val="tx1"/>
                </a:solidFill>
              </a:rPr>
              <a:t>Баринова Нина Васильевна, методист  </a:t>
            </a:r>
            <a:endParaRPr lang="ru-RU" sz="1800" b="1" dirty="0">
              <a:solidFill>
                <a:schemeClr val="tx1"/>
              </a:solidFill>
            </a:endParaRPr>
          </a:p>
          <a:p>
            <a:endParaRPr lang="ru-RU" sz="1800" b="1" dirty="0" smtClean="0">
              <a:solidFill>
                <a:schemeClr val="tx1"/>
              </a:solidFill>
            </a:endParaRPr>
          </a:p>
          <a:p>
            <a:r>
              <a:rPr lang="ru-RU" sz="1800" b="1" dirty="0" smtClean="0">
                <a:solidFill>
                  <a:schemeClr val="tx1"/>
                </a:solidFill>
              </a:rPr>
              <a:t>Тула</a:t>
            </a:r>
            <a:r>
              <a:rPr lang="ru-RU" sz="1800" b="1" dirty="0" smtClean="0">
                <a:solidFill>
                  <a:schemeClr val="tx1"/>
                </a:solidFill>
              </a:rPr>
              <a:t>, 2024</a:t>
            </a:r>
            <a:endParaRPr lang="ru-RU" sz="1800" b="1" dirty="0">
              <a:solidFill>
                <a:schemeClr val="tx1"/>
              </a:solidFill>
            </a:endParaRPr>
          </a:p>
        </p:txBody>
      </p:sp>
      <p:sp>
        <p:nvSpPr>
          <p:cNvPr id="7" name="TextBox 6"/>
          <p:cNvSpPr txBox="1">
            <a:spLocks noChangeArrowheads="1"/>
          </p:cNvSpPr>
          <p:nvPr/>
        </p:nvSpPr>
        <p:spPr bwMode="auto">
          <a:xfrm>
            <a:off x="611560" y="180114"/>
            <a:ext cx="813690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ru-RU" sz="2000" b="1" dirty="0" smtClean="0"/>
          </a:p>
          <a:p>
            <a:pPr algn="ctr" eaLnBrk="1" hangingPunct="1"/>
            <a:r>
              <a:rPr lang="ru-RU" sz="2000" b="1" dirty="0" smtClean="0"/>
              <a:t>Муниципальное </a:t>
            </a:r>
            <a:r>
              <a:rPr lang="ru-RU" sz="2000" b="1" dirty="0"/>
              <a:t>бюджетное учреждение дополнительного </a:t>
            </a:r>
            <a:r>
              <a:rPr lang="ru-RU" sz="2000" b="1" dirty="0" smtClean="0"/>
              <a:t>образования «</a:t>
            </a:r>
            <a:r>
              <a:rPr lang="ru-RU" sz="2000" b="1" dirty="0"/>
              <a:t>Городской центр развития и </a:t>
            </a:r>
            <a:r>
              <a:rPr lang="ru-RU" sz="2000" b="1" dirty="0" smtClean="0"/>
              <a:t>научно-технического творчества детей </a:t>
            </a:r>
            <a:r>
              <a:rPr lang="ru-RU" sz="2000" b="1" dirty="0"/>
              <a:t>и юношества»</a:t>
            </a:r>
            <a:endParaRPr lang="ru-RU" altLang="ru-RU" sz="2000" b="1" dirty="0">
              <a:solidFill>
                <a:schemeClr val="bg1"/>
              </a:solidFill>
              <a:latin typeface="+mn-lt"/>
              <a:cs typeface="Times New Roman" pitchFamily="18" charset="0"/>
            </a:endParaRPr>
          </a:p>
        </p:txBody>
      </p:sp>
      <p:sp>
        <p:nvSpPr>
          <p:cNvPr id="5" name="Прямоугольник 4"/>
          <p:cNvSpPr/>
          <p:nvPr/>
        </p:nvSpPr>
        <p:spPr>
          <a:xfrm>
            <a:off x="755576" y="1458838"/>
            <a:ext cx="7704856" cy="2031325"/>
          </a:xfrm>
          <a:prstGeom prst="rect">
            <a:avLst/>
          </a:prstGeom>
        </p:spPr>
        <p:txBody>
          <a:bodyPr wrap="square">
            <a:spAutoFit/>
          </a:bodyPr>
          <a:lstStyle/>
          <a:p>
            <a:pPr algn="ctr"/>
            <a:endParaRPr lang="ru-RU" sz="3600" b="1" dirty="0" smtClean="0"/>
          </a:p>
          <a:p>
            <a:pPr algn="ctr"/>
            <a:r>
              <a:rPr lang="ru-RU" sz="3600" b="1" dirty="0" smtClean="0"/>
              <a:t>ИНФОРМАЦИОННАЯ</a:t>
            </a:r>
            <a:r>
              <a:rPr lang="ru-RU" sz="3600" dirty="0" smtClean="0"/>
              <a:t> </a:t>
            </a:r>
            <a:r>
              <a:rPr lang="ru-RU" sz="3600" b="1" dirty="0" smtClean="0"/>
              <a:t>ОТКРЫТОСТЬ ОБРАЗОВАТЕЛЬНОЙ ОРГАНИЗАЦИИ</a:t>
            </a:r>
            <a:r>
              <a:rPr lang="ru-RU" sz="2800" b="1" dirty="0" smtClean="0"/>
              <a:t/>
            </a:r>
            <a:br>
              <a:rPr lang="ru-RU" sz="2800" b="1" dirty="0" smtClean="0"/>
            </a:br>
            <a:r>
              <a:rPr lang="ru-RU" dirty="0" smtClean="0">
                <a:latin typeface="Arial" panose="020B0604020202020204" pitchFamily="34" charset="0"/>
              </a:rPr>
              <a:t> </a:t>
            </a:r>
            <a:endParaRPr lang="ru-RU" dirty="0"/>
          </a:p>
        </p:txBody>
      </p:sp>
    </p:spTree>
    <p:extLst>
      <p:ext uri="{BB962C8B-B14F-4D97-AF65-F5344CB8AC3E}">
        <p14:creationId xmlns:p14="http://schemas.microsoft.com/office/powerpoint/2010/main" val="26260499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618658"/>
            <a:ext cx="8219256" cy="2588022"/>
          </a:xfrm>
        </p:spPr>
        <p:txBody>
          <a:bodyPr>
            <a:normAutofit lnSpcReduction="10000"/>
          </a:bodyPr>
          <a:lstStyle/>
          <a:p>
            <a:r>
              <a:rPr lang="ru-RU" b="1" dirty="0" smtClean="0"/>
              <a:t>Федеральный </a:t>
            </a:r>
            <a:r>
              <a:rPr lang="ru-RU" b="1" dirty="0"/>
              <a:t>закон от 29.12.2012 N </a:t>
            </a:r>
            <a:r>
              <a:rPr lang="ru-RU" b="1" dirty="0" smtClean="0"/>
              <a:t>273-ФЗ (</a:t>
            </a:r>
            <a:r>
              <a:rPr lang="ru-RU" b="1" dirty="0"/>
              <a:t>ред. от 25.12.2023</a:t>
            </a:r>
            <a:r>
              <a:rPr lang="ru-RU" b="1" dirty="0" smtClean="0"/>
              <a:t>) «Об </a:t>
            </a:r>
            <a:r>
              <a:rPr lang="ru-RU" b="1" dirty="0"/>
              <a:t>образовании в Российской </a:t>
            </a:r>
            <a:r>
              <a:rPr lang="ru-RU" b="1" dirty="0" smtClean="0"/>
              <a:t>Федерации»     (</a:t>
            </a:r>
            <a:r>
              <a:rPr lang="ru-RU" b="1" dirty="0"/>
              <a:t>с изм. и доп., вступ. в силу с </a:t>
            </a:r>
            <a:r>
              <a:rPr lang="ru-RU" b="1" dirty="0" smtClean="0"/>
              <a:t>01.01.2024):</a:t>
            </a:r>
          </a:p>
          <a:p>
            <a:pPr>
              <a:buFont typeface="Wingdings" panose="05000000000000000000" pitchFamily="2" charset="2"/>
              <a:buChar char="Ø"/>
            </a:pPr>
            <a:r>
              <a:rPr lang="ru-RU" b="1" dirty="0"/>
              <a:t>Статья 29. Информационная открытость образовательной </a:t>
            </a:r>
            <a:r>
              <a:rPr lang="ru-RU" b="1" dirty="0" smtClean="0"/>
              <a:t>организации</a:t>
            </a:r>
          </a:p>
          <a:p>
            <a:pPr>
              <a:buFont typeface="Wingdings" panose="05000000000000000000" pitchFamily="2" charset="2"/>
              <a:buChar char="Ø"/>
            </a:pPr>
            <a:r>
              <a:rPr lang="ru-RU" b="1" dirty="0"/>
              <a:t>Статья </a:t>
            </a:r>
            <a:r>
              <a:rPr lang="ru-RU" b="1" dirty="0" smtClean="0"/>
              <a:t>30. </a:t>
            </a:r>
            <a:r>
              <a:rPr lang="ru-RU" b="1" dirty="0"/>
              <a:t>Локальные нормативные акты, содержащие нормы, регулирующие образовательные отношения</a:t>
            </a:r>
          </a:p>
          <a:p>
            <a:endParaRPr lang="ru-RU"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2</a:t>
            </a:fld>
            <a:endParaRPr lang="ru-RU">
              <a:solidFill>
                <a:srgbClr val="073E87"/>
              </a:solidFill>
            </a:endParaRPr>
          </a:p>
        </p:txBody>
      </p:sp>
      <p:sp>
        <p:nvSpPr>
          <p:cNvPr id="4" name="Заголовок 3"/>
          <p:cNvSpPr>
            <a:spLocks noGrp="1"/>
          </p:cNvSpPr>
          <p:nvPr>
            <p:ph type="title"/>
          </p:nvPr>
        </p:nvSpPr>
        <p:spPr>
          <a:xfrm>
            <a:off x="251520" y="253746"/>
            <a:ext cx="8435280" cy="949852"/>
          </a:xfrm>
        </p:spPr>
        <p:txBody>
          <a:bodyPr>
            <a:noAutofit/>
          </a:bodyPr>
          <a:lstStyle/>
          <a:p>
            <a:r>
              <a:rPr lang="ru-RU" sz="2600" b="1" dirty="0" smtClean="0"/>
              <a:t>Требования к структуре и содержанию официального сайта образовательной организации</a:t>
            </a:r>
            <a:br>
              <a:rPr lang="ru-RU" sz="2600" b="1" dirty="0" smtClean="0"/>
            </a:br>
            <a:r>
              <a:rPr lang="ru-RU" sz="2600" b="1" dirty="0" smtClean="0"/>
              <a:t>регулируются   законодательными актами </a:t>
            </a:r>
            <a:endParaRPr lang="ru-RU" sz="2600" b="1" dirty="0"/>
          </a:p>
        </p:txBody>
      </p:sp>
    </p:spTree>
    <p:extLst>
      <p:ext uri="{BB962C8B-B14F-4D97-AF65-F5344CB8AC3E}">
        <p14:creationId xmlns:p14="http://schemas.microsoft.com/office/powerpoint/2010/main" val="3420269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1635646"/>
            <a:ext cx="8640960" cy="3325821"/>
          </a:xfrm>
        </p:spPr>
        <p:txBody>
          <a:bodyPr>
            <a:normAutofit fontScale="25000" lnSpcReduction="20000"/>
          </a:bodyPr>
          <a:lstStyle/>
          <a:p>
            <a:r>
              <a:rPr lang="ru-RU" sz="7200" b="1" dirty="0"/>
              <a:t>Приказ Рособрнадзора от 14.08.2020 N </a:t>
            </a:r>
            <a:r>
              <a:rPr lang="ru-RU" sz="7200" b="1" dirty="0" smtClean="0"/>
              <a:t>831 (ред</a:t>
            </a:r>
            <a:r>
              <a:rPr lang="ru-RU" sz="7200" b="1" dirty="0"/>
              <a:t>. от 12.01.2022</a:t>
            </a:r>
            <a:r>
              <a:rPr lang="ru-RU" sz="7200" b="1" dirty="0" smtClean="0"/>
              <a:t>) «Об </a:t>
            </a:r>
            <a:r>
              <a:rPr lang="ru-RU" sz="7200" b="1" dirty="0"/>
              <a:t>утверждении Требований к структуре официального сайта образовательной организации в информационно-телекоммуникационной сети "Интернет" и формату представления </a:t>
            </a:r>
            <a:r>
              <a:rPr lang="ru-RU" sz="7200" b="1" dirty="0" smtClean="0"/>
              <a:t>информации» </a:t>
            </a:r>
            <a:r>
              <a:rPr lang="ru-RU" sz="7200" b="1" dirty="0" smtClean="0">
                <a:solidFill>
                  <a:srgbClr val="C00000"/>
                </a:solidFill>
              </a:rPr>
              <a:t>(</a:t>
            </a:r>
            <a:r>
              <a:rPr lang="ru-RU" sz="7200" b="1" u="sng" dirty="0" smtClean="0">
                <a:solidFill>
                  <a:srgbClr val="C00000"/>
                </a:solidFill>
              </a:rPr>
              <a:t>действует с </a:t>
            </a:r>
            <a:r>
              <a:rPr lang="ru-RU" sz="7200" b="1" u="sng" dirty="0">
                <a:solidFill>
                  <a:srgbClr val="C00000"/>
                </a:solidFill>
              </a:rPr>
              <a:t>01.09.2022 до 31.08.2024</a:t>
            </a:r>
            <a:r>
              <a:rPr lang="ru-RU" sz="7200" b="1" dirty="0" smtClean="0">
                <a:solidFill>
                  <a:srgbClr val="C00000"/>
                </a:solidFill>
              </a:rPr>
              <a:t>)</a:t>
            </a:r>
          </a:p>
          <a:p>
            <a:pPr marL="0" indent="0">
              <a:buNone/>
            </a:pPr>
            <a:endParaRPr lang="ru-RU" sz="7200" b="1" dirty="0" smtClean="0"/>
          </a:p>
          <a:p>
            <a:r>
              <a:rPr lang="ru-RU" sz="7200" b="1" dirty="0"/>
              <a:t>Постановление Правительства РФ от 20.10.2021 N </a:t>
            </a:r>
            <a:r>
              <a:rPr lang="ru-RU" sz="7200" b="1" dirty="0" smtClean="0"/>
              <a:t>1802 </a:t>
            </a:r>
            <a:r>
              <a:rPr lang="ru-RU" sz="7200" b="1" dirty="0"/>
              <a:t>(ред. от </a:t>
            </a:r>
            <a:r>
              <a:rPr lang="ru-RU" sz="7200" b="1" dirty="0" smtClean="0"/>
              <a:t>28.09.2023) </a:t>
            </a:r>
            <a:r>
              <a:rPr lang="ru-RU" sz="7200" b="1" dirty="0"/>
              <a:t/>
            </a:r>
            <a:br>
              <a:rPr lang="ru-RU" sz="7200" b="1" dirty="0"/>
            </a:br>
            <a:r>
              <a:rPr lang="ru-RU" sz="7200" b="1" dirty="0" smtClean="0"/>
              <a:t>«Об </a:t>
            </a:r>
            <a:r>
              <a:rPr lang="ru-RU" sz="7200" b="1" dirty="0"/>
              <a:t>утверждении Правил размещения на официальном сайте образовательной организации в информационно-телекоммуникационной сети "Интернет" и обновления информации об образовательной организации, а также о признании утратившими силу некоторых актов и отдельных положений некоторых актов Правительства Российской </a:t>
            </a:r>
            <a:r>
              <a:rPr lang="ru-RU" sz="7200" b="1" dirty="0" smtClean="0"/>
              <a:t>Федерации» </a:t>
            </a:r>
            <a:r>
              <a:rPr lang="ru-RU" sz="7200" b="1" dirty="0">
                <a:solidFill>
                  <a:srgbClr val="C00000"/>
                </a:solidFill>
              </a:rPr>
              <a:t>(</a:t>
            </a:r>
            <a:r>
              <a:rPr lang="ru-RU" sz="7200" b="1" u="sng" dirty="0" smtClean="0">
                <a:solidFill>
                  <a:srgbClr val="C00000"/>
                </a:solidFill>
              </a:rPr>
              <a:t>действует </a:t>
            </a:r>
            <a:r>
              <a:rPr lang="ru-RU" sz="7200" b="1" u="sng" dirty="0">
                <a:solidFill>
                  <a:srgbClr val="C00000"/>
                </a:solidFill>
              </a:rPr>
              <a:t>с </a:t>
            </a:r>
            <a:r>
              <a:rPr lang="ru-RU" sz="7200" b="1" u="sng" dirty="0" smtClean="0">
                <a:solidFill>
                  <a:srgbClr val="C00000"/>
                </a:solidFill>
              </a:rPr>
              <a:t>01.03.2022 до 01.03.2028</a:t>
            </a:r>
            <a:r>
              <a:rPr lang="ru-RU" sz="7200" b="1" dirty="0" smtClean="0">
                <a:solidFill>
                  <a:srgbClr val="C00000"/>
                </a:solidFill>
              </a:rPr>
              <a:t>)</a:t>
            </a:r>
            <a:endParaRPr lang="ru-RU" sz="7200" b="1" dirty="0">
              <a:solidFill>
                <a:srgbClr val="C00000"/>
              </a:solidFill>
            </a:endParaRPr>
          </a:p>
          <a:p>
            <a:pPr marL="0" indent="0">
              <a:buNone/>
            </a:pPr>
            <a:r>
              <a:rPr lang="ru-RU" dirty="0"/>
              <a:t/>
            </a:r>
            <a:br>
              <a:rPr lang="ru-RU" dirty="0"/>
            </a:br>
            <a:r>
              <a:rPr lang="ru-RU" b="1" dirty="0" smtClean="0"/>
              <a:t> </a:t>
            </a:r>
            <a:endParaRPr lang="ru-RU"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3</a:t>
            </a:fld>
            <a:endParaRPr lang="ru-RU">
              <a:solidFill>
                <a:srgbClr val="073E87"/>
              </a:solidFill>
            </a:endParaRPr>
          </a:p>
        </p:txBody>
      </p:sp>
      <p:sp>
        <p:nvSpPr>
          <p:cNvPr id="4" name="Заголовок 3"/>
          <p:cNvSpPr>
            <a:spLocks noGrp="1"/>
          </p:cNvSpPr>
          <p:nvPr>
            <p:ph type="title"/>
          </p:nvPr>
        </p:nvSpPr>
        <p:spPr>
          <a:xfrm>
            <a:off x="457200" y="253746"/>
            <a:ext cx="8363272" cy="1165876"/>
          </a:xfrm>
        </p:spPr>
        <p:txBody>
          <a:bodyPr>
            <a:noAutofit/>
          </a:bodyPr>
          <a:lstStyle/>
          <a:p>
            <a:r>
              <a:rPr lang="ru-RU" sz="2400" b="1" dirty="0"/>
              <a:t>Требования к структуре и содержанию официального сайта образовательной </a:t>
            </a:r>
            <a:r>
              <a:rPr lang="ru-RU" sz="2400" b="1" dirty="0" smtClean="0"/>
              <a:t>организации регулируются   </a:t>
            </a:r>
            <a:r>
              <a:rPr lang="ru-RU" sz="2400" b="1" dirty="0"/>
              <a:t>законодательными актами </a:t>
            </a:r>
            <a:endParaRPr lang="ru-RU" sz="2400" dirty="0"/>
          </a:p>
        </p:txBody>
      </p:sp>
    </p:spTree>
    <p:extLst>
      <p:ext uri="{BB962C8B-B14F-4D97-AF65-F5344CB8AC3E}">
        <p14:creationId xmlns:p14="http://schemas.microsoft.com/office/powerpoint/2010/main" val="664395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2006600"/>
            <a:ext cx="8435280" cy="2588022"/>
          </a:xfrm>
        </p:spPr>
        <p:txBody>
          <a:bodyPr>
            <a:normAutofit fontScale="92500" lnSpcReduction="10000"/>
          </a:bodyPr>
          <a:lstStyle/>
          <a:p>
            <a:pPr>
              <a:buFont typeface="Wingdings" panose="05000000000000000000" pitchFamily="2" charset="2"/>
              <a:buChar char="Ø"/>
            </a:pPr>
            <a:r>
              <a:rPr lang="ru-RU" sz="2600" b="1" dirty="0"/>
              <a:t>Образовательные организации формируют открытые и общедоступные информационные ресурсы, содержащие информацию об их деятельности, и обеспечивают доступ к таким ресурсам посредством размещения их в информационно-телекоммуникационных сетях, в том числе на официальном сайте образовательной организации в сети "</a:t>
            </a:r>
            <a:r>
              <a:rPr lang="ru-RU" sz="2600" b="1" dirty="0" smtClean="0"/>
              <a:t>Интернет" </a:t>
            </a:r>
            <a:endParaRPr lang="ru-RU" sz="2600" b="1" dirty="0"/>
          </a:p>
          <a:p>
            <a:endParaRPr lang="ru-RU"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4</a:t>
            </a:fld>
            <a:endParaRPr lang="ru-RU">
              <a:solidFill>
                <a:srgbClr val="073E87"/>
              </a:solidFill>
            </a:endParaRPr>
          </a:p>
        </p:txBody>
      </p:sp>
      <p:sp>
        <p:nvSpPr>
          <p:cNvPr id="4" name="Заголовок 3"/>
          <p:cNvSpPr>
            <a:spLocks noGrp="1"/>
          </p:cNvSpPr>
          <p:nvPr>
            <p:ph type="title"/>
          </p:nvPr>
        </p:nvSpPr>
        <p:spPr>
          <a:xfrm>
            <a:off x="457200" y="339502"/>
            <a:ext cx="8229600" cy="1008112"/>
          </a:xfrm>
        </p:spPr>
        <p:txBody>
          <a:bodyPr>
            <a:normAutofit fontScale="90000"/>
          </a:bodyPr>
          <a:lstStyle/>
          <a:p>
            <a:r>
              <a:rPr lang="ru-RU" b="1" dirty="0"/>
              <a:t>Статья 29. </a:t>
            </a:r>
            <a:r>
              <a:rPr lang="ru-RU" sz="3100" b="1" dirty="0"/>
              <a:t>Информационная</a:t>
            </a:r>
            <a:r>
              <a:rPr lang="ru-RU" dirty="0"/>
              <a:t> </a:t>
            </a:r>
            <a:r>
              <a:rPr lang="ru-RU" sz="3100" b="1" dirty="0"/>
              <a:t>открытость образовательной организации</a:t>
            </a:r>
            <a:r>
              <a:rPr lang="ru-RU" sz="3100" dirty="0"/>
              <a:t/>
            </a:r>
            <a:br>
              <a:rPr lang="ru-RU" sz="3100" dirty="0"/>
            </a:br>
            <a:endParaRPr lang="ru-RU" sz="3100" dirty="0"/>
          </a:p>
        </p:txBody>
      </p:sp>
    </p:spTree>
    <p:extLst>
      <p:ext uri="{BB962C8B-B14F-4D97-AF65-F5344CB8AC3E}">
        <p14:creationId xmlns:p14="http://schemas.microsoft.com/office/powerpoint/2010/main" val="2981149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a:t>Образовательные организации обеспечивают открытость и доступность </a:t>
            </a:r>
            <a:r>
              <a:rPr lang="ru-RU" sz="3100" b="1" dirty="0" smtClean="0"/>
              <a:t>информации</a:t>
            </a:r>
            <a:r>
              <a:rPr lang="ru-RU" sz="3100" b="1" dirty="0"/>
              <a:t/>
            </a:r>
            <a:br>
              <a:rPr lang="ru-RU" sz="3100" b="1" dirty="0"/>
            </a:br>
            <a:endParaRPr lang="ru-RU" sz="3100"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5</a:t>
            </a:fld>
            <a:endParaRPr lang="ru-RU">
              <a:solidFill>
                <a:srgbClr val="073E87"/>
              </a:solidFill>
            </a:endParaRPr>
          </a:p>
        </p:txBody>
      </p:sp>
      <p:sp>
        <p:nvSpPr>
          <p:cNvPr id="4" name="Прямоугольник 3"/>
          <p:cNvSpPr/>
          <p:nvPr/>
        </p:nvSpPr>
        <p:spPr>
          <a:xfrm>
            <a:off x="539552" y="1002090"/>
            <a:ext cx="8147248" cy="3477875"/>
          </a:xfrm>
          <a:prstGeom prst="rect">
            <a:avLst/>
          </a:prstGeom>
        </p:spPr>
        <p:txBody>
          <a:bodyPr wrap="square">
            <a:spAutoFit/>
          </a:bodyPr>
          <a:lstStyle/>
          <a:p>
            <a:pPr indent="457200"/>
            <a:r>
              <a:rPr lang="ru-RU" sz="2200" b="1" dirty="0">
                <a:solidFill>
                  <a:srgbClr val="7030A0"/>
                </a:solidFill>
              </a:rPr>
              <a:t>1) информации:</a:t>
            </a:r>
          </a:p>
          <a:p>
            <a:pPr indent="457200"/>
            <a:r>
              <a:rPr lang="ru-RU" sz="2200" b="1" dirty="0">
                <a:solidFill>
                  <a:srgbClr val="7030A0"/>
                </a:solidFill>
              </a:rPr>
              <a:t>а) о дате создания образовательной организации, об учредителе, учредителях образовательной организации, о представительствах и филиалах образовательной организации, о месте нахождения образовательной организации, ее представительств и филиалов (при наличии), режиме, графике работы, контактных телефонах и об адресах электронной почты</a:t>
            </a:r>
            <a:r>
              <a:rPr lang="ru-RU" sz="2200" b="1" dirty="0" smtClean="0">
                <a:solidFill>
                  <a:srgbClr val="7030A0"/>
                </a:solidFill>
              </a:rPr>
              <a:t>;</a:t>
            </a:r>
          </a:p>
          <a:p>
            <a:pPr indent="457200"/>
            <a:r>
              <a:rPr lang="ru-RU" sz="2200" b="1" dirty="0">
                <a:solidFill>
                  <a:srgbClr val="7030A0"/>
                </a:solidFill>
              </a:rPr>
              <a:t>б) о структуре и об органах управления образовательной организацией</a:t>
            </a:r>
            <a:r>
              <a:rPr lang="ru-RU" sz="2200" b="1" dirty="0" smtClean="0">
                <a:solidFill>
                  <a:srgbClr val="7030A0"/>
                </a:solidFill>
              </a:rPr>
              <a:t>;</a:t>
            </a:r>
            <a:endParaRPr lang="ru-RU" sz="2200" b="1" dirty="0">
              <a:solidFill>
                <a:srgbClr val="7030A0"/>
              </a:solidFill>
            </a:endParaRPr>
          </a:p>
        </p:txBody>
      </p:sp>
    </p:spTree>
    <p:extLst>
      <p:ext uri="{BB962C8B-B14F-4D97-AF65-F5344CB8AC3E}">
        <p14:creationId xmlns:p14="http://schemas.microsoft.com/office/powerpoint/2010/main" val="1141468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99542"/>
            <a:ext cx="8229600" cy="216023"/>
          </a:xfrm>
        </p:spPr>
        <p:txBody>
          <a:bodyPr>
            <a:noAutofit/>
          </a:bodyPr>
          <a:lstStyle/>
          <a:p>
            <a:r>
              <a:rPr lang="ru-RU" sz="2800" b="1" dirty="0"/>
              <a:t>Образовательные организации</a:t>
            </a:r>
            <a:r>
              <a:rPr lang="ru-RU" sz="2800" b="1" dirty="0" smtClean="0"/>
              <a:t> обеспечивают </a:t>
            </a:r>
            <a:r>
              <a:rPr lang="ru-RU" sz="2800" b="1" dirty="0"/>
              <a:t>открытость и доступность </a:t>
            </a:r>
            <a:r>
              <a:rPr lang="ru-RU" sz="2800" b="1" dirty="0" smtClean="0"/>
              <a:t>информации</a:t>
            </a:r>
            <a:r>
              <a:rPr lang="ru-RU" sz="2800" b="1" dirty="0"/>
              <a:t/>
            </a:r>
            <a:br>
              <a:rPr lang="ru-RU" sz="2800" b="1" dirty="0"/>
            </a:br>
            <a:endParaRPr lang="ru-RU" sz="2800" b="1" dirty="0">
              <a:solidFill>
                <a:schemeClr val="tx1"/>
              </a:solidFill>
              <a:latin typeface="+mn-lt"/>
              <a:ea typeface="+mn-ea"/>
              <a:cs typeface="+mn-cs"/>
            </a:endParaRPr>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6</a:t>
            </a:fld>
            <a:endParaRPr lang="ru-RU">
              <a:solidFill>
                <a:srgbClr val="073E87"/>
              </a:solidFill>
            </a:endParaRPr>
          </a:p>
        </p:txBody>
      </p:sp>
      <p:sp>
        <p:nvSpPr>
          <p:cNvPr id="4" name="Прямоугольник 3"/>
          <p:cNvSpPr/>
          <p:nvPr/>
        </p:nvSpPr>
        <p:spPr>
          <a:xfrm>
            <a:off x="457200" y="987574"/>
            <a:ext cx="8229600" cy="4339650"/>
          </a:xfrm>
          <a:prstGeom prst="rect">
            <a:avLst/>
          </a:prstGeom>
        </p:spPr>
        <p:txBody>
          <a:bodyPr wrap="square">
            <a:spAutoFit/>
          </a:bodyPr>
          <a:lstStyle/>
          <a:p>
            <a:endParaRPr lang="ru-RU" sz="2000" b="1" dirty="0" smtClean="0">
              <a:solidFill>
                <a:srgbClr val="7030A0"/>
              </a:solidFill>
            </a:endParaRPr>
          </a:p>
          <a:p>
            <a:pPr indent="457200"/>
            <a:r>
              <a:rPr lang="ru-RU" sz="2000" b="1" dirty="0" smtClean="0">
                <a:solidFill>
                  <a:srgbClr val="7030A0"/>
                </a:solidFill>
              </a:rPr>
              <a:t>в</a:t>
            </a:r>
            <a:r>
              <a:rPr lang="ru-RU" sz="2000" b="1" dirty="0">
                <a:solidFill>
                  <a:srgbClr val="7030A0"/>
                </a:solidFill>
              </a:rPr>
              <a:t>) о реализуемых образовательных </a:t>
            </a:r>
            <a:r>
              <a:rPr lang="ru-RU" sz="2000" b="1" dirty="0" smtClean="0">
                <a:solidFill>
                  <a:srgbClr val="7030A0"/>
                </a:solidFill>
              </a:rPr>
              <a:t>программах </a:t>
            </a:r>
            <a:r>
              <a:rPr lang="ru-RU" sz="2000" b="1" dirty="0">
                <a:solidFill>
                  <a:srgbClr val="7030A0"/>
                </a:solidFill>
              </a:rPr>
              <a:t>с указанием учебных предметов, курсов, дисциплин (модулей), практики, предусмотренных соответствующей образовательной программой;</a:t>
            </a:r>
          </a:p>
          <a:p>
            <a:pPr indent="457200"/>
            <a:r>
              <a:rPr lang="ru-RU" sz="2000" b="1" dirty="0">
                <a:solidFill>
                  <a:srgbClr val="7030A0"/>
                </a:solidFill>
              </a:rPr>
              <a:t>г) о численности обучающихся по реализуемым образовательным программам за счет бюджетных ассигнований федерального бюджета, бюджетов субъектов Российской Федерации, местных бюджетов и по договорам об образовании за счет средств </a:t>
            </a:r>
            <a:r>
              <a:rPr lang="ru-RU" sz="2000" b="1" dirty="0" smtClean="0">
                <a:solidFill>
                  <a:srgbClr val="7030A0"/>
                </a:solidFill>
              </a:rPr>
              <a:t>      физических </a:t>
            </a:r>
            <a:r>
              <a:rPr lang="ru-RU" sz="2000" b="1" dirty="0">
                <a:solidFill>
                  <a:srgbClr val="7030A0"/>
                </a:solidFill>
              </a:rPr>
              <a:t>и (или) юридических лиц;</a:t>
            </a:r>
          </a:p>
          <a:p>
            <a:pPr indent="457200"/>
            <a:r>
              <a:rPr lang="ru-RU" sz="2000" b="1" dirty="0">
                <a:solidFill>
                  <a:srgbClr val="7030A0"/>
                </a:solidFill>
              </a:rPr>
              <a:t>г.1) о численности обучающихся, являющихся иностранными гражданами</a:t>
            </a:r>
            <a:r>
              <a:rPr lang="ru-RU" sz="2000" b="1" dirty="0" smtClean="0">
                <a:solidFill>
                  <a:srgbClr val="7030A0"/>
                </a:solidFill>
              </a:rPr>
              <a:t>;</a:t>
            </a:r>
          </a:p>
          <a:p>
            <a:pPr indent="457200"/>
            <a:r>
              <a:rPr lang="ru-RU" sz="2000" b="1" dirty="0">
                <a:solidFill>
                  <a:srgbClr val="7030A0"/>
                </a:solidFill>
              </a:rPr>
              <a:t>д) о языках образования;</a:t>
            </a:r>
          </a:p>
          <a:p>
            <a:endParaRPr lang="ru-RU" b="1" dirty="0"/>
          </a:p>
          <a:p>
            <a:endParaRPr lang="ru-RU" dirty="0"/>
          </a:p>
        </p:txBody>
      </p:sp>
    </p:spTree>
    <p:extLst>
      <p:ext uri="{BB962C8B-B14F-4D97-AF65-F5344CB8AC3E}">
        <p14:creationId xmlns:p14="http://schemas.microsoft.com/office/powerpoint/2010/main" val="4168083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1419622"/>
            <a:ext cx="8568952" cy="3175000"/>
          </a:xfrm>
        </p:spPr>
        <p:txBody>
          <a:bodyPr>
            <a:normAutofit fontScale="25000" lnSpcReduction="20000"/>
          </a:bodyPr>
          <a:lstStyle/>
          <a:p>
            <a:pPr marL="0" indent="457200">
              <a:buNone/>
            </a:pPr>
            <a:r>
              <a:rPr lang="ru-RU" sz="8000" b="1" dirty="0" smtClean="0">
                <a:solidFill>
                  <a:srgbClr val="7030A0"/>
                </a:solidFill>
              </a:rPr>
              <a:t>е</a:t>
            </a:r>
            <a:r>
              <a:rPr lang="ru-RU" sz="8000" b="1" dirty="0">
                <a:solidFill>
                  <a:srgbClr val="7030A0"/>
                </a:solidFill>
              </a:rPr>
              <a:t>) о федеральных государственных образовательных стандартах, федеральных государственных требованиях, об образовательных стандартах и о самостоятельно устанавливаемых требованиях (при их наличии);</a:t>
            </a:r>
          </a:p>
          <a:p>
            <a:pPr marL="0" indent="457200">
              <a:buNone/>
            </a:pPr>
            <a:r>
              <a:rPr lang="ru-RU" sz="8000" b="1" dirty="0">
                <a:solidFill>
                  <a:srgbClr val="7030A0"/>
                </a:solidFill>
              </a:rPr>
              <a:t>ж) о руководителе образовательной организации, его заместителях, руководителях филиалов образовательной организации (при их наличии</a:t>
            </a:r>
            <a:r>
              <a:rPr lang="ru-RU" sz="8000" b="1" dirty="0" smtClean="0">
                <a:solidFill>
                  <a:srgbClr val="7030A0"/>
                </a:solidFill>
              </a:rPr>
              <a:t>);</a:t>
            </a:r>
          </a:p>
          <a:p>
            <a:pPr marL="0" indent="457200">
              <a:buNone/>
            </a:pPr>
            <a:r>
              <a:rPr lang="ru-RU" sz="8000" b="1" dirty="0">
                <a:solidFill>
                  <a:srgbClr val="7030A0"/>
                </a:solidFill>
              </a:rPr>
              <a:t>з) о персональном составе педагогических работников с указанием уровня образования, квалификации и опыта работы;</a:t>
            </a:r>
          </a:p>
          <a:p>
            <a:pPr marL="0" indent="457200">
              <a:buNone/>
            </a:pPr>
            <a:r>
              <a:rPr lang="ru-RU" sz="8000" b="1" dirty="0" smtClean="0">
                <a:solidFill>
                  <a:srgbClr val="7030A0"/>
                </a:solidFill>
              </a:rPr>
              <a:t>з.1</a:t>
            </a:r>
            <a:r>
              <a:rPr lang="ru-RU" sz="8000" b="1" dirty="0">
                <a:solidFill>
                  <a:srgbClr val="7030A0"/>
                </a:solidFill>
              </a:rPr>
              <a:t>) о местах осуществления образовательной деятельности, сведения о которых в соответствии с   Федеральным законом не включаются в соответствующую запись в реестре лицензий на осуществление образовательной деятельности;</a:t>
            </a:r>
          </a:p>
          <a:p>
            <a:endParaRPr lang="ru-RU" b="1" dirty="0">
              <a:solidFill>
                <a:srgbClr val="7030A0"/>
              </a:solidFill>
            </a:endParaRPr>
          </a:p>
          <a:p>
            <a:endParaRPr lang="ru-RU"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7</a:t>
            </a:fld>
            <a:endParaRPr lang="ru-RU">
              <a:solidFill>
                <a:srgbClr val="073E87"/>
              </a:solidFill>
            </a:endParaRPr>
          </a:p>
        </p:txBody>
      </p:sp>
      <p:sp>
        <p:nvSpPr>
          <p:cNvPr id="4" name="Заголовок 3"/>
          <p:cNvSpPr>
            <a:spLocks noGrp="1"/>
          </p:cNvSpPr>
          <p:nvPr>
            <p:ph type="title"/>
          </p:nvPr>
        </p:nvSpPr>
        <p:spPr/>
        <p:txBody>
          <a:bodyPr>
            <a:normAutofit fontScale="90000"/>
          </a:bodyPr>
          <a:lstStyle/>
          <a:p>
            <a:r>
              <a:rPr lang="ru-RU" dirty="0" smtClean="0"/>
              <a:t> </a:t>
            </a:r>
            <a:br>
              <a:rPr lang="ru-RU" dirty="0" smtClean="0"/>
            </a:br>
            <a:r>
              <a:rPr lang="ru-RU" sz="3100" b="1" dirty="0" smtClean="0"/>
              <a:t>Образовательные </a:t>
            </a:r>
            <a:r>
              <a:rPr lang="ru-RU" sz="3100" b="1" dirty="0"/>
              <a:t>организации обеспечивают открытость и </a:t>
            </a:r>
            <a:r>
              <a:rPr lang="ru-RU" sz="3100" b="1" dirty="0" smtClean="0"/>
              <a:t>доступность информации </a:t>
            </a:r>
            <a:r>
              <a:rPr lang="ru-RU" sz="3100" b="1" dirty="0"/>
              <a:t/>
            </a:r>
            <a:br>
              <a:rPr lang="ru-RU" sz="3100" b="1" dirty="0"/>
            </a:br>
            <a:endParaRPr lang="ru-RU" sz="3100" b="1" dirty="0"/>
          </a:p>
        </p:txBody>
      </p:sp>
    </p:spTree>
    <p:extLst>
      <p:ext uri="{BB962C8B-B14F-4D97-AF65-F5344CB8AC3E}">
        <p14:creationId xmlns:p14="http://schemas.microsoft.com/office/powerpoint/2010/main" val="3024555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915566"/>
            <a:ext cx="8496944" cy="3679056"/>
          </a:xfrm>
        </p:spPr>
        <p:txBody>
          <a:bodyPr>
            <a:noAutofit/>
          </a:bodyPr>
          <a:lstStyle/>
          <a:p>
            <a:pPr marL="0" indent="457200">
              <a:spcBef>
                <a:spcPts val="0"/>
              </a:spcBef>
              <a:buNone/>
            </a:pPr>
            <a:r>
              <a:rPr lang="ru-RU" sz="1800" b="1" dirty="0" smtClean="0">
                <a:solidFill>
                  <a:srgbClr val="7030A0"/>
                </a:solidFill>
              </a:rPr>
              <a:t>и</a:t>
            </a:r>
            <a:r>
              <a:rPr lang="ru-RU" sz="1800" b="1" dirty="0">
                <a:solidFill>
                  <a:srgbClr val="7030A0"/>
                </a:solidFill>
              </a:rPr>
              <a:t>) о материально-техническом обеспечении образовательной деятельности (в том числе о наличии оборудованных учебных кабинетов, объектов для проведения практических занятий, библиотек, объектов спорта, средств обучения и воспитания, об условиях питания и охраны здоровья обучающихся, о доступе к информационным системам и информационно-телекоммуникационным сетям, об электронных образовательных ресурсах, к которым обеспечивается доступ обучающихся</a:t>
            </a:r>
            <a:r>
              <a:rPr lang="ru-RU" sz="1800" b="1" dirty="0" smtClean="0">
                <a:solidFill>
                  <a:srgbClr val="7030A0"/>
                </a:solidFill>
              </a:rPr>
              <a:t>);</a:t>
            </a:r>
          </a:p>
          <a:p>
            <a:pPr marL="0" indent="457200">
              <a:spcBef>
                <a:spcPts val="0"/>
              </a:spcBef>
              <a:buNone/>
            </a:pPr>
            <a:endParaRPr lang="ru-RU" sz="1800" b="1" dirty="0" smtClean="0">
              <a:solidFill>
                <a:srgbClr val="7030A0"/>
              </a:solidFill>
            </a:endParaRPr>
          </a:p>
          <a:p>
            <a:pPr marL="0" indent="457200">
              <a:spcBef>
                <a:spcPts val="0"/>
              </a:spcBef>
              <a:buNone/>
            </a:pPr>
            <a:r>
              <a:rPr lang="ru-RU" sz="1800" b="1" dirty="0">
                <a:solidFill>
                  <a:srgbClr val="7030A0"/>
                </a:solidFill>
              </a:rPr>
              <a:t>м) о количестве вакантных мест для приема (перевода) по каждой образовательной программе (на места, финансируемые за счет бюджетных ассигнований федерального бюджета, бюджетов субъектов Российской Федерации, местных бюджетов, по договорам об образовании за счет средств физических и (или) юридических лиц);</a:t>
            </a:r>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8</a:t>
            </a:fld>
            <a:endParaRPr lang="ru-RU">
              <a:solidFill>
                <a:srgbClr val="073E87"/>
              </a:solidFill>
            </a:endParaRPr>
          </a:p>
        </p:txBody>
      </p:sp>
      <p:sp>
        <p:nvSpPr>
          <p:cNvPr id="4" name="Заголовок 3"/>
          <p:cNvSpPr>
            <a:spLocks noGrp="1"/>
          </p:cNvSpPr>
          <p:nvPr>
            <p:ph type="title"/>
          </p:nvPr>
        </p:nvSpPr>
        <p:spPr>
          <a:xfrm>
            <a:off x="179512" y="627534"/>
            <a:ext cx="8784976" cy="72008"/>
          </a:xfrm>
        </p:spPr>
        <p:txBody>
          <a:bodyPr>
            <a:noAutofit/>
          </a:bodyPr>
          <a:lstStyle/>
          <a:p>
            <a:r>
              <a:rPr lang="ru-RU" sz="2800" b="1" dirty="0"/>
              <a:t>Образовательные организации</a:t>
            </a:r>
            <a:r>
              <a:rPr lang="ru-RU" sz="2600" b="1" dirty="0" smtClean="0"/>
              <a:t> </a:t>
            </a:r>
            <a:r>
              <a:rPr lang="ru-RU" sz="2600" b="1" dirty="0"/>
              <a:t>обеспечивают открытость и доступность </a:t>
            </a:r>
            <a:r>
              <a:rPr lang="ru-RU" sz="2600" b="1" dirty="0" smtClean="0"/>
              <a:t>информации</a:t>
            </a:r>
            <a:r>
              <a:rPr lang="ru-RU" sz="2600" b="1" dirty="0"/>
              <a:t/>
            </a:r>
            <a:br>
              <a:rPr lang="ru-RU" sz="2600" b="1" dirty="0"/>
            </a:br>
            <a:endParaRPr lang="ru-RU" sz="2600" dirty="0"/>
          </a:p>
        </p:txBody>
      </p:sp>
    </p:spTree>
    <p:extLst>
      <p:ext uri="{BB962C8B-B14F-4D97-AF65-F5344CB8AC3E}">
        <p14:creationId xmlns:p14="http://schemas.microsoft.com/office/powerpoint/2010/main" val="1632980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07504" y="915566"/>
            <a:ext cx="8928992" cy="3772057"/>
          </a:xfrm>
        </p:spPr>
        <p:txBody>
          <a:bodyPr>
            <a:normAutofit fontScale="25000" lnSpcReduction="20000"/>
          </a:bodyPr>
          <a:lstStyle/>
          <a:p>
            <a:pPr>
              <a:buFont typeface="Wingdings" panose="05000000000000000000" pitchFamily="2" charset="2"/>
              <a:buChar char="Ø"/>
            </a:pPr>
            <a:endParaRPr lang="ru-RU" sz="6400" b="1" dirty="0" smtClean="0"/>
          </a:p>
          <a:p>
            <a:pPr marL="0" indent="457200">
              <a:spcBef>
                <a:spcPts val="0"/>
              </a:spcBef>
              <a:buNone/>
            </a:pPr>
            <a:r>
              <a:rPr lang="ru-RU" sz="6400" b="1" dirty="0" smtClean="0"/>
              <a:t> </a:t>
            </a:r>
            <a:r>
              <a:rPr lang="ru-RU" sz="7200" b="1" dirty="0">
                <a:solidFill>
                  <a:srgbClr val="7030A0"/>
                </a:solidFill>
              </a:rPr>
              <a:t>н) о наличии и об условиях предоставления обучающимся стипендий, мер социальной поддержки;</a:t>
            </a:r>
          </a:p>
          <a:p>
            <a:pPr marL="0" indent="457200">
              <a:spcBef>
                <a:spcPts val="0"/>
              </a:spcBef>
              <a:buNone/>
            </a:pPr>
            <a:r>
              <a:rPr lang="ru-RU" sz="7200" b="1" dirty="0">
                <a:solidFill>
                  <a:srgbClr val="7030A0"/>
                </a:solidFill>
              </a:rPr>
              <a:t>о) о наличии общежития, интерната, количестве жилых помещений в общежитии, интернате для иногородних обучающихся, формировании платы за проживание в общежитии;</a:t>
            </a:r>
          </a:p>
          <a:p>
            <a:pPr marL="0" indent="457200">
              <a:spcBef>
                <a:spcPts val="0"/>
              </a:spcBef>
              <a:buNone/>
            </a:pPr>
            <a:r>
              <a:rPr lang="ru-RU" sz="7200" b="1" dirty="0">
                <a:solidFill>
                  <a:srgbClr val="7030A0"/>
                </a:solidFill>
              </a:rPr>
              <a:t>п) об объеме образовательной деятельности, финансовое обеспечение которой осуществляется за счет бюджетных ассигнований федерального бюджета, бюджетов субъектов Российской Федерации, местных бюджетов, по договорам об образовании за счет средств физических и (или) юридических лиц;</a:t>
            </a:r>
          </a:p>
          <a:p>
            <a:pPr marL="0" indent="457200">
              <a:spcBef>
                <a:spcPts val="0"/>
              </a:spcBef>
              <a:buNone/>
            </a:pPr>
            <a:r>
              <a:rPr lang="ru-RU" sz="7200" b="1" dirty="0">
                <a:solidFill>
                  <a:srgbClr val="7030A0"/>
                </a:solidFill>
              </a:rPr>
              <a:t>р) о поступлении финансовых и материальных средств и об их расходовании по итогам финансового года;</a:t>
            </a:r>
          </a:p>
          <a:p>
            <a:pPr marL="0" indent="457200">
              <a:spcBef>
                <a:spcPts val="0"/>
              </a:spcBef>
              <a:buNone/>
            </a:pPr>
            <a:r>
              <a:rPr lang="ru-RU" sz="7200" b="1" dirty="0">
                <a:solidFill>
                  <a:srgbClr val="7030A0"/>
                </a:solidFill>
              </a:rPr>
              <a:t>с) о трудоустройстве выпускников</a:t>
            </a:r>
            <a:r>
              <a:rPr lang="ru-RU" sz="7200" b="1" dirty="0" smtClean="0">
                <a:solidFill>
                  <a:srgbClr val="7030A0"/>
                </a:solidFill>
              </a:rPr>
              <a:t>;</a:t>
            </a:r>
          </a:p>
          <a:p>
            <a:pPr marL="0" indent="457200">
              <a:spcBef>
                <a:spcPts val="0"/>
              </a:spcBef>
              <a:buNone/>
            </a:pPr>
            <a:r>
              <a:rPr lang="ru-RU" sz="7200" b="1" dirty="0" smtClean="0">
                <a:solidFill>
                  <a:srgbClr val="7030A0"/>
                </a:solidFill>
              </a:rPr>
              <a:t>т</a:t>
            </a:r>
            <a:r>
              <a:rPr lang="ru-RU" sz="7200" b="1" dirty="0">
                <a:solidFill>
                  <a:srgbClr val="7030A0"/>
                </a:solidFill>
              </a:rPr>
              <a:t>) о лицензии на осуществление образовательной деятельности (выписке из реестра лицензий на осуществление образовательной деятельности);</a:t>
            </a:r>
          </a:p>
          <a:p>
            <a:pPr marL="0" indent="457200">
              <a:spcBef>
                <a:spcPts val="0"/>
              </a:spcBef>
              <a:buNone/>
            </a:pPr>
            <a:r>
              <a:rPr lang="ru-RU" sz="7200" b="1" dirty="0">
                <a:solidFill>
                  <a:srgbClr val="7030A0"/>
                </a:solidFill>
              </a:rPr>
              <a:t>у) о наличии или об отсутствии государственной аккредитации образовательной деятельности по реализуемым образовательным программам;</a:t>
            </a:r>
          </a:p>
          <a:p>
            <a:endParaRPr lang="ru-RU" sz="5600" b="1"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9</a:t>
            </a:fld>
            <a:endParaRPr lang="ru-RU">
              <a:solidFill>
                <a:srgbClr val="073E87"/>
              </a:solidFill>
            </a:endParaRPr>
          </a:p>
        </p:txBody>
      </p:sp>
      <p:sp>
        <p:nvSpPr>
          <p:cNvPr id="4" name="Заголовок 3"/>
          <p:cNvSpPr>
            <a:spLocks noGrp="1"/>
          </p:cNvSpPr>
          <p:nvPr>
            <p:ph type="title"/>
          </p:nvPr>
        </p:nvSpPr>
        <p:spPr>
          <a:xfrm>
            <a:off x="395536" y="627534"/>
            <a:ext cx="8291264" cy="216024"/>
          </a:xfrm>
        </p:spPr>
        <p:txBody>
          <a:bodyPr>
            <a:normAutofit fontScale="90000"/>
          </a:bodyPr>
          <a:lstStyle/>
          <a:p>
            <a:r>
              <a:rPr lang="ru-RU" sz="2900" b="1" dirty="0"/>
              <a:t>Образовательные организации обеспечивают открытость и доступность </a:t>
            </a:r>
            <a:r>
              <a:rPr lang="ru-RU" sz="2900" b="1" dirty="0" smtClean="0"/>
              <a:t>информации </a:t>
            </a:r>
            <a:r>
              <a:rPr lang="ru-RU" sz="3100" b="1" dirty="0"/>
              <a:t/>
            </a:r>
            <a:br>
              <a:rPr lang="ru-RU" sz="3100" b="1" dirty="0"/>
            </a:br>
            <a:endParaRPr lang="ru-RU" sz="3100" dirty="0"/>
          </a:p>
        </p:txBody>
      </p:sp>
    </p:spTree>
    <p:extLst>
      <p:ext uri="{BB962C8B-B14F-4D97-AF65-F5344CB8AC3E}">
        <p14:creationId xmlns:p14="http://schemas.microsoft.com/office/powerpoint/2010/main" val="1474716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1131590"/>
            <a:ext cx="8640960" cy="3463032"/>
          </a:xfrm>
        </p:spPr>
        <p:txBody>
          <a:bodyPr>
            <a:noAutofit/>
          </a:bodyPr>
          <a:lstStyle/>
          <a:p>
            <a:pPr marL="0" indent="457200">
              <a:spcBef>
                <a:spcPts val="0"/>
              </a:spcBef>
              <a:buNone/>
            </a:pPr>
            <a:r>
              <a:rPr lang="ru-RU" sz="1600" b="1" dirty="0">
                <a:solidFill>
                  <a:srgbClr val="7030A0"/>
                </a:solidFill>
              </a:rPr>
              <a:t>2) копий:</a:t>
            </a:r>
          </a:p>
          <a:p>
            <a:pPr marL="0" indent="457200">
              <a:spcBef>
                <a:spcPts val="0"/>
              </a:spcBef>
              <a:buNone/>
            </a:pPr>
            <a:r>
              <a:rPr lang="ru-RU" sz="1600" b="1" dirty="0">
                <a:solidFill>
                  <a:srgbClr val="7030A0"/>
                </a:solidFill>
              </a:rPr>
              <a:t>а) устава образовательной организации;</a:t>
            </a:r>
          </a:p>
          <a:p>
            <a:pPr marL="0" indent="457200">
              <a:spcBef>
                <a:spcPts val="0"/>
              </a:spcBef>
              <a:buNone/>
            </a:pPr>
            <a:r>
              <a:rPr lang="ru-RU" sz="1600" b="1" dirty="0">
                <a:solidFill>
                  <a:srgbClr val="7030A0"/>
                </a:solidFill>
              </a:rPr>
              <a:t>г) плана финансово-хозяйственной деятельности </a:t>
            </a:r>
            <a:r>
              <a:rPr lang="ru-RU" sz="1600" b="1" dirty="0" smtClean="0">
                <a:solidFill>
                  <a:srgbClr val="7030A0"/>
                </a:solidFill>
              </a:rPr>
              <a:t>ОО, </a:t>
            </a:r>
            <a:r>
              <a:rPr lang="ru-RU" sz="1600" b="1" dirty="0">
                <a:solidFill>
                  <a:srgbClr val="7030A0"/>
                </a:solidFill>
              </a:rPr>
              <a:t>утвержденного в установленном законодательством </a:t>
            </a:r>
            <a:r>
              <a:rPr lang="ru-RU" sz="1600" b="1" dirty="0" smtClean="0">
                <a:solidFill>
                  <a:srgbClr val="7030A0"/>
                </a:solidFill>
              </a:rPr>
              <a:t>РФ </a:t>
            </a:r>
            <a:r>
              <a:rPr lang="ru-RU" sz="1600" b="1" dirty="0">
                <a:solidFill>
                  <a:srgbClr val="7030A0"/>
                </a:solidFill>
              </a:rPr>
              <a:t>порядке, или бюджетной сметы образовательной организации;</a:t>
            </a:r>
          </a:p>
          <a:p>
            <a:pPr marL="0" indent="457200">
              <a:spcBef>
                <a:spcPts val="0"/>
              </a:spcBef>
              <a:buNone/>
            </a:pPr>
            <a:r>
              <a:rPr lang="ru-RU" sz="1600" b="1" dirty="0">
                <a:solidFill>
                  <a:srgbClr val="7030A0"/>
                </a:solidFill>
              </a:rPr>
              <a:t>д) локальных нормативных актов, предусмотренных частью 2 статьи 30 </a:t>
            </a:r>
            <a:r>
              <a:rPr lang="ru-RU" sz="1600" b="1" dirty="0" smtClean="0">
                <a:solidFill>
                  <a:srgbClr val="7030A0"/>
                </a:solidFill>
              </a:rPr>
              <a:t>  </a:t>
            </a:r>
            <a:r>
              <a:rPr lang="ru-RU" sz="1600" b="1" dirty="0">
                <a:solidFill>
                  <a:srgbClr val="7030A0"/>
                </a:solidFill>
              </a:rPr>
              <a:t>Федерального закона, правил внутреннего распорядка обучающихся, правил внутреннего трудового распорядка, коллективного договора;</a:t>
            </a:r>
          </a:p>
          <a:p>
            <a:pPr marL="0" indent="457200">
              <a:spcBef>
                <a:spcPts val="0"/>
              </a:spcBef>
              <a:buNone/>
            </a:pPr>
            <a:r>
              <a:rPr lang="ru-RU" sz="1600" b="1" dirty="0">
                <a:solidFill>
                  <a:srgbClr val="7030A0"/>
                </a:solidFill>
              </a:rPr>
              <a:t>3) отчета о результатах самообследования. </a:t>
            </a:r>
          </a:p>
          <a:p>
            <a:pPr marL="0" indent="457200">
              <a:spcBef>
                <a:spcPts val="0"/>
              </a:spcBef>
              <a:buNone/>
            </a:pPr>
            <a:r>
              <a:rPr lang="ru-RU" sz="1600" b="1" dirty="0">
                <a:solidFill>
                  <a:srgbClr val="7030A0"/>
                </a:solidFill>
              </a:rPr>
              <a:t>4.1) документа об установлении размера платы, взимаемой с родителей (законных представителей) за присмотр и уход за детьми, осваивающими образовательные программы дошкольного образования в организациях, осуществляющих образовательную деятельность, …</a:t>
            </a:r>
          </a:p>
          <a:p>
            <a:pPr marL="0" indent="457200">
              <a:spcBef>
                <a:spcPts val="0"/>
              </a:spcBef>
              <a:buNone/>
            </a:pPr>
            <a:r>
              <a:rPr lang="ru-RU" sz="1600" b="1" dirty="0">
                <a:solidFill>
                  <a:srgbClr val="7030A0"/>
                </a:solidFill>
              </a:rPr>
              <a:t>5) предписаний органов, осуществляющих государственный контроль (надзор) в сфере образования, отчетов об исполнении таких предписаний</a:t>
            </a:r>
            <a:r>
              <a:rPr lang="ru-RU" sz="1600" b="1" dirty="0" smtClean="0">
                <a:solidFill>
                  <a:srgbClr val="7030A0"/>
                </a:solidFill>
              </a:rPr>
              <a:t>;</a:t>
            </a:r>
            <a:endParaRPr lang="ru-RU" sz="1600" b="1" dirty="0">
              <a:solidFill>
                <a:srgbClr val="7030A0"/>
              </a:solidFill>
            </a:endParaRPr>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10</a:t>
            </a:fld>
            <a:endParaRPr lang="ru-RU">
              <a:solidFill>
                <a:srgbClr val="073E87"/>
              </a:solidFill>
            </a:endParaRPr>
          </a:p>
        </p:txBody>
      </p:sp>
      <p:sp>
        <p:nvSpPr>
          <p:cNvPr id="4" name="Заголовок 3"/>
          <p:cNvSpPr>
            <a:spLocks noGrp="1"/>
          </p:cNvSpPr>
          <p:nvPr>
            <p:ph type="title"/>
          </p:nvPr>
        </p:nvSpPr>
        <p:spPr>
          <a:xfrm>
            <a:off x="457200" y="483518"/>
            <a:ext cx="8229600" cy="504056"/>
          </a:xfrm>
        </p:spPr>
        <p:txBody>
          <a:bodyPr>
            <a:normAutofit fontScale="90000"/>
          </a:bodyPr>
          <a:lstStyle/>
          <a:p>
            <a:r>
              <a:rPr lang="ru-RU" sz="3100" b="1" dirty="0"/>
              <a:t>Образовательные организации обеспечивают открытость и доступность информации </a:t>
            </a:r>
            <a:br>
              <a:rPr lang="ru-RU" sz="3100" b="1" dirty="0"/>
            </a:br>
            <a:endParaRPr lang="ru-RU" sz="3100" dirty="0"/>
          </a:p>
        </p:txBody>
      </p:sp>
    </p:spTree>
    <p:extLst>
      <p:ext uri="{BB962C8B-B14F-4D97-AF65-F5344CB8AC3E}">
        <p14:creationId xmlns:p14="http://schemas.microsoft.com/office/powerpoint/2010/main" val="218529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894573"/>
            <a:ext cx="8640960" cy="3700049"/>
          </a:xfrm>
        </p:spPr>
        <p:txBody>
          <a:bodyPr>
            <a:normAutofit fontScale="25000" lnSpcReduction="20000"/>
          </a:bodyPr>
          <a:lstStyle/>
          <a:p>
            <a:pPr marL="0" indent="0" algn="just">
              <a:buNone/>
            </a:pPr>
            <a:endParaRPr lang="ru-RU" sz="3000" b="1" dirty="0" smtClean="0"/>
          </a:p>
          <a:p>
            <a:pPr marL="0" indent="457200" algn="just">
              <a:lnSpc>
                <a:spcPct val="120000"/>
              </a:lnSpc>
              <a:spcBef>
                <a:spcPts val="0"/>
              </a:spcBef>
              <a:buNone/>
            </a:pPr>
            <a:r>
              <a:rPr lang="ru-RU" sz="6400" b="1" dirty="0">
                <a:solidFill>
                  <a:srgbClr val="7030A0"/>
                </a:solidFill>
              </a:rPr>
              <a:t>6) иной информации, которая размещается, опубликовывается по решению образовательной организации и (или) размещение, опубликование которой являются обязательными в соответствии с законодательством Российской Федерации.</a:t>
            </a:r>
            <a:endParaRPr lang="ru-RU" sz="6400" dirty="0">
              <a:solidFill>
                <a:srgbClr val="7030A0"/>
              </a:solidFill>
            </a:endParaRPr>
          </a:p>
          <a:p>
            <a:pPr marL="0" indent="457200" algn="just">
              <a:lnSpc>
                <a:spcPct val="120000"/>
              </a:lnSpc>
              <a:spcBef>
                <a:spcPts val="0"/>
              </a:spcBef>
              <a:buNone/>
            </a:pPr>
            <a:r>
              <a:rPr lang="ru-RU" sz="6400" b="1" dirty="0" smtClean="0">
                <a:solidFill>
                  <a:srgbClr val="7030A0"/>
                </a:solidFill>
              </a:rPr>
              <a:t>3</a:t>
            </a:r>
            <a:r>
              <a:rPr lang="ru-RU" sz="6400" b="1" dirty="0">
                <a:solidFill>
                  <a:srgbClr val="7030A0"/>
                </a:solidFill>
              </a:rPr>
              <a:t>. Информация и документы, указанные в части 2 </a:t>
            </a:r>
            <a:r>
              <a:rPr lang="ru-RU" sz="6400" b="1" dirty="0" smtClean="0">
                <a:solidFill>
                  <a:srgbClr val="7030A0"/>
                </a:solidFill>
              </a:rPr>
              <a:t>статьи 29, </a:t>
            </a:r>
            <a:r>
              <a:rPr lang="ru-RU" sz="6400" b="1" dirty="0">
                <a:solidFill>
                  <a:srgbClr val="7030A0"/>
                </a:solidFill>
              </a:rPr>
              <a:t>если они в соответствии с законодательством </a:t>
            </a:r>
            <a:r>
              <a:rPr lang="ru-RU" sz="6400" b="1" dirty="0" smtClean="0">
                <a:solidFill>
                  <a:srgbClr val="7030A0"/>
                </a:solidFill>
              </a:rPr>
              <a:t>РФ не </a:t>
            </a:r>
            <a:r>
              <a:rPr lang="ru-RU" sz="6400" b="1" dirty="0">
                <a:solidFill>
                  <a:srgbClr val="7030A0"/>
                </a:solidFill>
              </a:rPr>
              <a:t>отнесены к сведениям, составляющим государственную и иную охраняемую законом тайну, подлежат размещению на официальном сайте </a:t>
            </a:r>
            <a:r>
              <a:rPr lang="ru-RU" sz="6400" b="1" dirty="0" smtClean="0">
                <a:solidFill>
                  <a:srgbClr val="7030A0"/>
                </a:solidFill>
              </a:rPr>
              <a:t>ОО в </a:t>
            </a:r>
            <a:r>
              <a:rPr lang="ru-RU" sz="6400" b="1" dirty="0">
                <a:solidFill>
                  <a:srgbClr val="7030A0"/>
                </a:solidFill>
              </a:rPr>
              <a:t>сети "Интернет" и обновлению </a:t>
            </a:r>
            <a:r>
              <a:rPr lang="ru-RU" sz="6400" b="1" u="sng" dirty="0">
                <a:solidFill>
                  <a:srgbClr val="7030A0"/>
                </a:solidFill>
              </a:rPr>
              <a:t>в течение десяти рабочих дней со дня их создания, </a:t>
            </a:r>
            <a:r>
              <a:rPr lang="ru-RU" sz="6400" b="1" dirty="0">
                <a:solidFill>
                  <a:srgbClr val="7030A0"/>
                </a:solidFill>
              </a:rPr>
              <a:t>получения или внесения в них соответствующих изменений. </a:t>
            </a:r>
            <a:endParaRPr lang="ru-RU" sz="6400" b="1" dirty="0" smtClean="0">
              <a:solidFill>
                <a:srgbClr val="7030A0"/>
              </a:solidFill>
            </a:endParaRPr>
          </a:p>
          <a:p>
            <a:pPr marL="0" indent="457200" algn="just">
              <a:lnSpc>
                <a:spcPct val="120000"/>
              </a:lnSpc>
              <a:spcBef>
                <a:spcPts val="0"/>
              </a:spcBef>
              <a:buNone/>
            </a:pPr>
            <a:r>
              <a:rPr lang="ru-RU" sz="6400" b="1" dirty="0" smtClean="0">
                <a:solidFill>
                  <a:srgbClr val="7030A0"/>
                </a:solidFill>
              </a:rPr>
              <a:t>4</a:t>
            </a:r>
            <a:r>
              <a:rPr lang="ru-RU" sz="6400" b="1" dirty="0">
                <a:solidFill>
                  <a:srgbClr val="7030A0"/>
                </a:solidFill>
              </a:rPr>
              <a:t>. Информация и документы о деятельности образовательной организации, не указанные в части 2 </a:t>
            </a:r>
            <a:r>
              <a:rPr lang="ru-RU" sz="6400" b="1" dirty="0" smtClean="0">
                <a:solidFill>
                  <a:srgbClr val="7030A0"/>
                </a:solidFill>
              </a:rPr>
              <a:t>статьи 29, </a:t>
            </a:r>
            <a:r>
              <a:rPr lang="ru-RU" sz="6400" b="1" dirty="0">
                <a:solidFill>
                  <a:srgbClr val="7030A0"/>
                </a:solidFill>
              </a:rPr>
              <a:t>представляются руководителем (заместителем руководителя) образовательной организации по обращению гражданина либо должностного лица государственного органа или органа местного самоуправления в случаях и порядке, предусмотренных законодательством Российской Федерации. </a:t>
            </a:r>
            <a:endParaRPr lang="ru-RU" sz="6400" b="1" dirty="0" smtClean="0">
              <a:solidFill>
                <a:srgbClr val="7030A0"/>
              </a:solidFill>
            </a:endParaRPr>
          </a:p>
          <a:p>
            <a:pPr marL="0" indent="457200" algn="just">
              <a:lnSpc>
                <a:spcPct val="120000"/>
              </a:lnSpc>
              <a:spcBef>
                <a:spcPts val="0"/>
              </a:spcBef>
              <a:buNone/>
            </a:pPr>
            <a:r>
              <a:rPr lang="ru-RU" sz="6400" b="1" dirty="0" smtClean="0">
                <a:solidFill>
                  <a:srgbClr val="7030A0"/>
                </a:solidFill>
              </a:rPr>
              <a:t>Представление </a:t>
            </a:r>
            <a:r>
              <a:rPr lang="ru-RU" sz="6400" b="1" dirty="0">
                <a:solidFill>
                  <a:srgbClr val="7030A0"/>
                </a:solidFill>
              </a:rPr>
              <a:t>информации организациям о деятельности государственной или муниципальной образовательной организации осуществляется учредителем такой организации.</a:t>
            </a:r>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11</a:t>
            </a:fld>
            <a:endParaRPr lang="ru-RU">
              <a:solidFill>
                <a:srgbClr val="073E87"/>
              </a:solidFill>
            </a:endParaRPr>
          </a:p>
        </p:txBody>
      </p:sp>
      <p:sp>
        <p:nvSpPr>
          <p:cNvPr id="4" name="Заголовок 3"/>
          <p:cNvSpPr>
            <a:spLocks noGrp="1"/>
          </p:cNvSpPr>
          <p:nvPr>
            <p:ph type="title"/>
          </p:nvPr>
        </p:nvSpPr>
        <p:spPr>
          <a:xfrm>
            <a:off x="109044" y="258458"/>
            <a:ext cx="8784976" cy="636115"/>
          </a:xfrm>
        </p:spPr>
        <p:txBody>
          <a:bodyPr>
            <a:noAutofit/>
          </a:bodyPr>
          <a:lstStyle/>
          <a:p>
            <a:r>
              <a:rPr lang="ru-RU" sz="2400" b="1" dirty="0" smtClean="0"/>
              <a:t>Образовательные</a:t>
            </a:r>
            <a:r>
              <a:rPr lang="ru-RU" sz="2600" b="1" dirty="0" smtClean="0"/>
              <a:t> организации </a:t>
            </a:r>
            <a:r>
              <a:rPr lang="ru-RU" sz="2600" b="1" dirty="0"/>
              <a:t>обеспечивают </a:t>
            </a:r>
            <a:r>
              <a:rPr lang="ru-RU" sz="2600" b="1" dirty="0" smtClean="0"/>
              <a:t>                            открытость </a:t>
            </a:r>
            <a:r>
              <a:rPr lang="ru-RU" sz="2600" b="1" dirty="0"/>
              <a:t>и </a:t>
            </a:r>
            <a:r>
              <a:rPr lang="ru-RU" sz="2600" b="1" dirty="0" smtClean="0"/>
              <a:t>доступность информации </a:t>
            </a:r>
            <a:endParaRPr lang="ru-RU" sz="2600" dirty="0"/>
          </a:p>
        </p:txBody>
      </p:sp>
    </p:spTree>
    <p:extLst>
      <p:ext uri="{BB962C8B-B14F-4D97-AF65-F5344CB8AC3E}">
        <p14:creationId xmlns:p14="http://schemas.microsoft.com/office/powerpoint/2010/main" val="2492999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1131590"/>
            <a:ext cx="8784976" cy="3463032"/>
          </a:xfrm>
        </p:spPr>
        <p:txBody>
          <a:bodyPr>
            <a:noAutofit/>
          </a:bodyPr>
          <a:lstStyle/>
          <a:p>
            <a:pPr marL="0" indent="457200">
              <a:lnSpc>
                <a:spcPct val="120000"/>
              </a:lnSpc>
              <a:spcBef>
                <a:spcPts val="0"/>
              </a:spcBef>
              <a:buNone/>
            </a:pPr>
            <a:r>
              <a:rPr lang="ru-RU" sz="1450" b="1" dirty="0" smtClean="0"/>
              <a:t>1.Образовательная </a:t>
            </a:r>
            <a:r>
              <a:rPr lang="ru-RU" sz="1450" b="1" dirty="0"/>
              <a:t>организация принимает локальные нормативные акты, содержащие нормы, регулирующие образовательные </a:t>
            </a:r>
            <a:r>
              <a:rPr lang="ru-RU" sz="1450" b="1" dirty="0" smtClean="0"/>
              <a:t>отношения, </a:t>
            </a:r>
            <a:r>
              <a:rPr lang="ru-RU" sz="1450" b="1" dirty="0"/>
              <a:t>в пределах своей компетенции в соответствии с законодательством </a:t>
            </a:r>
            <a:r>
              <a:rPr lang="ru-RU" sz="1450" b="1" dirty="0" smtClean="0"/>
              <a:t>РФ </a:t>
            </a:r>
            <a:r>
              <a:rPr lang="ru-RU" sz="1450" b="1" dirty="0"/>
              <a:t>в порядке, установленном ее уставом.</a:t>
            </a:r>
          </a:p>
          <a:p>
            <a:pPr marL="0" indent="457200">
              <a:lnSpc>
                <a:spcPct val="120000"/>
              </a:lnSpc>
              <a:spcBef>
                <a:spcPts val="0"/>
              </a:spcBef>
              <a:buNone/>
            </a:pPr>
            <a:r>
              <a:rPr lang="ru-RU" sz="1450" b="1" dirty="0"/>
              <a:t>2. Образовательная организация принимает локальные нормативные акты по основным вопросам организации и осуществления образовательной деятельности, в том числе регламентирующие </a:t>
            </a:r>
            <a:r>
              <a:rPr lang="ru-RU" sz="1450" b="1" dirty="0">
                <a:solidFill>
                  <a:srgbClr val="7030A0"/>
                </a:solidFill>
              </a:rPr>
              <a:t>правила приема обучающихся, режим занятий обучающихся, формы, периодичность и порядок текущего контроля успеваемости и промежуточной аттестации обучающихся, порядок и основания перевода, отчисления и восстановления обучающихся, порядок оформления возникновения, приостановления и прекращения отношений между образовательной организацией и обучающимися и (или) родителями (законными представителями) несовершеннолетних </a:t>
            </a:r>
            <a:r>
              <a:rPr lang="ru-RU" sz="1450" b="1" dirty="0" smtClean="0">
                <a:solidFill>
                  <a:srgbClr val="7030A0"/>
                </a:solidFill>
              </a:rPr>
              <a:t>обучающихся…</a:t>
            </a:r>
            <a:endParaRPr lang="ru-RU" sz="1450" b="1" dirty="0">
              <a:solidFill>
                <a:srgbClr val="7030A0"/>
              </a:solidFill>
            </a:endParaRPr>
          </a:p>
          <a:p>
            <a:pPr marL="0" indent="457200">
              <a:lnSpc>
                <a:spcPct val="120000"/>
              </a:lnSpc>
              <a:spcBef>
                <a:spcPts val="0"/>
              </a:spcBef>
              <a:buNone/>
            </a:pPr>
            <a:r>
              <a:rPr lang="ru-RU" sz="1450" b="1" dirty="0"/>
              <a:t>4. Нормы локальных нормативных актов, ухудшающие положение обучающихся или работников образовательной организации по сравнению с установленным законодательством об образовании, трудовым законодательством положением либо принятые с нарушением установленного порядка, не применяются и подлежат отмене образовательной организацией.</a:t>
            </a:r>
          </a:p>
          <a:p>
            <a:pPr marL="0" indent="0">
              <a:buNone/>
            </a:pPr>
            <a:endParaRPr lang="ru-RU" sz="1700"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12</a:t>
            </a:fld>
            <a:endParaRPr lang="ru-RU">
              <a:solidFill>
                <a:srgbClr val="073E87"/>
              </a:solidFill>
            </a:endParaRPr>
          </a:p>
        </p:txBody>
      </p:sp>
      <p:sp>
        <p:nvSpPr>
          <p:cNvPr id="4" name="Заголовок 3"/>
          <p:cNvSpPr>
            <a:spLocks noGrp="1"/>
          </p:cNvSpPr>
          <p:nvPr>
            <p:ph type="title"/>
          </p:nvPr>
        </p:nvSpPr>
        <p:spPr>
          <a:xfrm>
            <a:off x="179512" y="339502"/>
            <a:ext cx="8784976" cy="648072"/>
          </a:xfrm>
        </p:spPr>
        <p:txBody>
          <a:bodyPr>
            <a:normAutofit fontScale="90000"/>
          </a:bodyPr>
          <a:lstStyle/>
          <a:p>
            <a:r>
              <a:rPr lang="ru-RU" sz="2700" dirty="0" smtClean="0"/>
              <a:t/>
            </a:r>
            <a:br>
              <a:rPr lang="ru-RU" sz="2700" dirty="0" smtClean="0"/>
            </a:br>
            <a:r>
              <a:rPr lang="ru-RU" sz="2700" b="1" dirty="0"/>
              <a:t/>
            </a:r>
            <a:br>
              <a:rPr lang="ru-RU" sz="2700" b="1" dirty="0"/>
            </a:br>
            <a:r>
              <a:rPr lang="ru-RU" sz="2400" b="1" dirty="0"/>
              <a:t>Статья 30. Локальные нормативные акты, </a:t>
            </a:r>
            <a:r>
              <a:rPr lang="ru-RU" sz="2400" b="1" dirty="0" smtClean="0"/>
              <a:t>содержащие нормы</a:t>
            </a:r>
            <a:r>
              <a:rPr lang="ru-RU" sz="2400" b="1" dirty="0"/>
              <a:t>, регулирующие образовательные отношения </a:t>
            </a:r>
            <a:r>
              <a:rPr lang="ru-RU" dirty="0"/>
              <a:t> </a:t>
            </a:r>
            <a:br>
              <a:rPr lang="ru-RU" dirty="0"/>
            </a:br>
            <a:endParaRPr lang="ru-RU" dirty="0"/>
          </a:p>
        </p:txBody>
      </p:sp>
    </p:spTree>
    <p:extLst>
      <p:ext uri="{BB962C8B-B14F-4D97-AF65-F5344CB8AC3E}">
        <p14:creationId xmlns:p14="http://schemas.microsoft.com/office/powerpoint/2010/main" val="2749866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1419622"/>
            <a:ext cx="8147248" cy="3175000"/>
          </a:xfrm>
        </p:spPr>
        <p:txBody>
          <a:bodyPr>
            <a:noAutofit/>
          </a:bodyPr>
          <a:lstStyle/>
          <a:p>
            <a:pPr>
              <a:buFont typeface="Wingdings" panose="05000000000000000000" pitchFamily="2" charset="2"/>
              <a:buChar char="Ø"/>
            </a:pPr>
            <a:r>
              <a:rPr lang="ru-RU" sz="2800" b="1" dirty="0" smtClean="0"/>
              <a:t>Размещаемая на сайте информация должна быть точной, достоверной и всегда актуальной, то есть необходимо обеспечивать своевременную и качественную поддержку сайта.</a:t>
            </a:r>
          </a:p>
          <a:p>
            <a:pPr>
              <a:buFont typeface="Wingdings" panose="05000000000000000000" pitchFamily="2" charset="2"/>
              <a:buChar char="Ø"/>
            </a:pPr>
            <a:r>
              <a:rPr lang="ru-RU" sz="2800" b="1" dirty="0" smtClean="0"/>
              <a:t>Тексты на сайте не должны содержать грамматических и стилистических ошибок.</a:t>
            </a:r>
            <a:endParaRPr lang="ru-RU" sz="2800" b="1"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13</a:t>
            </a:fld>
            <a:endParaRPr lang="ru-RU">
              <a:solidFill>
                <a:srgbClr val="073E87"/>
              </a:solidFill>
            </a:endParaRPr>
          </a:p>
        </p:txBody>
      </p:sp>
      <p:sp>
        <p:nvSpPr>
          <p:cNvPr id="4" name="Заголовок 3"/>
          <p:cNvSpPr>
            <a:spLocks noGrp="1"/>
          </p:cNvSpPr>
          <p:nvPr>
            <p:ph type="title"/>
          </p:nvPr>
        </p:nvSpPr>
        <p:spPr/>
        <p:txBody>
          <a:bodyPr/>
          <a:lstStyle/>
          <a:p>
            <a:r>
              <a:rPr lang="ru-RU" b="1" dirty="0" smtClean="0"/>
              <a:t>Необходимо знать</a:t>
            </a:r>
            <a:endParaRPr lang="ru-RU" b="1" dirty="0"/>
          </a:p>
        </p:txBody>
      </p:sp>
    </p:spTree>
    <p:extLst>
      <p:ext uri="{BB962C8B-B14F-4D97-AF65-F5344CB8AC3E}">
        <p14:creationId xmlns:p14="http://schemas.microsoft.com/office/powerpoint/2010/main" val="2650842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2" y="1563638"/>
            <a:ext cx="8147248" cy="3030984"/>
          </a:xfrm>
        </p:spPr>
        <p:txBody>
          <a:bodyPr>
            <a:normAutofit fontScale="92500" lnSpcReduction="10000"/>
          </a:bodyPr>
          <a:lstStyle/>
          <a:p>
            <a:pPr>
              <a:buFont typeface="Wingdings" panose="05000000000000000000" pitchFamily="2" charset="2"/>
              <a:buChar char="Ø"/>
            </a:pPr>
            <a:r>
              <a:rPr lang="ru-RU" b="1" dirty="0" smtClean="0"/>
              <a:t>Обеспечение открытости и доступности информации об образовательной организации и её деятельности</a:t>
            </a:r>
          </a:p>
          <a:p>
            <a:pPr>
              <a:buFont typeface="Wingdings" panose="05000000000000000000" pitchFamily="2" charset="2"/>
              <a:buChar char="Ø"/>
            </a:pPr>
            <a:r>
              <a:rPr lang="ru-RU" b="1" dirty="0" smtClean="0"/>
              <a:t>Все надзорные и контролирующие органы проверяют размещенную информацию и по ней судят о деятельности учреждения</a:t>
            </a:r>
          </a:p>
          <a:p>
            <a:pPr>
              <a:buFont typeface="Wingdings" panose="05000000000000000000" pitchFamily="2" charset="2"/>
              <a:buChar char="Ø"/>
            </a:pPr>
            <a:r>
              <a:rPr lang="ru-RU" b="1" dirty="0" smtClean="0"/>
              <a:t>В настоящее время по распоряжению управления образования администрации города Тулы информация о значимых мероприятиях направляется для размещения на сайте управления образования и Портале допобразования</a:t>
            </a:r>
          </a:p>
          <a:p>
            <a:endParaRPr lang="ru-RU"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14</a:t>
            </a:fld>
            <a:endParaRPr lang="ru-RU">
              <a:solidFill>
                <a:srgbClr val="073E87"/>
              </a:solidFill>
            </a:endParaRPr>
          </a:p>
        </p:txBody>
      </p:sp>
      <p:sp>
        <p:nvSpPr>
          <p:cNvPr id="4" name="Заголовок 3"/>
          <p:cNvSpPr>
            <a:spLocks noGrp="1"/>
          </p:cNvSpPr>
          <p:nvPr>
            <p:ph type="title"/>
          </p:nvPr>
        </p:nvSpPr>
        <p:spPr/>
        <p:txBody>
          <a:bodyPr/>
          <a:lstStyle/>
          <a:p>
            <a:r>
              <a:rPr lang="ru-RU" b="1" dirty="0" smtClean="0"/>
              <a:t>Главная цель создания сайта</a:t>
            </a:r>
            <a:endParaRPr lang="ru-RU" b="1" dirty="0"/>
          </a:p>
        </p:txBody>
      </p:sp>
    </p:spTree>
    <p:extLst>
      <p:ext uri="{BB962C8B-B14F-4D97-AF65-F5344CB8AC3E}">
        <p14:creationId xmlns:p14="http://schemas.microsoft.com/office/powerpoint/2010/main" val="325857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1131590"/>
            <a:ext cx="8363272" cy="3672408"/>
          </a:xfrm>
        </p:spPr>
        <p:txBody>
          <a:bodyPr>
            <a:normAutofit fontScale="25000" lnSpcReduction="20000"/>
          </a:bodyPr>
          <a:lstStyle/>
          <a:p>
            <a:pPr>
              <a:buFont typeface="Wingdings" panose="05000000000000000000" pitchFamily="2" charset="2"/>
              <a:buChar char="Ø"/>
            </a:pPr>
            <a:r>
              <a:rPr lang="ru-RU" sz="8600" b="1" dirty="0" smtClean="0"/>
              <a:t>Текст должен быть озаглавлен (не более 4-6 слов в заголовке)</a:t>
            </a:r>
          </a:p>
          <a:p>
            <a:pPr>
              <a:buFont typeface="Wingdings" panose="05000000000000000000" pitchFamily="2" charset="2"/>
              <a:buChar char="Ø"/>
            </a:pPr>
            <a:r>
              <a:rPr lang="ru-RU" sz="8600" b="1" dirty="0" smtClean="0"/>
              <a:t>Дата мероприятия (по ГОСТу: 22 марта 2022 года или 22.03.2022, или в период с 22 по 24 марта 2022 года, или в период                             с 29 марта по 5 апреля 2022 года)</a:t>
            </a:r>
          </a:p>
          <a:p>
            <a:pPr>
              <a:buFont typeface="Wingdings" panose="05000000000000000000" pitchFamily="2" charset="2"/>
              <a:buChar char="Ø"/>
            </a:pPr>
            <a:r>
              <a:rPr lang="ru-RU" sz="8600" b="1" dirty="0" smtClean="0"/>
              <a:t>Место проведения мероприятия</a:t>
            </a:r>
          </a:p>
          <a:p>
            <a:pPr>
              <a:buFont typeface="Wingdings" panose="05000000000000000000" pitchFamily="2" charset="2"/>
              <a:buChar char="Ø"/>
            </a:pPr>
            <a:r>
              <a:rPr lang="ru-RU" sz="8600" b="1" dirty="0" smtClean="0"/>
              <a:t>Количество участников мероприятия</a:t>
            </a:r>
          </a:p>
          <a:p>
            <a:pPr>
              <a:buFont typeface="Wingdings" panose="05000000000000000000" pitchFamily="2" charset="2"/>
              <a:buChar char="Ø"/>
            </a:pPr>
            <a:r>
              <a:rPr lang="ru-RU" sz="8600" b="1" dirty="0" smtClean="0"/>
              <a:t>Цель мероприятия (из дополнительной общеразвивающей программы, приказа Минпросвещения России  от </a:t>
            </a:r>
            <a:r>
              <a:rPr lang="ru-RU" sz="8600" b="1" dirty="0"/>
              <a:t>27.07.2022 </a:t>
            </a:r>
            <a:r>
              <a:rPr lang="ru-RU" sz="8600" b="1" dirty="0" smtClean="0"/>
              <a:t>            N </a:t>
            </a:r>
            <a:r>
              <a:rPr lang="ru-RU" sz="8600" b="1" dirty="0"/>
              <a:t>629 "Об утверждении Порядка организации и осуществления образовательной деятельности по дополнительным общеобразовательным программам"</a:t>
            </a:r>
          </a:p>
          <a:p>
            <a:pPr>
              <a:buFont typeface="Wingdings" panose="05000000000000000000" pitchFamily="2" charset="2"/>
              <a:buChar char="Ø"/>
            </a:pPr>
            <a:r>
              <a:rPr lang="ru-RU" sz="8600" b="1" dirty="0" smtClean="0"/>
              <a:t>Основной текст (дополняется 2-4 фото)</a:t>
            </a:r>
          </a:p>
          <a:p>
            <a:endParaRPr lang="ru-RU"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15</a:t>
            </a:fld>
            <a:endParaRPr lang="ru-RU" dirty="0">
              <a:solidFill>
                <a:srgbClr val="073E87"/>
              </a:solidFill>
            </a:endParaRPr>
          </a:p>
        </p:txBody>
      </p:sp>
      <p:sp>
        <p:nvSpPr>
          <p:cNvPr id="4" name="Заголовок 3"/>
          <p:cNvSpPr>
            <a:spLocks noGrp="1"/>
          </p:cNvSpPr>
          <p:nvPr>
            <p:ph type="title"/>
          </p:nvPr>
        </p:nvSpPr>
        <p:spPr>
          <a:xfrm>
            <a:off x="457200" y="339502"/>
            <a:ext cx="8229600" cy="432048"/>
          </a:xfrm>
        </p:spPr>
        <p:txBody>
          <a:bodyPr>
            <a:normAutofit fontScale="90000"/>
          </a:bodyPr>
          <a:lstStyle/>
          <a:p>
            <a:r>
              <a:rPr lang="ru-RU" b="1" dirty="0" smtClean="0"/>
              <a:t>Основные требования к тексту</a:t>
            </a:r>
            <a:endParaRPr lang="ru-RU" b="1" dirty="0"/>
          </a:p>
        </p:txBody>
      </p:sp>
    </p:spTree>
    <p:extLst>
      <p:ext uri="{BB962C8B-B14F-4D97-AF65-F5344CB8AC3E}">
        <p14:creationId xmlns:p14="http://schemas.microsoft.com/office/powerpoint/2010/main" val="2697218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699542"/>
            <a:ext cx="8784976" cy="3888432"/>
          </a:xfrm>
        </p:spPr>
        <p:txBody>
          <a:bodyPr>
            <a:noAutofit/>
          </a:bodyPr>
          <a:lstStyle/>
          <a:p>
            <a:pPr marL="0" indent="457200">
              <a:spcBef>
                <a:spcPts val="0"/>
              </a:spcBef>
              <a:buNone/>
            </a:pPr>
            <a:r>
              <a:rPr lang="ru-RU" sz="1700" b="1" dirty="0" smtClean="0">
                <a:solidFill>
                  <a:srgbClr val="7030A0"/>
                </a:solidFill>
              </a:rPr>
              <a:t>1. Независимая </a:t>
            </a:r>
            <a:r>
              <a:rPr lang="ru-RU" sz="1700" b="1" dirty="0">
                <a:solidFill>
                  <a:srgbClr val="7030A0"/>
                </a:solidFill>
              </a:rPr>
              <a:t>оценка качества образования направлена на получение сведений об образовательной деятельности, установление качества подготовки обучающихся и реализации образовательных программ</a:t>
            </a:r>
            <a:r>
              <a:rPr lang="ru-RU" sz="1700" b="1" dirty="0" smtClean="0">
                <a:solidFill>
                  <a:srgbClr val="7030A0"/>
                </a:solidFill>
              </a:rPr>
              <a:t>.</a:t>
            </a:r>
          </a:p>
          <a:p>
            <a:pPr marL="0" indent="457200">
              <a:spcBef>
                <a:spcPts val="0"/>
              </a:spcBef>
              <a:buNone/>
            </a:pPr>
            <a:endParaRPr lang="ru-RU" sz="1700" b="1" dirty="0">
              <a:solidFill>
                <a:srgbClr val="7030A0"/>
              </a:solidFill>
            </a:endParaRPr>
          </a:p>
          <a:p>
            <a:pPr marL="0" indent="457200">
              <a:spcBef>
                <a:spcPts val="0"/>
              </a:spcBef>
              <a:buNone/>
            </a:pPr>
            <a:r>
              <a:rPr lang="ru-RU" sz="1700" b="1" dirty="0" smtClean="0">
                <a:solidFill>
                  <a:srgbClr val="7030A0"/>
                </a:solidFill>
              </a:rPr>
              <a:t> 2</a:t>
            </a:r>
            <a:r>
              <a:rPr lang="ru-RU" sz="1700" b="1" dirty="0">
                <a:solidFill>
                  <a:srgbClr val="7030A0"/>
                </a:solidFill>
              </a:rPr>
              <a:t>. Независимая оценка качества образования включает в себя:</a:t>
            </a:r>
          </a:p>
          <a:p>
            <a:pPr marL="0" indent="457200">
              <a:spcBef>
                <a:spcPts val="0"/>
              </a:spcBef>
              <a:buNone/>
            </a:pPr>
            <a:r>
              <a:rPr lang="ru-RU" sz="1700" b="1" dirty="0">
                <a:solidFill>
                  <a:srgbClr val="7030A0"/>
                </a:solidFill>
              </a:rPr>
              <a:t>1) независимую оценку качества подготовки обучающихся;</a:t>
            </a:r>
          </a:p>
          <a:p>
            <a:pPr marL="0" indent="457200">
              <a:spcBef>
                <a:spcPts val="0"/>
              </a:spcBef>
              <a:buNone/>
            </a:pPr>
            <a:r>
              <a:rPr lang="ru-RU" sz="1700" b="1" dirty="0">
                <a:solidFill>
                  <a:srgbClr val="7030A0"/>
                </a:solidFill>
              </a:rPr>
              <a:t>2) независимую оценку качества условий осуществления образовательной деятельности организациями, осуществляющими образовательную деятельность</a:t>
            </a:r>
            <a:r>
              <a:rPr lang="ru-RU" sz="1700" b="1" dirty="0" smtClean="0">
                <a:solidFill>
                  <a:srgbClr val="7030A0"/>
                </a:solidFill>
              </a:rPr>
              <a:t>.</a:t>
            </a:r>
          </a:p>
          <a:p>
            <a:pPr marL="0" indent="457200">
              <a:spcBef>
                <a:spcPts val="0"/>
              </a:spcBef>
              <a:buNone/>
            </a:pPr>
            <a:endParaRPr lang="ru-RU" sz="1700" b="1" dirty="0" smtClean="0">
              <a:solidFill>
                <a:srgbClr val="7030A0"/>
              </a:solidFill>
            </a:endParaRPr>
          </a:p>
          <a:p>
            <a:pPr marL="0" indent="457200">
              <a:spcBef>
                <a:spcPts val="0"/>
              </a:spcBef>
              <a:buNone/>
            </a:pPr>
            <a:r>
              <a:rPr lang="ru-RU" sz="1700" b="1" dirty="0">
                <a:solidFill>
                  <a:srgbClr val="7030A0"/>
                </a:solidFill>
              </a:rPr>
              <a:t>3. Независимая оценка качества образования осуществляется юридическими лицами, выполняющими конкретные виды такой оценки, предусмотренной пунктом 1 части 2 настоящей </a:t>
            </a:r>
            <a:r>
              <a:rPr lang="ru-RU" sz="1700" b="1" dirty="0" smtClean="0">
                <a:solidFill>
                  <a:srgbClr val="7030A0"/>
                </a:solidFill>
              </a:rPr>
              <a:t>статьи…</a:t>
            </a:r>
          </a:p>
          <a:p>
            <a:pPr marL="0" indent="457200">
              <a:spcBef>
                <a:spcPts val="0"/>
              </a:spcBef>
              <a:buNone/>
            </a:pPr>
            <a:endParaRPr lang="ru-RU" sz="1700" b="1" dirty="0">
              <a:solidFill>
                <a:srgbClr val="7030A0"/>
              </a:solidFill>
            </a:endParaRPr>
          </a:p>
          <a:p>
            <a:pPr marL="0" indent="457200">
              <a:spcBef>
                <a:spcPts val="0"/>
              </a:spcBef>
              <a:buNone/>
            </a:pPr>
            <a:r>
              <a:rPr lang="ru-RU" sz="1700" b="1" dirty="0">
                <a:solidFill>
                  <a:srgbClr val="7030A0"/>
                </a:solidFill>
              </a:rPr>
              <a:t>7. На основе результатов независимой оценки качества образования могут формироваться рейтинги организаций, осуществляющих образовательную деятельность, и (или) реализуемых ими образовательных программ.</a:t>
            </a:r>
          </a:p>
          <a:p>
            <a:endParaRPr lang="ru-RU" sz="1700"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16</a:t>
            </a:fld>
            <a:endParaRPr lang="ru-RU">
              <a:solidFill>
                <a:srgbClr val="073E87"/>
              </a:solidFill>
            </a:endParaRPr>
          </a:p>
        </p:txBody>
      </p:sp>
      <p:sp>
        <p:nvSpPr>
          <p:cNvPr id="4" name="Заголовок 3"/>
          <p:cNvSpPr>
            <a:spLocks noGrp="1"/>
          </p:cNvSpPr>
          <p:nvPr>
            <p:ph type="title"/>
          </p:nvPr>
        </p:nvSpPr>
        <p:spPr>
          <a:xfrm>
            <a:off x="251520" y="253746"/>
            <a:ext cx="8640960" cy="445796"/>
          </a:xfrm>
        </p:spPr>
        <p:txBody>
          <a:bodyPr>
            <a:noAutofit/>
          </a:bodyPr>
          <a:lstStyle/>
          <a:p>
            <a:pPr algn="just"/>
            <a:r>
              <a:rPr lang="ru-RU" sz="2800" dirty="0" smtClean="0"/>
              <a:t>Статья 95. </a:t>
            </a:r>
            <a:r>
              <a:rPr lang="ru-RU" sz="2800" dirty="0"/>
              <a:t>Независимая оценка качества образования</a:t>
            </a:r>
            <a:r>
              <a:rPr lang="ru-RU" sz="2800" dirty="0" smtClean="0"/>
              <a:t> </a:t>
            </a:r>
            <a:endParaRPr lang="ru-RU" sz="2800" dirty="0"/>
          </a:p>
        </p:txBody>
      </p:sp>
    </p:spTree>
    <p:extLst>
      <p:ext uri="{BB962C8B-B14F-4D97-AF65-F5344CB8AC3E}">
        <p14:creationId xmlns:p14="http://schemas.microsoft.com/office/powerpoint/2010/main" val="23408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1491629"/>
            <a:ext cx="8640960" cy="3195993"/>
          </a:xfrm>
        </p:spPr>
        <p:txBody>
          <a:bodyPr>
            <a:normAutofit fontScale="62500" lnSpcReduction="20000"/>
          </a:bodyPr>
          <a:lstStyle/>
          <a:p>
            <a:pPr marL="0" indent="0">
              <a:buNone/>
            </a:pPr>
            <a:r>
              <a:rPr lang="ru-RU" sz="2600" b="1" dirty="0">
                <a:solidFill>
                  <a:srgbClr val="7030A0"/>
                </a:solidFill>
              </a:rPr>
              <a:t>4. Независимая оценка качества условий осуществления образовательной деятельности организациями проводится по таким общим критериям, как </a:t>
            </a:r>
            <a:endParaRPr lang="ru-RU" sz="2600" b="1" dirty="0" smtClean="0">
              <a:solidFill>
                <a:srgbClr val="7030A0"/>
              </a:solidFill>
            </a:endParaRPr>
          </a:p>
          <a:p>
            <a:pPr marL="0" indent="0">
              <a:buNone/>
            </a:pPr>
            <a:endParaRPr lang="ru-RU" sz="2600" b="1" dirty="0" smtClean="0">
              <a:solidFill>
                <a:srgbClr val="7030A0"/>
              </a:solidFill>
            </a:endParaRPr>
          </a:p>
          <a:p>
            <a:pPr marL="0" indent="0">
              <a:buNone/>
            </a:pPr>
            <a:r>
              <a:rPr lang="ru-RU" sz="2600" b="1" dirty="0" smtClean="0">
                <a:solidFill>
                  <a:srgbClr val="7030A0"/>
                </a:solidFill>
              </a:rPr>
              <a:t>открытость </a:t>
            </a:r>
            <a:r>
              <a:rPr lang="ru-RU" sz="2600" b="1" dirty="0">
                <a:solidFill>
                  <a:srgbClr val="7030A0"/>
                </a:solidFill>
              </a:rPr>
              <a:t>и доступность информации об организациях, осуществляющих образовательную деятельность; </a:t>
            </a:r>
            <a:endParaRPr lang="ru-RU" sz="2600" b="1" dirty="0" smtClean="0">
              <a:solidFill>
                <a:srgbClr val="7030A0"/>
              </a:solidFill>
            </a:endParaRPr>
          </a:p>
          <a:p>
            <a:pPr marL="0" indent="0">
              <a:buNone/>
            </a:pPr>
            <a:endParaRPr lang="ru-RU" sz="2600" b="1" dirty="0" smtClean="0">
              <a:solidFill>
                <a:srgbClr val="7030A0"/>
              </a:solidFill>
            </a:endParaRPr>
          </a:p>
          <a:p>
            <a:pPr marL="0" indent="0">
              <a:buNone/>
            </a:pPr>
            <a:r>
              <a:rPr lang="ru-RU" sz="2600" b="1" dirty="0" smtClean="0">
                <a:solidFill>
                  <a:srgbClr val="7030A0"/>
                </a:solidFill>
              </a:rPr>
              <a:t>комфортность </a:t>
            </a:r>
            <a:r>
              <a:rPr lang="ru-RU" sz="2600" b="1" dirty="0">
                <a:solidFill>
                  <a:srgbClr val="7030A0"/>
                </a:solidFill>
              </a:rPr>
              <a:t>условий, в которых осуществляется образовательная деятельность; </a:t>
            </a:r>
            <a:endParaRPr lang="ru-RU" sz="2600" b="1" dirty="0" smtClean="0">
              <a:solidFill>
                <a:srgbClr val="7030A0"/>
              </a:solidFill>
            </a:endParaRPr>
          </a:p>
          <a:p>
            <a:pPr marL="0" indent="0">
              <a:buNone/>
            </a:pPr>
            <a:endParaRPr lang="ru-RU" sz="2600" b="1" dirty="0" smtClean="0">
              <a:solidFill>
                <a:srgbClr val="7030A0"/>
              </a:solidFill>
            </a:endParaRPr>
          </a:p>
          <a:p>
            <a:pPr marL="0" indent="0">
              <a:buNone/>
            </a:pPr>
            <a:r>
              <a:rPr lang="ru-RU" sz="2600" b="1" dirty="0" smtClean="0">
                <a:solidFill>
                  <a:srgbClr val="7030A0"/>
                </a:solidFill>
              </a:rPr>
              <a:t>доброжелательность</a:t>
            </a:r>
            <a:r>
              <a:rPr lang="ru-RU" sz="2600" b="1" dirty="0">
                <a:solidFill>
                  <a:srgbClr val="7030A0"/>
                </a:solidFill>
              </a:rPr>
              <a:t>, вежливость работников; </a:t>
            </a:r>
            <a:endParaRPr lang="ru-RU" sz="2600" b="1" dirty="0" smtClean="0">
              <a:solidFill>
                <a:srgbClr val="7030A0"/>
              </a:solidFill>
            </a:endParaRPr>
          </a:p>
          <a:p>
            <a:pPr marL="0" indent="0">
              <a:buNone/>
            </a:pPr>
            <a:endParaRPr lang="ru-RU" sz="2600" b="1" dirty="0" smtClean="0">
              <a:solidFill>
                <a:srgbClr val="7030A0"/>
              </a:solidFill>
            </a:endParaRPr>
          </a:p>
          <a:p>
            <a:pPr marL="0" indent="0">
              <a:buNone/>
            </a:pPr>
            <a:r>
              <a:rPr lang="ru-RU" sz="2600" b="1" dirty="0" smtClean="0">
                <a:solidFill>
                  <a:srgbClr val="7030A0"/>
                </a:solidFill>
              </a:rPr>
              <a:t>удовлетворенность </a:t>
            </a:r>
            <a:r>
              <a:rPr lang="ru-RU" sz="2600" b="1" dirty="0">
                <a:solidFill>
                  <a:srgbClr val="7030A0"/>
                </a:solidFill>
              </a:rPr>
              <a:t>условиями ведения образовательной деятельности организаций, </a:t>
            </a:r>
            <a:endParaRPr lang="ru-RU" sz="2600" b="1" dirty="0" smtClean="0">
              <a:solidFill>
                <a:srgbClr val="7030A0"/>
              </a:solidFill>
            </a:endParaRPr>
          </a:p>
          <a:p>
            <a:pPr marL="0" indent="0">
              <a:buNone/>
            </a:pPr>
            <a:endParaRPr lang="ru-RU" sz="2600" b="1" dirty="0">
              <a:solidFill>
                <a:srgbClr val="7030A0"/>
              </a:solidFill>
            </a:endParaRPr>
          </a:p>
          <a:p>
            <a:pPr marL="0" indent="0">
              <a:buNone/>
            </a:pPr>
            <a:r>
              <a:rPr lang="ru-RU" sz="2600" b="1" dirty="0" smtClean="0">
                <a:solidFill>
                  <a:srgbClr val="7030A0"/>
                </a:solidFill>
              </a:rPr>
              <a:t>а </a:t>
            </a:r>
            <a:r>
              <a:rPr lang="ru-RU" sz="2600" b="1" dirty="0">
                <a:solidFill>
                  <a:srgbClr val="7030A0"/>
                </a:solidFill>
              </a:rPr>
              <a:t>также доступность услуг для инвалидов.</a:t>
            </a:r>
          </a:p>
          <a:p>
            <a:endParaRPr lang="ru-RU" dirty="0"/>
          </a:p>
        </p:txBody>
      </p:sp>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17</a:t>
            </a:fld>
            <a:endParaRPr lang="ru-RU">
              <a:solidFill>
                <a:srgbClr val="073E87"/>
              </a:solidFill>
            </a:endParaRPr>
          </a:p>
        </p:txBody>
      </p:sp>
      <p:sp>
        <p:nvSpPr>
          <p:cNvPr id="4" name="Заголовок 3"/>
          <p:cNvSpPr>
            <a:spLocks noGrp="1"/>
          </p:cNvSpPr>
          <p:nvPr>
            <p:ph type="title"/>
          </p:nvPr>
        </p:nvSpPr>
        <p:spPr>
          <a:xfrm>
            <a:off x="179512" y="253746"/>
            <a:ext cx="8568952" cy="1381900"/>
          </a:xfrm>
        </p:spPr>
        <p:txBody>
          <a:bodyPr>
            <a:noAutofit/>
          </a:bodyPr>
          <a:lstStyle/>
          <a:p>
            <a:r>
              <a:rPr lang="ru-RU" sz="2300" b="1" dirty="0"/>
              <a:t>Статья 95.2. Независимая оценка качества условий осуществления образовательной деятельности организациями, осуществляющими образовательную деятельность</a:t>
            </a:r>
            <a:br>
              <a:rPr lang="ru-RU" sz="2300" b="1" dirty="0"/>
            </a:br>
            <a:endParaRPr lang="ru-RU" sz="2300" dirty="0"/>
          </a:p>
        </p:txBody>
      </p:sp>
    </p:spTree>
    <p:extLst>
      <p:ext uri="{BB962C8B-B14F-4D97-AF65-F5344CB8AC3E}">
        <p14:creationId xmlns:p14="http://schemas.microsoft.com/office/powerpoint/2010/main" val="3715974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CC5A5934-940C-414B-9E75-357238108B70}" type="slidenum">
              <a:rPr lang="ru-RU" smtClean="0">
                <a:solidFill>
                  <a:srgbClr val="073E87"/>
                </a:solidFill>
              </a:rPr>
              <a:pPr>
                <a:defRPr/>
              </a:pPr>
              <a:t>18</a:t>
            </a:fld>
            <a:endParaRPr lang="ru-RU">
              <a:solidFill>
                <a:srgbClr val="073E87"/>
              </a:solidFill>
            </a:endParaRPr>
          </a:p>
        </p:txBody>
      </p:sp>
      <p:sp>
        <p:nvSpPr>
          <p:cNvPr id="4" name="Заголовок 3"/>
          <p:cNvSpPr>
            <a:spLocks noGrp="1"/>
          </p:cNvSpPr>
          <p:nvPr>
            <p:ph type="title"/>
          </p:nvPr>
        </p:nvSpPr>
        <p:spPr/>
        <p:txBody>
          <a:bodyPr>
            <a:normAutofit fontScale="90000"/>
          </a:bodyPr>
          <a:lstStyle/>
          <a:p>
            <a:r>
              <a:rPr lang="ru-RU" b="1" dirty="0" smtClean="0"/>
              <a:t/>
            </a:r>
            <a:br>
              <a:rPr lang="ru-RU" b="1" dirty="0" smtClean="0"/>
            </a:br>
            <a:r>
              <a:rPr lang="ru-RU" b="1" dirty="0" smtClean="0"/>
              <a:t>Уважаемые коллеги!</a:t>
            </a:r>
            <a:br>
              <a:rPr lang="ru-RU" b="1" dirty="0" smtClean="0"/>
            </a:br>
            <a:endParaRPr lang="ru-RU" b="1" dirty="0"/>
          </a:p>
        </p:txBody>
      </p:sp>
      <p:pic>
        <p:nvPicPr>
          <p:cNvPr id="8" name="Объект 4">
            <a:extLst>
              <a:ext uri="{FF2B5EF4-FFF2-40B4-BE49-F238E27FC236}">
                <a16:creationId xmlns:lc="http://schemas.openxmlformats.org/drawingml/2006/lockedCanvas" xmlns:a16="http://schemas.microsoft.com/office/drawing/2014/main" xmlns="" id="{5FCC33BA-927C-43E1-9430-22E3F8A3B1C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43809" y="3075806"/>
            <a:ext cx="2088232" cy="1486063"/>
          </a:xfrm>
          <a:prstGeom prst="rect">
            <a:avLst/>
          </a:prstGeom>
        </p:spPr>
      </p:pic>
      <p:sp>
        <p:nvSpPr>
          <p:cNvPr id="10" name="Прямоугольник 9"/>
          <p:cNvSpPr/>
          <p:nvPr/>
        </p:nvSpPr>
        <p:spPr>
          <a:xfrm>
            <a:off x="457200" y="1556088"/>
            <a:ext cx="8075240" cy="1938992"/>
          </a:xfrm>
          <a:prstGeom prst="rect">
            <a:avLst/>
          </a:prstGeom>
        </p:spPr>
        <p:txBody>
          <a:bodyPr wrap="square">
            <a:spAutoFit/>
          </a:bodyPr>
          <a:lstStyle/>
          <a:p>
            <a:pPr marL="285750" indent="-285750">
              <a:buFont typeface="Wingdings" panose="05000000000000000000" pitchFamily="2" charset="2"/>
              <a:buChar char="Ø"/>
            </a:pPr>
            <a:r>
              <a:rPr lang="ru-RU" sz="2000" b="1" dirty="0">
                <a:solidFill>
                  <a:srgbClr val="7030A0"/>
                </a:solidFill>
              </a:rPr>
              <a:t>Пропагандируйте себя, своё объединение, опыт работы в учреждении, методические </a:t>
            </a:r>
            <a:r>
              <a:rPr lang="ru-RU" sz="2000" b="1" dirty="0" smtClean="0">
                <a:solidFill>
                  <a:srgbClr val="7030A0"/>
                </a:solidFill>
              </a:rPr>
              <a:t>разработки </a:t>
            </a:r>
          </a:p>
          <a:p>
            <a:endParaRPr lang="ru-RU" sz="2000" b="1" dirty="0" smtClean="0">
              <a:solidFill>
                <a:srgbClr val="7030A0"/>
              </a:solidFill>
            </a:endParaRPr>
          </a:p>
          <a:p>
            <a:pPr marL="285750" indent="-285750">
              <a:buFont typeface="Wingdings" panose="05000000000000000000" pitchFamily="2" charset="2"/>
              <a:buChar char="Ø"/>
            </a:pPr>
            <a:r>
              <a:rPr lang="ru-RU" sz="2000" b="1" dirty="0" smtClean="0">
                <a:solidFill>
                  <a:srgbClr val="7030A0"/>
                </a:solidFill>
              </a:rPr>
              <a:t>Поверьте</a:t>
            </a:r>
            <a:r>
              <a:rPr lang="ru-RU" sz="2000" b="1" dirty="0">
                <a:solidFill>
                  <a:srgbClr val="7030A0"/>
                </a:solidFill>
              </a:rPr>
              <a:t>, родители сейчас часто посещают официальный сайт учреждения, оставляют комментарии и (или) обращения на электронную </a:t>
            </a:r>
            <a:r>
              <a:rPr lang="ru-RU" sz="2000" b="1" dirty="0" smtClean="0">
                <a:solidFill>
                  <a:srgbClr val="7030A0"/>
                </a:solidFill>
              </a:rPr>
              <a:t>приемную </a:t>
            </a:r>
            <a:endParaRPr lang="ru-RU" sz="2000" b="1" dirty="0">
              <a:solidFill>
                <a:srgbClr val="7030A0"/>
              </a:solidFill>
            </a:endParaRPr>
          </a:p>
        </p:txBody>
      </p:sp>
    </p:spTree>
    <p:extLst>
      <p:ext uri="{BB962C8B-B14F-4D97-AF65-F5344CB8AC3E}">
        <p14:creationId xmlns:p14="http://schemas.microsoft.com/office/powerpoint/2010/main" val="185375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themeOverride>
</file>

<file path=docProps/app.xml><?xml version="1.0" encoding="utf-8"?>
<Properties xmlns="http://schemas.openxmlformats.org/officeDocument/2006/extended-properties" xmlns:vt="http://schemas.openxmlformats.org/officeDocument/2006/docPropsVTypes">
  <Template/>
  <TotalTime>1327</TotalTime>
  <Words>1575</Words>
  <Application>Microsoft Office PowerPoint</Application>
  <PresentationFormat>Экран (16:9)</PresentationFormat>
  <Paragraphs>122</Paragraphs>
  <Slides>18</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18</vt:i4>
      </vt:variant>
    </vt:vector>
  </HeadingPairs>
  <TitlesOfParts>
    <vt:vector size="26" baseType="lpstr">
      <vt:lpstr>Arial</vt:lpstr>
      <vt:lpstr>Calibri</vt:lpstr>
      <vt:lpstr>Candara</vt:lpstr>
      <vt:lpstr>Symbol</vt:lpstr>
      <vt:lpstr>Times New Roman</vt:lpstr>
      <vt:lpstr>Verdana</vt:lpstr>
      <vt:lpstr>Wingdings</vt:lpstr>
      <vt:lpstr>Волна</vt:lpstr>
      <vt:lpstr> </vt:lpstr>
      <vt:lpstr>Требования к структуре и содержанию официального сайта образовательной организации регулируются   законодательными актами </vt:lpstr>
      <vt:lpstr>Требования к структуре и содержанию официального сайта образовательной организации регулируются   законодательными актами </vt:lpstr>
      <vt:lpstr>Статья 29. Информационная открытость образовательной организации </vt:lpstr>
      <vt:lpstr>Образовательные организации обеспечивают открытость и доступность информации </vt:lpstr>
      <vt:lpstr>Образовательные организации обеспечивают открытость и доступность информации </vt:lpstr>
      <vt:lpstr>  Образовательные организации обеспечивают открытость и доступность информации  </vt:lpstr>
      <vt:lpstr>Образовательные организации обеспечивают открытость и доступность информации </vt:lpstr>
      <vt:lpstr>Образовательные организации обеспечивают открытость и доступность информации  </vt:lpstr>
      <vt:lpstr>Образовательные организации обеспечивают открытость и доступность информации  </vt:lpstr>
      <vt:lpstr>Образовательные организации обеспечивают                             открытость и доступность информации </vt:lpstr>
      <vt:lpstr>  Статья 30. Локальные нормативные акты, содержащие нормы, регулирующие образовательные отношения   </vt:lpstr>
      <vt:lpstr>Необходимо знать</vt:lpstr>
      <vt:lpstr>Главная цель создания сайта</vt:lpstr>
      <vt:lpstr>Основные требования к тексту</vt:lpstr>
      <vt:lpstr>Статья 95. Независимая оценка качества образования </vt:lpstr>
      <vt:lpstr>Статья 95.2. Независимая оценка качества условий осуществления образовательной деятельности организациями, осуществляющими образовательную деятельность </vt:lpstr>
      <vt:lpstr> Уважаемые коллеги! </vt:lpstr>
    </vt:vector>
  </TitlesOfParts>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dc:creator>
  <cp:lastModifiedBy>Нина Васильевна</cp:lastModifiedBy>
  <cp:revision>260</cp:revision>
  <dcterms:created xsi:type="dcterms:W3CDTF">2018-03-27T18:37:18Z</dcterms:created>
  <dcterms:modified xsi:type="dcterms:W3CDTF">2024-02-12T11:23:01Z</dcterms:modified>
</cp:coreProperties>
</file>