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78" r:id="rId1"/>
  </p:sldMasterIdLst>
  <p:sldIdLst>
    <p:sldId id="282" r:id="rId2"/>
    <p:sldId id="283" r:id="rId3"/>
    <p:sldId id="259" r:id="rId4"/>
    <p:sldId id="260" r:id="rId5"/>
    <p:sldId id="261" r:id="rId6"/>
    <p:sldId id="284" r:id="rId7"/>
    <p:sldId id="262" r:id="rId8"/>
    <p:sldId id="263" r:id="rId9"/>
    <p:sldId id="277" r:id="rId10"/>
    <p:sldId id="264" r:id="rId11"/>
    <p:sldId id="278" r:id="rId12"/>
    <p:sldId id="266" r:id="rId13"/>
    <p:sldId id="279" r:id="rId14"/>
    <p:sldId id="268" r:id="rId15"/>
    <p:sldId id="280" r:id="rId16"/>
    <p:sldId id="270" r:id="rId17"/>
    <p:sldId id="281" r:id="rId18"/>
    <p:sldId id="272" r:id="rId19"/>
    <p:sldId id="274" r:id="rId20"/>
    <p:sldId id="286" r:id="rId21"/>
    <p:sldId id="288" r:id="rId22"/>
    <p:sldId id="285"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499" autoAdjust="0"/>
    <p:restoredTop sz="94660"/>
  </p:normalViewPr>
  <p:slideViewPr>
    <p:cSldViewPr snapToGrid="0">
      <p:cViewPr varScale="1">
        <p:scale>
          <a:sx n="113" d="100"/>
          <a:sy n="113" d="100"/>
        </p:scale>
        <p:origin x="426"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ru-RU"/>
              <a:t>Образец заголовка</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B61BEF0D-F0BB-DE4B-95CE-6DB70DBA9567}" type="datetimeFigureOut">
              <a:rPr lang="en-US" smtClean="0"/>
              <a:pPr/>
              <a:t>2/11/2023</a:t>
            </a:fld>
            <a:endParaRPr lang="en-US" dirty="0"/>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en-US" dirty="0"/>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D57F1E4F-1CFF-5643-939E-217C01CDF565}" type="slidenum">
              <a:rPr lang="en-US" smtClean="0"/>
              <a:pPr/>
              <a:t>‹#›</a:t>
            </a:fld>
            <a:endParaRPr lang="en-US" dirty="0"/>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extLst>
      <p:ext uri="{BB962C8B-B14F-4D97-AF65-F5344CB8AC3E}">
        <p14:creationId xmlns:p14="http://schemas.microsoft.com/office/powerpoint/2010/main" val="1676464033"/>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2/11/2023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4043510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ru-RU"/>
              <a:t>Образец заголовка</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B61BEF0D-F0BB-DE4B-95CE-6DB70DBA9567}" type="datetimeFigureOut">
              <a:rPr lang="en-US" smtClean="0"/>
              <a:pPr/>
              <a:t>2/11/2023</a:t>
            </a:fld>
            <a:endParaRPr lang="en-US" dirty="0"/>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en-US" dirty="0"/>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D57F1E4F-1CFF-5643-939E-217C01CDF565}" type="slidenum">
              <a:rPr lang="en-US" smtClean="0"/>
              <a:pPr/>
              <a:t>‹#›</a:t>
            </a:fld>
            <a:endParaRPr lang="en-US" dirty="0"/>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extLst>
      <p:ext uri="{BB962C8B-B14F-4D97-AF65-F5344CB8AC3E}">
        <p14:creationId xmlns:p14="http://schemas.microsoft.com/office/powerpoint/2010/main" val="1506622505"/>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ru-RU"/>
              <a:t>Образец заголовка</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2/11/2023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828200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ru-RU"/>
              <a:t>Образец заголовка</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2/11/2023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1890111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2/11/2023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3889384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2/11/2023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1283700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ru-RU"/>
              <a:t>Образец заголовка</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B61BEF0D-F0BB-DE4B-95CE-6DB70DBA9567}" type="datetimeFigureOut">
              <a:rPr lang="en-US" smtClean="0"/>
              <a:pPr/>
              <a:t>2/11/2023</a:t>
            </a:fld>
            <a:endParaRPr lang="en-US" dirty="0"/>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D57F1E4F-1CFF-5643-939E-217C01CDF565}" type="slidenum">
              <a:rPr lang="en-US" smtClean="0"/>
              <a:pPr/>
              <a:t>‹#›</a:t>
            </a:fld>
            <a:endParaRPr lang="en-US" dirty="0"/>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7379057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ru-RU"/>
              <a:t>Образец заголовка</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B61BEF0D-F0BB-DE4B-95CE-6DB70DBA9567}" type="datetimeFigureOut">
              <a:rPr lang="en-US" smtClean="0"/>
              <a:pPr/>
              <a:t>2/11/2023</a:t>
            </a:fld>
            <a:endParaRPr lang="en-US" dirty="0"/>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D57F1E4F-1CFF-5643-939E-217C01CDF565}" type="slidenum">
              <a:rPr lang="en-US" smtClean="0"/>
              <a:pPr/>
              <a:t>‹#›</a:t>
            </a:fld>
            <a:endParaRPr lang="en-US" dirty="0"/>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5992772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2/11/2023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6789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2/11/2023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070637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ru-RU"/>
              <a:t>Образец заголовка</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2/11/2023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7536009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ru-RU"/>
              <a:t>Образец заголовка</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B61BEF0D-F0BB-DE4B-95CE-6DB70DBA9567}" type="datetimeFigureOut">
              <a:rPr lang="en-US" smtClean="0"/>
              <a:pPr/>
              <a:t>2/11/2023</a:t>
            </a:fld>
            <a:endParaRPr lang="en-US" dirty="0"/>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en-US" dirty="0"/>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D57F1E4F-1CFF-5643-939E-217C01CDF565}" type="slidenum">
              <a:rPr lang="en-US" smtClean="0"/>
              <a:pPr/>
              <a:t>‹#›</a:t>
            </a:fld>
            <a:endParaRPr lang="en-US" dirty="0"/>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722452735"/>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75360" y="624110"/>
            <a:ext cx="10529252" cy="6233890"/>
          </a:xfrm>
        </p:spPr>
        <p:txBody>
          <a:bodyPr>
            <a:normAutofit/>
          </a:bodyPr>
          <a:lstStyle/>
          <a:p>
            <a:pPr algn="ctr"/>
            <a:r>
              <a:rPr lang="ru-RU" sz="5400" dirty="0">
                <a:solidFill>
                  <a:prstClr val="black">
                    <a:lumMod val="85000"/>
                    <a:lumOff val="15000"/>
                  </a:prstClr>
                </a:solidFill>
              </a:rPr>
              <a:t>Родительское собрание </a:t>
            </a:r>
            <a:br>
              <a:rPr lang="ru-RU" sz="5400" dirty="0">
                <a:solidFill>
                  <a:prstClr val="black">
                    <a:lumMod val="85000"/>
                    <a:lumOff val="15000"/>
                  </a:prstClr>
                </a:solidFill>
              </a:rPr>
            </a:br>
            <a:r>
              <a:rPr lang="ru-RU" sz="5400" dirty="0">
                <a:solidFill>
                  <a:prstClr val="black">
                    <a:lumMod val="85000"/>
                    <a:lumOff val="15000"/>
                  </a:prstClr>
                </a:solidFill>
              </a:rPr>
              <a:t>«Учимся решать задачи» </a:t>
            </a:r>
            <a:br>
              <a:rPr lang="ru-RU" sz="5400" dirty="0">
                <a:solidFill>
                  <a:prstClr val="black">
                    <a:lumMod val="85000"/>
                    <a:lumOff val="15000"/>
                  </a:prstClr>
                </a:solidFill>
              </a:rPr>
            </a:br>
            <a:r>
              <a:rPr lang="ru-RU" sz="5400" dirty="0">
                <a:solidFill>
                  <a:prstClr val="black">
                    <a:lumMod val="85000"/>
                    <a:lumOff val="15000"/>
                  </a:prstClr>
                </a:solidFill>
              </a:rPr>
              <a:t> </a:t>
            </a:r>
            <a:br>
              <a:rPr lang="ru-RU" sz="5400" dirty="0">
                <a:solidFill>
                  <a:prstClr val="black">
                    <a:lumMod val="85000"/>
                    <a:lumOff val="15000"/>
                  </a:prstClr>
                </a:solidFill>
              </a:rPr>
            </a:br>
            <a:endParaRPr lang="ru-RU" sz="4400" dirty="0"/>
          </a:p>
        </p:txBody>
      </p:sp>
      <p:pic>
        <p:nvPicPr>
          <p:cNvPr id="5" name="Объект 4">
            <a:extLst>
              <a:ext uri="{FF2B5EF4-FFF2-40B4-BE49-F238E27FC236}">
                <a16:creationId xmlns:a16="http://schemas.microsoft.com/office/drawing/2014/main" id="{B147C099-3FAE-45A5-A8FC-F61B2D0C2F68}"/>
              </a:ext>
            </a:extLst>
          </p:cNvPr>
          <p:cNvPicPr>
            <a:picLocks noGrp="1" noChangeAspect="1"/>
          </p:cNvPicPr>
          <p:nvPr>
            <p:ph sz="half" idx="1"/>
          </p:nvPr>
        </p:nvPicPr>
        <p:blipFill>
          <a:blip r:embed="rId2" cstate="email">
            <a:extLst>
              <a:ext uri="{28A0092B-C50C-407E-A947-70E740481C1C}">
                <a14:useLocalDpi xmlns:a14="http://schemas.microsoft.com/office/drawing/2010/main"/>
              </a:ext>
            </a:extLst>
          </a:blip>
          <a:stretch>
            <a:fillRect/>
          </a:stretch>
        </p:blipFill>
        <p:spPr>
          <a:xfrm>
            <a:off x="6883400" y="2648696"/>
            <a:ext cx="4448175" cy="3330141"/>
          </a:xfrm>
          <a:prstGeom prst="rect">
            <a:avLst/>
          </a:prstGeom>
        </p:spPr>
      </p:pic>
    </p:spTree>
    <p:extLst>
      <p:ext uri="{BB962C8B-B14F-4D97-AF65-F5344CB8AC3E}">
        <p14:creationId xmlns:p14="http://schemas.microsoft.com/office/powerpoint/2010/main" val="7736420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23EB13C-1D43-5E46-1A41-AC260E5AF73F}"/>
              </a:ext>
            </a:extLst>
          </p:cNvPr>
          <p:cNvSpPr>
            <a:spLocks noGrp="1"/>
          </p:cNvSpPr>
          <p:nvPr>
            <p:ph type="title"/>
          </p:nvPr>
        </p:nvSpPr>
        <p:spPr>
          <a:xfrm>
            <a:off x="1137920" y="624110"/>
            <a:ext cx="10769600" cy="2200370"/>
          </a:xfrm>
        </p:spPr>
        <p:txBody>
          <a:bodyPr>
            <a:normAutofit/>
          </a:bodyPr>
          <a:lstStyle/>
          <a:p>
            <a:pPr algn="ctr"/>
            <a:r>
              <a:rPr lang="ru-RU" sz="6000" dirty="0">
                <a:solidFill>
                  <a:prstClr val="black">
                    <a:lumMod val="85000"/>
                    <a:lumOff val="15000"/>
                  </a:prstClr>
                </a:solidFill>
              </a:rPr>
              <a:t>«Я сижу и чуть не плачу-</a:t>
            </a:r>
            <a:br>
              <a:rPr lang="ru-RU" sz="6000" dirty="0">
                <a:solidFill>
                  <a:prstClr val="black">
                    <a:lumMod val="85000"/>
                    <a:lumOff val="15000"/>
                  </a:prstClr>
                </a:solidFill>
              </a:rPr>
            </a:br>
            <a:r>
              <a:rPr lang="ru-RU" sz="6000" dirty="0">
                <a:solidFill>
                  <a:prstClr val="black">
                    <a:lumMod val="85000"/>
                    <a:lumOff val="15000"/>
                  </a:prstClr>
                </a:solidFill>
              </a:rPr>
              <a:t> не могу решить задачу»</a:t>
            </a:r>
            <a:endParaRPr lang="ru-RU" sz="6000" dirty="0"/>
          </a:p>
        </p:txBody>
      </p:sp>
      <p:pic>
        <p:nvPicPr>
          <p:cNvPr id="3" name="Рисунок 2">
            <a:extLst>
              <a:ext uri="{FF2B5EF4-FFF2-40B4-BE49-F238E27FC236}">
                <a16:creationId xmlns:a16="http://schemas.microsoft.com/office/drawing/2014/main" id="{ED0565A0-60C1-A583-4215-5715ADA5479D}"/>
              </a:ext>
            </a:extLst>
          </p:cNvPr>
          <p:cNvPicPr>
            <a:picLocks noChangeAspect="1"/>
          </p:cNvPicPr>
          <p:nvPr/>
        </p:nvPicPr>
        <p:blipFill>
          <a:blip r:embed="rId2"/>
          <a:stretch>
            <a:fillRect/>
          </a:stretch>
        </p:blipFill>
        <p:spPr>
          <a:xfrm>
            <a:off x="1216276" y="2824480"/>
            <a:ext cx="2475191" cy="3194581"/>
          </a:xfrm>
          <a:prstGeom prst="rect">
            <a:avLst/>
          </a:prstGeom>
        </p:spPr>
      </p:pic>
    </p:spTree>
    <p:extLst>
      <p:ext uri="{BB962C8B-B14F-4D97-AF65-F5344CB8AC3E}">
        <p14:creationId xmlns:p14="http://schemas.microsoft.com/office/powerpoint/2010/main" val="13652150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907C7EC-96EE-4182-9679-A32E18E23D97}"/>
              </a:ext>
            </a:extLst>
          </p:cNvPr>
          <p:cNvSpPr>
            <a:spLocks noGrp="1"/>
          </p:cNvSpPr>
          <p:nvPr>
            <p:ph type="title"/>
          </p:nvPr>
        </p:nvSpPr>
        <p:spPr>
          <a:xfrm>
            <a:off x="1463040" y="624110"/>
            <a:ext cx="10041571" cy="1280890"/>
          </a:xfrm>
        </p:spPr>
        <p:txBody>
          <a:bodyPr>
            <a:normAutofit fontScale="90000"/>
          </a:bodyPr>
          <a:lstStyle/>
          <a:p>
            <a:r>
              <a:rPr lang="ru-RU" sz="4900" b="1" dirty="0">
                <a:latin typeface="Times New Roman" panose="02020603050405020304" pitchFamily="18" charset="0"/>
                <a:cs typeface="Times New Roman" panose="02020603050405020304" pitchFamily="18" charset="0"/>
              </a:rPr>
              <a:t>Решение задач:</a:t>
            </a:r>
            <a:br>
              <a:rPr lang="ru-RU" sz="4900" b="1" dirty="0">
                <a:latin typeface="Times New Roman" panose="02020603050405020304" pitchFamily="18" charset="0"/>
                <a:cs typeface="Times New Roman" panose="02020603050405020304" pitchFamily="18" charset="0"/>
              </a:rPr>
            </a:br>
            <a:r>
              <a:rPr lang="ru-RU" sz="4000" b="1" dirty="0">
                <a:latin typeface="Times New Roman" panose="02020603050405020304" pitchFamily="18" charset="0"/>
                <a:cs typeface="Times New Roman" panose="02020603050405020304" pitchFamily="18" charset="0"/>
              </a:rPr>
              <a:t>1.Чтение задачи </a:t>
            </a:r>
            <a:br>
              <a:rPr lang="ru-RU" sz="5400" b="1" dirty="0">
                <a:latin typeface="Times New Roman" panose="02020603050405020304" pitchFamily="18" charset="0"/>
                <a:cs typeface="Times New Roman" panose="02020603050405020304" pitchFamily="18" charset="0"/>
              </a:rPr>
            </a:br>
            <a:r>
              <a:rPr lang="ru-RU" sz="5400" b="1" dirty="0">
                <a:latin typeface="Times New Roman" panose="02020603050405020304" pitchFamily="18" charset="0"/>
                <a:cs typeface="Times New Roman" panose="02020603050405020304" pitchFamily="18" charset="0"/>
              </a:rPr>
              <a:t>(</a:t>
            </a:r>
            <a:r>
              <a:rPr lang="ru-RU" sz="4400" dirty="0">
                <a:latin typeface="Times New Roman" panose="02020603050405020304" pitchFamily="18" charset="0"/>
                <a:cs typeface="Times New Roman" panose="02020603050405020304" pitchFamily="18" charset="0"/>
              </a:rPr>
              <a:t>Для этого необходимо внимательно </a:t>
            </a:r>
            <a:br>
              <a:rPr lang="ru-RU" sz="4400" dirty="0">
                <a:latin typeface="Times New Roman" panose="02020603050405020304" pitchFamily="18" charset="0"/>
                <a:cs typeface="Times New Roman" panose="02020603050405020304" pitchFamily="18" charset="0"/>
              </a:rPr>
            </a:br>
            <a:r>
              <a:rPr lang="ru-RU" sz="4400" dirty="0">
                <a:latin typeface="Times New Roman" panose="02020603050405020304" pitchFamily="18" charset="0"/>
                <a:cs typeface="Times New Roman" panose="02020603050405020304" pitchFamily="18" charset="0"/>
              </a:rPr>
              <a:t>прочитать задачу несколько раз!)</a:t>
            </a:r>
            <a:br>
              <a:rPr lang="ru-RU" sz="4400" b="1" dirty="0">
                <a:latin typeface="Times New Roman" panose="02020603050405020304" pitchFamily="18" charset="0"/>
                <a:cs typeface="Times New Roman" panose="02020603050405020304" pitchFamily="18" charset="0"/>
              </a:rPr>
            </a:br>
            <a:r>
              <a:rPr lang="ru-RU" b="1" dirty="0"/>
              <a:t>2.</a:t>
            </a:r>
            <a:r>
              <a:rPr lang="ru-RU" sz="4000" dirty="0">
                <a:latin typeface="Times New Roman" panose="02020603050405020304" pitchFamily="18" charset="0"/>
                <a:cs typeface="Times New Roman" panose="02020603050405020304" pitchFamily="18" charset="0"/>
              </a:rPr>
              <a:t> </a:t>
            </a:r>
            <a:r>
              <a:rPr lang="ru-RU" sz="4000" b="1" dirty="0">
                <a:latin typeface="Times New Roman" panose="02020603050405020304" pitchFamily="18" charset="0"/>
                <a:cs typeface="Times New Roman" panose="02020603050405020304" pitchFamily="18" charset="0"/>
              </a:rPr>
              <a:t>Усвоить составные части задачи:</a:t>
            </a:r>
            <a:br>
              <a:rPr lang="ru-RU" sz="4000" b="1" dirty="0">
                <a:latin typeface="Times New Roman" panose="02020603050405020304" pitchFamily="18" charset="0"/>
                <a:cs typeface="Times New Roman" panose="02020603050405020304" pitchFamily="18" charset="0"/>
              </a:rPr>
            </a:br>
            <a:r>
              <a:rPr lang="ru-RU" sz="4000" dirty="0">
                <a:latin typeface="Times New Roman" panose="02020603050405020304" pitchFamily="18" charset="0"/>
                <a:cs typeface="Times New Roman" panose="02020603050405020304" pitchFamily="18" charset="0"/>
              </a:rPr>
              <a:t>- Условие</a:t>
            </a:r>
            <a:br>
              <a:rPr lang="ru-RU" sz="4000" dirty="0">
                <a:latin typeface="Times New Roman" panose="02020603050405020304" pitchFamily="18" charset="0"/>
                <a:cs typeface="Times New Roman" panose="02020603050405020304" pitchFamily="18" charset="0"/>
              </a:rPr>
            </a:br>
            <a:r>
              <a:rPr lang="ru-RU" sz="4000" dirty="0">
                <a:latin typeface="Times New Roman" panose="02020603050405020304" pitchFamily="18" charset="0"/>
                <a:cs typeface="Times New Roman" panose="02020603050405020304" pitchFamily="18" charset="0"/>
              </a:rPr>
              <a:t>- Вопрос</a:t>
            </a:r>
            <a:br>
              <a:rPr lang="ru-RU" sz="4000" dirty="0">
                <a:latin typeface="Times New Roman" panose="02020603050405020304" pitchFamily="18" charset="0"/>
                <a:cs typeface="Times New Roman" panose="02020603050405020304" pitchFamily="18" charset="0"/>
              </a:rPr>
            </a:br>
            <a:r>
              <a:rPr lang="ru-RU" sz="4000" dirty="0">
                <a:latin typeface="Times New Roman" panose="02020603050405020304" pitchFamily="18" charset="0"/>
                <a:cs typeface="Times New Roman" panose="02020603050405020304" pitchFamily="18" charset="0"/>
              </a:rPr>
              <a:t>- Решение</a:t>
            </a:r>
            <a:br>
              <a:rPr lang="ru-RU" sz="4000" dirty="0">
                <a:latin typeface="Times New Roman" panose="02020603050405020304" pitchFamily="18" charset="0"/>
                <a:cs typeface="Times New Roman" panose="02020603050405020304" pitchFamily="18" charset="0"/>
              </a:rPr>
            </a:br>
            <a:r>
              <a:rPr lang="ru-RU" sz="4000" dirty="0">
                <a:latin typeface="Times New Roman" panose="02020603050405020304" pitchFamily="18" charset="0"/>
                <a:cs typeface="Times New Roman" panose="02020603050405020304" pitchFamily="18" charset="0"/>
              </a:rPr>
              <a:t>- Ответ</a:t>
            </a:r>
            <a:br>
              <a:rPr lang="ru-RU" sz="4000" dirty="0">
                <a:latin typeface="Times New Roman" panose="02020603050405020304" pitchFamily="18" charset="0"/>
                <a:cs typeface="Times New Roman" panose="02020603050405020304" pitchFamily="18" charset="0"/>
              </a:rPr>
            </a:br>
            <a:endParaRPr lang="ru-RU" sz="4000" dirty="0">
              <a:latin typeface="Times New Roman" panose="02020603050405020304" pitchFamily="18" charset="0"/>
              <a:cs typeface="Times New Roman" panose="02020603050405020304" pitchFamily="18" charset="0"/>
            </a:endParaRPr>
          </a:p>
        </p:txBody>
      </p:sp>
      <p:pic>
        <p:nvPicPr>
          <p:cNvPr id="3" name="Рисунок 2">
            <a:extLst>
              <a:ext uri="{FF2B5EF4-FFF2-40B4-BE49-F238E27FC236}">
                <a16:creationId xmlns:a16="http://schemas.microsoft.com/office/drawing/2014/main" id="{FD6B5932-C49C-4632-90E9-BE0EF28F229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118535" y="2661920"/>
            <a:ext cx="2740578" cy="3876770"/>
          </a:xfrm>
          <a:prstGeom prst="rect">
            <a:avLst/>
          </a:prstGeom>
        </p:spPr>
      </p:pic>
    </p:spTree>
    <p:extLst>
      <p:ext uri="{BB962C8B-B14F-4D97-AF65-F5344CB8AC3E}">
        <p14:creationId xmlns:p14="http://schemas.microsoft.com/office/powerpoint/2010/main" val="3681751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FD923E8-0C8C-4289-A2E1-BC29B045E3A5}"/>
              </a:ext>
            </a:extLst>
          </p:cNvPr>
          <p:cNvSpPr>
            <a:spLocks noGrp="1"/>
          </p:cNvSpPr>
          <p:nvPr>
            <p:ph type="title"/>
          </p:nvPr>
        </p:nvSpPr>
        <p:spPr/>
        <p:txBody>
          <a:bodyPr>
            <a:normAutofit fontScale="90000"/>
          </a:bodyPr>
          <a:lstStyle/>
          <a:p>
            <a:r>
              <a:rPr lang="ru-RU" dirty="0"/>
              <a:t>2. </a:t>
            </a:r>
            <a:r>
              <a:rPr lang="ru-RU" sz="4400" b="1" dirty="0">
                <a:latin typeface="Times New Roman" panose="02020603050405020304" pitchFamily="18" charset="0"/>
                <a:cs typeface="Times New Roman" panose="02020603050405020304" pitchFamily="18" charset="0"/>
              </a:rPr>
              <a:t>Составить краткую запись к задаче:</a:t>
            </a:r>
            <a:br>
              <a:rPr lang="ru-RU" sz="4400" b="1" dirty="0">
                <a:latin typeface="Times New Roman" panose="02020603050405020304" pitchFamily="18" charset="0"/>
                <a:cs typeface="Times New Roman" panose="02020603050405020304" pitchFamily="18" charset="0"/>
              </a:rPr>
            </a:br>
            <a:r>
              <a:rPr lang="ru-RU" dirty="0"/>
              <a:t>- </a:t>
            </a:r>
            <a:r>
              <a:rPr lang="ru-RU" dirty="0">
                <a:latin typeface="Times New Roman" panose="02020603050405020304" pitchFamily="18" charset="0"/>
                <a:cs typeface="Times New Roman" panose="02020603050405020304" pitchFamily="18" charset="0"/>
              </a:rPr>
              <a:t>в столбик</a:t>
            </a:r>
            <a:br>
              <a:rPr lang="ru-RU" dirty="0">
                <a:latin typeface="Times New Roman" panose="02020603050405020304" pitchFamily="18" charset="0"/>
                <a:cs typeface="Times New Roman" panose="02020603050405020304" pitchFamily="18" charset="0"/>
              </a:rPr>
            </a:br>
            <a:r>
              <a:rPr lang="ru-RU" dirty="0">
                <a:latin typeface="Times New Roman" panose="02020603050405020304" pitchFamily="18" charset="0"/>
                <a:cs typeface="Times New Roman" panose="02020603050405020304" pitchFamily="18" charset="0"/>
              </a:rPr>
              <a:t>- таблица</a:t>
            </a:r>
            <a:br>
              <a:rPr lang="ru-RU" dirty="0">
                <a:latin typeface="Times New Roman" panose="02020603050405020304" pitchFamily="18" charset="0"/>
                <a:cs typeface="Times New Roman" panose="02020603050405020304" pitchFamily="18" charset="0"/>
              </a:rPr>
            </a:br>
            <a:r>
              <a:rPr lang="ru-RU" dirty="0">
                <a:latin typeface="Times New Roman" panose="02020603050405020304" pitchFamily="18" charset="0"/>
                <a:cs typeface="Times New Roman" panose="02020603050405020304" pitchFamily="18" charset="0"/>
              </a:rPr>
              <a:t>- чертёж</a:t>
            </a:r>
            <a:br>
              <a:rPr lang="ru-RU" dirty="0">
                <a:latin typeface="Times New Roman" panose="02020603050405020304" pitchFamily="18" charset="0"/>
                <a:cs typeface="Times New Roman" panose="02020603050405020304" pitchFamily="18" charset="0"/>
              </a:rPr>
            </a:br>
            <a:r>
              <a:rPr lang="ru-RU" dirty="0">
                <a:latin typeface="Times New Roman" panose="02020603050405020304" pitchFamily="18" charset="0"/>
                <a:cs typeface="Times New Roman" panose="02020603050405020304" pitchFamily="18" charset="0"/>
              </a:rPr>
              <a:t>-рисунок</a:t>
            </a:r>
            <a:br>
              <a:rPr lang="ru-RU" dirty="0">
                <a:latin typeface="Times New Roman" panose="02020603050405020304" pitchFamily="18" charset="0"/>
                <a:cs typeface="Times New Roman" panose="02020603050405020304" pitchFamily="18" charset="0"/>
              </a:rPr>
            </a:br>
            <a:r>
              <a:rPr lang="ru-RU" dirty="0">
                <a:latin typeface="Times New Roman" panose="02020603050405020304" pitchFamily="18" charset="0"/>
                <a:cs typeface="Times New Roman" panose="02020603050405020304" pitchFamily="18" charset="0"/>
              </a:rPr>
              <a:t>Для этого выделяем из задачи </a:t>
            </a:r>
            <a:br>
              <a:rPr lang="ru-RU" dirty="0">
                <a:latin typeface="Times New Roman" panose="02020603050405020304" pitchFamily="18" charset="0"/>
                <a:cs typeface="Times New Roman" panose="02020603050405020304" pitchFamily="18" charset="0"/>
              </a:rPr>
            </a:br>
            <a:r>
              <a:rPr lang="ru-RU" dirty="0">
                <a:latin typeface="Times New Roman" panose="02020603050405020304" pitchFamily="18" charset="0"/>
                <a:cs typeface="Times New Roman" panose="02020603050405020304" pitchFamily="18" charset="0"/>
              </a:rPr>
              <a:t>- условие (о чём говорится в задаче ?(выделяем главное , что говориться?( записываем главное в краткой форме)</a:t>
            </a:r>
            <a:br>
              <a:rPr lang="ru-RU" dirty="0">
                <a:latin typeface="Times New Roman" panose="02020603050405020304" pitchFamily="18" charset="0"/>
                <a:cs typeface="Times New Roman" panose="02020603050405020304" pitchFamily="18" charset="0"/>
              </a:rPr>
            </a:br>
            <a:r>
              <a:rPr lang="ru-RU" dirty="0">
                <a:latin typeface="Times New Roman" panose="02020603050405020304" pitchFamily="18" charset="0"/>
                <a:cs typeface="Times New Roman" panose="02020603050405020304" pitchFamily="18" charset="0"/>
              </a:rPr>
              <a:t>- вопрос, требование</a:t>
            </a:r>
            <a:br>
              <a:rPr lang="ru-RU" dirty="0">
                <a:latin typeface="Times New Roman" panose="02020603050405020304" pitchFamily="18" charset="0"/>
                <a:cs typeface="Times New Roman" panose="02020603050405020304" pitchFamily="18" charset="0"/>
              </a:rPr>
            </a:br>
            <a:r>
              <a:rPr lang="ru-RU" dirty="0">
                <a:latin typeface="Times New Roman" panose="02020603050405020304" pitchFamily="18" charset="0"/>
                <a:cs typeface="Times New Roman" panose="02020603050405020304" pitchFamily="18" charset="0"/>
              </a:rPr>
              <a:t> </a:t>
            </a:r>
          </a:p>
        </p:txBody>
      </p:sp>
      <p:pic>
        <p:nvPicPr>
          <p:cNvPr id="4" name="Рисунок 3">
            <a:extLst>
              <a:ext uri="{FF2B5EF4-FFF2-40B4-BE49-F238E27FC236}">
                <a16:creationId xmlns:a16="http://schemas.microsoft.com/office/drawing/2014/main" id="{FCC70459-B371-E8F3-8538-5F0F75439FF5}"/>
              </a:ext>
            </a:extLst>
          </p:cNvPr>
          <p:cNvPicPr>
            <a:picLocks noChangeAspect="1"/>
          </p:cNvPicPr>
          <p:nvPr/>
        </p:nvPicPr>
        <p:blipFill>
          <a:blip r:embed="rId2"/>
          <a:stretch>
            <a:fillRect/>
          </a:stretch>
        </p:blipFill>
        <p:spPr>
          <a:xfrm>
            <a:off x="8939212" y="1428750"/>
            <a:ext cx="2543175" cy="2619375"/>
          </a:xfrm>
          <a:prstGeom prst="rect">
            <a:avLst/>
          </a:prstGeom>
        </p:spPr>
      </p:pic>
    </p:spTree>
    <p:extLst>
      <p:ext uri="{BB962C8B-B14F-4D97-AF65-F5344CB8AC3E}">
        <p14:creationId xmlns:p14="http://schemas.microsoft.com/office/powerpoint/2010/main" val="21983471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269A5E0-FEF7-4AAB-9A13-98AB35E9E74C}"/>
              </a:ext>
            </a:extLst>
          </p:cNvPr>
          <p:cNvSpPr>
            <a:spLocks noGrp="1"/>
          </p:cNvSpPr>
          <p:nvPr>
            <p:ph type="title"/>
          </p:nvPr>
        </p:nvSpPr>
        <p:spPr/>
        <p:txBody>
          <a:bodyPr>
            <a:normAutofit fontScale="90000"/>
          </a:bodyPr>
          <a:lstStyle/>
          <a:p>
            <a:r>
              <a:rPr lang="ru-RU" dirty="0"/>
              <a:t>3. </a:t>
            </a:r>
            <a:r>
              <a:rPr lang="ru-RU" sz="4000" b="1" dirty="0">
                <a:latin typeface="Times New Roman" panose="02020603050405020304" pitchFamily="18" charset="0"/>
                <a:cs typeface="Times New Roman" panose="02020603050405020304" pitchFamily="18" charset="0"/>
              </a:rPr>
              <a:t>Решение задачи. Составление цепочки.</a:t>
            </a:r>
            <a:br>
              <a:rPr lang="ru-RU" dirty="0"/>
            </a:br>
            <a:r>
              <a:rPr lang="ru-RU" dirty="0"/>
              <a:t>	</a:t>
            </a:r>
            <a:r>
              <a:rPr lang="ru-RU" sz="3300" dirty="0">
                <a:latin typeface="Times New Roman" panose="02020603050405020304" pitchFamily="18" charset="0"/>
                <a:cs typeface="Times New Roman" panose="02020603050405020304" pitchFamily="18" charset="0"/>
              </a:rPr>
              <a:t>Решение любой задачи подчиняется главному закону: </a:t>
            </a:r>
            <a:r>
              <a:rPr lang="ru-RU" sz="3300" b="1" dirty="0">
                <a:latin typeface="Times New Roman" panose="02020603050405020304" pitchFamily="18" charset="0"/>
                <a:cs typeface="Times New Roman" panose="02020603050405020304" pitchFamily="18" charset="0"/>
              </a:rPr>
              <a:t>по двум данным находим третье!</a:t>
            </a:r>
            <a:br>
              <a:rPr lang="ru-RU" sz="3300" b="1" dirty="0">
                <a:latin typeface="Times New Roman" panose="02020603050405020304" pitchFamily="18" charset="0"/>
                <a:cs typeface="Times New Roman" panose="02020603050405020304" pitchFamily="18" charset="0"/>
              </a:rPr>
            </a:br>
            <a:r>
              <a:rPr lang="ru-RU" sz="3300" b="1" dirty="0">
                <a:latin typeface="Times New Roman" panose="02020603050405020304" pitchFamily="18" charset="0"/>
                <a:cs typeface="Times New Roman" panose="02020603050405020304" pitchFamily="18" charset="0"/>
              </a:rPr>
              <a:t>	</a:t>
            </a:r>
            <a:r>
              <a:rPr lang="ru-RU" sz="3300" dirty="0">
                <a:latin typeface="Times New Roman" panose="02020603050405020304" pitchFamily="18" charset="0"/>
                <a:cs typeface="Times New Roman" panose="02020603050405020304" pitchFamily="18" charset="0"/>
              </a:rPr>
              <a:t>Если задача решается в два действия (т.е. мы не можем сразу ответить на главный вопрос задачи), то составляется план решения.   Мы  устно составляем цепочку решения задачи. Решать задачу можно от вопроса, а можно от числовых данных.</a:t>
            </a:r>
            <a:br>
              <a:rPr lang="ru-RU" sz="3300" dirty="0">
                <a:latin typeface="Times New Roman" panose="02020603050405020304" pitchFamily="18" charset="0"/>
                <a:cs typeface="Times New Roman" panose="02020603050405020304" pitchFamily="18" charset="0"/>
              </a:rPr>
            </a:br>
            <a:endParaRPr lang="ru-RU" sz="3300" dirty="0">
              <a:latin typeface="Times New Roman" panose="02020603050405020304" pitchFamily="18" charset="0"/>
              <a:cs typeface="Times New Roman" panose="02020603050405020304" pitchFamily="18" charset="0"/>
            </a:endParaRPr>
          </a:p>
        </p:txBody>
      </p:sp>
      <p:pic>
        <p:nvPicPr>
          <p:cNvPr id="5" name="Рисунок 4">
            <a:extLst>
              <a:ext uri="{FF2B5EF4-FFF2-40B4-BE49-F238E27FC236}">
                <a16:creationId xmlns:a16="http://schemas.microsoft.com/office/drawing/2014/main" id="{1BF57643-6400-58AB-E5C2-BFABBED1FF33}"/>
              </a:ext>
            </a:extLst>
          </p:cNvPr>
          <p:cNvPicPr>
            <a:picLocks noChangeAspect="1"/>
          </p:cNvPicPr>
          <p:nvPr/>
        </p:nvPicPr>
        <p:blipFill>
          <a:blip r:embed="rId2"/>
          <a:stretch>
            <a:fillRect/>
          </a:stretch>
        </p:blipFill>
        <p:spPr>
          <a:xfrm>
            <a:off x="8525933" y="3812916"/>
            <a:ext cx="2995506" cy="2796634"/>
          </a:xfrm>
          <a:prstGeom prst="rect">
            <a:avLst/>
          </a:prstGeom>
        </p:spPr>
      </p:pic>
    </p:spTree>
    <p:extLst>
      <p:ext uri="{BB962C8B-B14F-4D97-AF65-F5344CB8AC3E}">
        <p14:creationId xmlns:p14="http://schemas.microsoft.com/office/powerpoint/2010/main" val="2342636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72980CB-FD2D-151E-766C-8776A5454A80}"/>
              </a:ext>
            </a:extLst>
          </p:cNvPr>
          <p:cNvSpPr>
            <a:spLocks noGrp="1"/>
          </p:cNvSpPr>
          <p:nvPr>
            <p:ph type="title"/>
          </p:nvPr>
        </p:nvSpPr>
        <p:spPr>
          <a:xfrm>
            <a:off x="995680" y="624110"/>
            <a:ext cx="10508931" cy="5959570"/>
          </a:xfrm>
        </p:spPr>
        <p:txBody>
          <a:bodyPr/>
          <a:lstStyle/>
          <a:p>
            <a:pPr algn="ctr"/>
            <a:r>
              <a:rPr lang="ru-RU" altLang="ru-RU" sz="3600" b="1" dirty="0"/>
              <a:t>Решим задачу.</a:t>
            </a:r>
            <a:endParaRPr lang="ru-RU" b="1" dirty="0"/>
          </a:p>
        </p:txBody>
      </p:sp>
      <p:sp>
        <p:nvSpPr>
          <p:cNvPr id="4" name="TextBox 3">
            <a:extLst>
              <a:ext uri="{FF2B5EF4-FFF2-40B4-BE49-F238E27FC236}">
                <a16:creationId xmlns:a16="http://schemas.microsoft.com/office/drawing/2014/main" id="{01CD4E75-3E2B-C68A-9B31-511D95BC4244}"/>
              </a:ext>
            </a:extLst>
          </p:cNvPr>
          <p:cNvSpPr txBox="1"/>
          <p:nvPr/>
        </p:nvSpPr>
        <p:spPr>
          <a:xfrm>
            <a:off x="975360" y="1534159"/>
            <a:ext cx="10017760" cy="4031873"/>
          </a:xfrm>
          <a:prstGeom prst="rect">
            <a:avLst/>
          </a:prstGeom>
          <a:noFill/>
        </p:spPr>
        <p:txBody>
          <a:bodyPr wrap="square">
            <a:spAutoFit/>
          </a:bodyPr>
          <a:lstStyle/>
          <a:p>
            <a:pPr eaLnBrk="1" hangingPunct="1">
              <a:lnSpc>
                <a:spcPct val="80000"/>
              </a:lnSpc>
            </a:pPr>
            <a:r>
              <a:rPr lang="ru-RU" altLang="ru-RU" sz="3200" dirty="0"/>
              <a:t>У Кати 7 конфет, их на 2 больше, чем у Маши. Сколько конфет у Маши?</a:t>
            </a:r>
          </a:p>
          <a:p>
            <a:pPr algn="ctr" eaLnBrk="1" hangingPunct="1">
              <a:lnSpc>
                <a:spcPct val="80000"/>
              </a:lnSpc>
              <a:buFontTx/>
              <a:buNone/>
            </a:pPr>
            <a:endParaRPr lang="ru-RU" altLang="ru-RU" sz="3200" dirty="0"/>
          </a:p>
          <a:p>
            <a:pPr algn="ctr" eaLnBrk="1" hangingPunct="1">
              <a:lnSpc>
                <a:spcPct val="80000"/>
              </a:lnSpc>
              <a:buFontTx/>
              <a:buNone/>
            </a:pPr>
            <a:r>
              <a:rPr lang="ru-RU" altLang="ru-RU" sz="3200" b="1" dirty="0">
                <a:solidFill>
                  <a:schemeClr val="tx2"/>
                </a:solidFill>
              </a:rPr>
              <a:t>7+2 =9</a:t>
            </a:r>
          </a:p>
          <a:p>
            <a:pPr algn="ctr" eaLnBrk="1" hangingPunct="1">
              <a:lnSpc>
                <a:spcPct val="80000"/>
              </a:lnSpc>
              <a:buFontTx/>
              <a:buNone/>
            </a:pPr>
            <a:r>
              <a:rPr lang="ru-RU" altLang="ru-RU" sz="3200" dirty="0"/>
              <a:t>                                             </a:t>
            </a:r>
            <a:endParaRPr lang="ru-RU" altLang="ru-RU" sz="3200" dirty="0">
              <a:solidFill>
                <a:srgbClr val="FF0000"/>
              </a:solidFill>
            </a:endParaRPr>
          </a:p>
          <a:p>
            <a:pPr eaLnBrk="1" hangingPunct="1">
              <a:lnSpc>
                <a:spcPct val="80000"/>
              </a:lnSpc>
              <a:spcBef>
                <a:spcPct val="0"/>
              </a:spcBef>
              <a:buFontTx/>
              <a:buNone/>
            </a:pPr>
            <a:r>
              <a:rPr lang="ru-RU" altLang="ru-RU" sz="3200" i="1" dirty="0">
                <a:solidFill>
                  <a:schemeClr val="hlink"/>
                </a:solidFill>
              </a:rPr>
              <a:t>		</a:t>
            </a:r>
            <a:r>
              <a:rPr lang="ru-RU" altLang="ru-RU" sz="3200" i="1" dirty="0">
                <a:solidFill>
                  <a:srgbClr val="002060"/>
                </a:solidFill>
              </a:rPr>
              <a:t>Почему так получилось? Ребенок не смог выделить в задаче главное. Запишем в краткой форме.</a:t>
            </a:r>
          </a:p>
          <a:p>
            <a:pPr lvl="4" eaLnBrk="1" hangingPunct="1">
              <a:lnSpc>
                <a:spcPct val="80000"/>
              </a:lnSpc>
              <a:buFontTx/>
              <a:buNone/>
            </a:pPr>
            <a:endParaRPr lang="ru-RU" altLang="ru-RU" sz="3200" dirty="0"/>
          </a:p>
          <a:p>
            <a:pPr lvl="4" eaLnBrk="1" hangingPunct="1">
              <a:lnSpc>
                <a:spcPct val="80000"/>
              </a:lnSpc>
              <a:buFontTx/>
              <a:buNone/>
            </a:pPr>
            <a:r>
              <a:rPr lang="ru-RU" altLang="ru-RU" sz="3200" b="1" dirty="0">
                <a:solidFill>
                  <a:srgbClr val="7030A0"/>
                </a:solidFill>
              </a:rPr>
              <a:t>К. – 7 к., на 2  </a:t>
            </a:r>
            <a:r>
              <a:rPr lang="en-US" altLang="ru-RU" sz="3200" b="1" dirty="0">
                <a:solidFill>
                  <a:srgbClr val="7030A0"/>
                </a:solidFill>
              </a:rPr>
              <a:t>&gt;</a:t>
            </a:r>
            <a:r>
              <a:rPr lang="ru-RU" altLang="ru-RU" sz="3200" b="1" dirty="0">
                <a:solidFill>
                  <a:srgbClr val="7030A0"/>
                </a:solidFill>
              </a:rPr>
              <a:t>  </a:t>
            </a:r>
            <a:endParaRPr lang="en-US" altLang="ru-RU" sz="3200" b="1" dirty="0">
              <a:solidFill>
                <a:srgbClr val="7030A0"/>
              </a:solidFill>
            </a:endParaRPr>
          </a:p>
          <a:p>
            <a:pPr lvl="4" eaLnBrk="1" hangingPunct="1">
              <a:lnSpc>
                <a:spcPct val="80000"/>
              </a:lnSpc>
              <a:buFontTx/>
              <a:buNone/>
            </a:pPr>
            <a:r>
              <a:rPr lang="ru-RU" altLang="ru-RU" sz="3200" b="1" dirty="0">
                <a:solidFill>
                  <a:srgbClr val="7030A0"/>
                </a:solidFill>
              </a:rPr>
              <a:t>М. </a:t>
            </a:r>
            <a:r>
              <a:rPr lang="en-US" altLang="ru-RU" sz="3200" b="1" dirty="0">
                <a:solidFill>
                  <a:srgbClr val="7030A0"/>
                </a:solidFill>
              </a:rPr>
              <a:t>- </a:t>
            </a:r>
            <a:r>
              <a:rPr lang="ru-RU" altLang="ru-RU" sz="3200" b="1" dirty="0">
                <a:solidFill>
                  <a:srgbClr val="7030A0"/>
                </a:solidFill>
              </a:rPr>
              <a:t>? к.</a:t>
            </a:r>
            <a:endParaRPr lang="ru-RU" sz="3200" dirty="0">
              <a:solidFill>
                <a:srgbClr val="7030A0"/>
              </a:solidFill>
            </a:endParaRPr>
          </a:p>
        </p:txBody>
      </p:sp>
      <p:cxnSp>
        <p:nvCxnSpPr>
          <p:cNvPr id="15" name="Прямая соединительная линия 14">
            <a:extLst>
              <a:ext uri="{FF2B5EF4-FFF2-40B4-BE49-F238E27FC236}">
                <a16:creationId xmlns:a16="http://schemas.microsoft.com/office/drawing/2014/main" id="{8C125A8C-808B-B326-EBDD-4679E99209D0}"/>
              </a:ext>
            </a:extLst>
          </p:cNvPr>
          <p:cNvCxnSpPr>
            <a:cxnSpLocks/>
          </p:cNvCxnSpPr>
          <p:nvPr/>
        </p:nvCxnSpPr>
        <p:spPr>
          <a:xfrm>
            <a:off x="6214533" y="4885267"/>
            <a:ext cx="154770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Прямая соединительная линия 17">
            <a:extLst>
              <a:ext uri="{FF2B5EF4-FFF2-40B4-BE49-F238E27FC236}">
                <a16:creationId xmlns:a16="http://schemas.microsoft.com/office/drawing/2014/main" id="{982161DB-8B4E-93DA-2E51-F0CED0A3C4FC}"/>
              </a:ext>
            </a:extLst>
          </p:cNvPr>
          <p:cNvCxnSpPr>
            <a:cxnSpLocks/>
          </p:cNvCxnSpPr>
          <p:nvPr/>
        </p:nvCxnSpPr>
        <p:spPr>
          <a:xfrm>
            <a:off x="7762240" y="4885267"/>
            <a:ext cx="0" cy="438574"/>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Прямая со стрелкой 19">
            <a:extLst>
              <a:ext uri="{FF2B5EF4-FFF2-40B4-BE49-F238E27FC236}">
                <a16:creationId xmlns:a16="http://schemas.microsoft.com/office/drawing/2014/main" id="{1DF941BE-E7AD-34F6-EBD0-7FE40009B53D}"/>
              </a:ext>
            </a:extLst>
          </p:cNvPr>
          <p:cNvCxnSpPr>
            <a:cxnSpLocks/>
          </p:cNvCxnSpPr>
          <p:nvPr/>
        </p:nvCxnSpPr>
        <p:spPr>
          <a:xfrm flipH="1">
            <a:off x="5562600" y="5323841"/>
            <a:ext cx="219964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378603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6FC92AA-0862-4BC7-ABB5-B9FABCA43741}"/>
              </a:ext>
            </a:extLst>
          </p:cNvPr>
          <p:cNvSpPr>
            <a:spLocks noGrp="1"/>
          </p:cNvSpPr>
          <p:nvPr>
            <p:ph type="title"/>
          </p:nvPr>
        </p:nvSpPr>
        <p:spPr>
          <a:xfrm>
            <a:off x="1811868" y="624110"/>
            <a:ext cx="9692744" cy="1280890"/>
          </a:xfrm>
        </p:spPr>
        <p:txBody>
          <a:bodyPr>
            <a:normAutofit fontScale="90000"/>
          </a:bodyPr>
          <a:lstStyle/>
          <a:p>
            <a:r>
              <a:rPr lang="ru-RU" dirty="0"/>
              <a:t>4. </a:t>
            </a:r>
            <a:r>
              <a:rPr lang="ru-RU" sz="4400" b="1" dirty="0">
                <a:latin typeface="Times New Roman" panose="02020603050405020304" pitchFamily="18" charset="0"/>
                <a:cs typeface="Times New Roman" panose="02020603050405020304" pitchFamily="18" charset="0"/>
              </a:rPr>
              <a:t>Ответ задачи.</a:t>
            </a:r>
            <a:br>
              <a:rPr lang="ru-RU" dirty="0"/>
            </a:br>
            <a:r>
              <a:rPr lang="ru-RU" dirty="0"/>
              <a:t>	</a:t>
            </a:r>
            <a:r>
              <a:rPr lang="ru-RU" sz="4000" dirty="0">
                <a:latin typeface="Times New Roman" panose="02020603050405020304" pitchFamily="18" charset="0"/>
                <a:cs typeface="Times New Roman" panose="02020603050405020304" pitchFamily="18" charset="0"/>
              </a:rPr>
              <a:t>Ответ всегда начинается с числа. </a:t>
            </a:r>
            <a:r>
              <a:rPr lang="ru-RU" sz="4000" b="1" dirty="0">
                <a:latin typeface="Times New Roman" panose="02020603050405020304" pitchFamily="18" charset="0"/>
                <a:cs typeface="Times New Roman" panose="02020603050405020304" pitchFamily="18" charset="0"/>
              </a:rPr>
              <a:t>Исключение: задачи на разностное и краткое  сравнение! </a:t>
            </a:r>
            <a:br>
              <a:rPr lang="ru-RU" sz="4000" b="1" dirty="0">
                <a:latin typeface="Times New Roman" panose="02020603050405020304" pitchFamily="18" charset="0"/>
                <a:cs typeface="Times New Roman" panose="02020603050405020304" pitchFamily="18" charset="0"/>
              </a:rPr>
            </a:br>
            <a:r>
              <a:rPr lang="ru-RU" sz="4000" b="1" dirty="0">
                <a:latin typeface="Times New Roman" panose="02020603050405020304" pitchFamily="18" charset="0"/>
                <a:cs typeface="Times New Roman" panose="02020603050405020304" pitchFamily="18" charset="0"/>
              </a:rPr>
              <a:t>     </a:t>
            </a:r>
            <a:r>
              <a:rPr lang="ru-RU" sz="4000" dirty="0">
                <a:latin typeface="Times New Roman" panose="02020603050405020304" pitchFamily="18" charset="0"/>
                <a:cs typeface="Times New Roman" panose="02020603050405020304" pitchFamily="18" charset="0"/>
              </a:rPr>
              <a:t>Ответ нужно списывать с вопроса.</a:t>
            </a:r>
          </a:p>
        </p:txBody>
      </p:sp>
      <p:sp>
        <p:nvSpPr>
          <p:cNvPr id="5" name="TextBox 4">
            <a:extLst>
              <a:ext uri="{FF2B5EF4-FFF2-40B4-BE49-F238E27FC236}">
                <a16:creationId xmlns:a16="http://schemas.microsoft.com/office/drawing/2014/main" id="{B9126107-A0D6-54B9-1EC0-84043CC0DC4C}"/>
              </a:ext>
            </a:extLst>
          </p:cNvPr>
          <p:cNvSpPr txBox="1"/>
          <p:nvPr/>
        </p:nvSpPr>
        <p:spPr>
          <a:xfrm>
            <a:off x="1938867" y="4953001"/>
            <a:ext cx="6646333" cy="1200329"/>
          </a:xfrm>
          <a:prstGeom prst="rect">
            <a:avLst/>
          </a:prstGeom>
          <a:noFill/>
        </p:spPr>
        <p:txBody>
          <a:bodyPr wrap="square">
            <a:spAutoFit/>
          </a:bodyPr>
          <a:lstStyle/>
          <a:p>
            <a:r>
              <a:rPr lang="ru-RU" sz="3600" b="1" dirty="0">
                <a:latin typeface="Times New Roman" panose="02020603050405020304" pitchFamily="18" charset="0"/>
                <a:cs typeface="Times New Roman" panose="02020603050405020304" pitchFamily="18" charset="0"/>
              </a:rPr>
              <a:t>Ответ: </a:t>
            </a:r>
            <a:r>
              <a:rPr lang="ru-RU" sz="3600" b="1" dirty="0">
                <a:solidFill>
                  <a:srgbClr val="FF0000"/>
                </a:solidFill>
                <a:latin typeface="Times New Roman" panose="02020603050405020304" pitchFamily="18" charset="0"/>
                <a:cs typeface="Times New Roman" panose="02020603050405020304" pitchFamily="18" charset="0"/>
              </a:rPr>
              <a:t>на</a:t>
            </a:r>
            <a:r>
              <a:rPr lang="ru-RU" sz="3600" b="1" dirty="0">
                <a:latin typeface="Times New Roman" panose="02020603050405020304" pitchFamily="18" charset="0"/>
                <a:cs typeface="Times New Roman" panose="02020603050405020304" pitchFamily="18" charset="0"/>
              </a:rPr>
              <a:t> …   больше.</a:t>
            </a:r>
            <a:br>
              <a:rPr lang="ru-RU" sz="3600" b="1" dirty="0">
                <a:latin typeface="Times New Roman" panose="02020603050405020304" pitchFamily="18" charset="0"/>
                <a:cs typeface="Times New Roman" panose="02020603050405020304" pitchFamily="18" charset="0"/>
              </a:rPr>
            </a:br>
            <a:r>
              <a:rPr lang="ru-RU" sz="3600" b="1" dirty="0">
                <a:latin typeface="Times New Roman" panose="02020603050405020304" pitchFamily="18" charset="0"/>
                <a:cs typeface="Times New Roman" panose="02020603050405020304" pitchFamily="18" charset="0"/>
              </a:rPr>
              <a:t>Ответ: </a:t>
            </a:r>
            <a:r>
              <a:rPr lang="ru-RU" sz="3600" b="1" dirty="0">
                <a:solidFill>
                  <a:srgbClr val="FF0000"/>
                </a:solidFill>
                <a:latin typeface="Times New Roman" panose="02020603050405020304" pitchFamily="18" charset="0"/>
                <a:cs typeface="Times New Roman" panose="02020603050405020304" pitchFamily="18" charset="0"/>
              </a:rPr>
              <a:t>на</a:t>
            </a:r>
            <a:r>
              <a:rPr lang="ru-RU" sz="3600" b="1" dirty="0">
                <a:latin typeface="Times New Roman" panose="02020603050405020304" pitchFamily="18" charset="0"/>
                <a:cs typeface="Times New Roman" panose="02020603050405020304" pitchFamily="18" charset="0"/>
              </a:rPr>
              <a:t>…   меньше.</a:t>
            </a:r>
            <a:endParaRPr lang="ru-RU" sz="3600" dirty="0"/>
          </a:p>
        </p:txBody>
      </p:sp>
      <p:sp>
        <p:nvSpPr>
          <p:cNvPr id="7" name="TextBox 6">
            <a:extLst>
              <a:ext uri="{FF2B5EF4-FFF2-40B4-BE49-F238E27FC236}">
                <a16:creationId xmlns:a16="http://schemas.microsoft.com/office/drawing/2014/main" id="{E72E1071-6216-5065-41D0-BBFE6B9B9F66}"/>
              </a:ext>
            </a:extLst>
          </p:cNvPr>
          <p:cNvSpPr txBox="1"/>
          <p:nvPr/>
        </p:nvSpPr>
        <p:spPr>
          <a:xfrm>
            <a:off x="1811868" y="3429000"/>
            <a:ext cx="7103533" cy="1200329"/>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ru-RU"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Ответ: </a:t>
            </a:r>
            <a:r>
              <a:rPr kumimoji="0" lang="ru-RU" sz="36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в</a:t>
            </a:r>
            <a:r>
              <a:rPr kumimoji="0" lang="ru-RU"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 раза больше.</a:t>
            </a:r>
            <a:br>
              <a:rPr kumimoji="0" lang="ru-RU"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br>
            <a:r>
              <a:rPr kumimoji="0" lang="ru-RU"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Ответ: </a:t>
            </a:r>
            <a:r>
              <a:rPr kumimoji="0" lang="ru-RU" sz="36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в</a:t>
            </a:r>
            <a:r>
              <a:rPr kumimoji="0" lang="ru-RU"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 раза меньше.</a:t>
            </a:r>
            <a:endParaRPr kumimoji="0" lang="ru-RU" sz="3600" b="0" i="0" u="none" strike="noStrike" kern="1200" cap="none" spc="0" normalizeH="0" baseline="0" noProof="0" dirty="0">
              <a:ln>
                <a:noFill/>
              </a:ln>
              <a:solidFill>
                <a:prstClr val="black"/>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27208524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3610984-1DE9-44D5-A974-595AA6BE300A}"/>
              </a:ext>
            </a:extLst>
          </p:cNvPr>
          <p:cNvSpPr>
            <a:spLocks noGrp="1"/>
          </p:cNvSpPr>
          <p:nvPr>
            <p:ph type="title"/>
          </p:nvPr>
        </p:nvSpPr>
        <p:spPr/>
        <p:txBody>
          <a:bodyPr>
            <a:noAutofit/>
          </a:bodyPr>
          <a:lstStyle/>
          <a:p>
            <a:r>
              <a:rPr lang="ru-RU" sz="4000" b="1" dirty="0">
                <a:latin typeface="Times New Roman" panose="02020603050405020304" pitchFamily="18" charset="0"/>
                <a:cs typeface="Times New Roman" panose="02020603050405020304" pitchFamily="18" charset="0"/>
              </a:rPr>
              <a:t>	Чтобы добиться успеха, все навыки нужно довести до автоматизма!!!</a:t>
            </a:r>
            <a:br>
              <a:rPr lang="ru-RU" sz="4000" b="1" dirty="0">
                <a:latin typeface="Times New Roman" panose="02020603050405020304" pitchFamily="18" charset="0"/>
                <a:cs typeface="Times New Roman" panose="02020603050405020304" pitchFamily="18" charset="0"/>
              </a:rPr>
            </a:br>
            <a:r>
              <a:rPr lang="ru-RU" dirty="0">
                <a:latin typeface="Times New Roman" panose="02020603050405020304" pitchFamily="18" charset="0"/>
                <a:cs typeface="Times New Roman" panose="02020603050405020304" pitchFamily="18" charset="0"/>
              </a:rPr>
              <a:t>В этом поможет памятка:</a:t>
            </a:r>
            <a:br>
              <a:rPr lang="ru-RU" dirty="0">
                <a:latin typeface="Times New Roman" panose="02020603050405020304" pitchFamily="18" charset="0"/>
                <a:cs typeface="Times New Roman" panose="02020603050405020304" pitchFamily="18" charset="0"/>
              </a:rPr>
            </a:br>
            <a:r>
              <a:rPr lang="ru-RU" dirty="0">
                <a:latin typeface="Times New Roman" panose="02020603050405020304" pitchFamily="18" charset="0"/>
                <a:cs typeface="Times New Roman" panose="02020603050405020304" pitchFamily="18" charset="0"/>
              </a:rPr>
              <a:t>1. </a:t>
            </a:r>
            <a:r>
              <a:rPr lang="ru-RU" sz="2800" dirty="0">
                <a:latin typeface="Times New Roman" panose="02020603050405020304" pitchFamily="18" charset="0"/>
                <a:cs typeface="Times New Roman" panose="02020603050405020304" pitchFamily="18" charset="0"/>
              </a:rPr>
              <a:t>Прочитай задачу и представь себе то, о чём в ней говорится. </a:t>
            </a:r>
            <a:br>
              <a:rPr lang="ru-RU" sz="2800" dirty="0">
                <a:latin typeface="Times New Roman" panose="02020603050405020304" pitchFamily="18" charset="0"/>
                <a:cs typeface="Times New Roman" panose="02020603050405020304" pitchFamily="18" charset="0"/>
              </a:rPr>
            </a:br>
            <a:r>
              <a:rPr lang="ru-RU" sz="2800" dirty="0">
                <a:latin typeface="Times New Roman" panose="02020603050405020304" pitchFamily="18" charset="0"/>
                <a:cs typeface="Times New Roman" panose="02020603050405020304" pitchFamily="18" charset="0"/>
              </a:rPr>
              <a:t>2. Запиши задачу кратко или выполни чертёж.</a:t>
            </a:r>
            <a:br>
              <a:rPr lang="ru-RU" sz="2800" dirty="0">
                <a:latin typeface="Times New Roman" panose="02020603050405020304" pitchFamily="18" charset="0"/>
                <a:cs typeface="Times New Roman" panose="02020603050405020304" pitchFamily="18" charset="0"/>
              </a:rPr>
            </a:br>
            <a:r>
              <a:rPr lang="ru-RU" sz="2800" dirty="0">
                <a:latin typeface="Times New Roman" panose="02020603050405020304" pitchFamily="18" charset="0"/>
                <a:cs typeface="Times New Roman" panose="02020603050405020304" pitchFamily="18" charset="0"/>
              </a:rPr>
              <a:t>3. Поясни, что показывает каждое число, повтори  вопрос задачи.</a:t>
            </a:r>
            <a:br>
              <a:rPr lang="ru-RU" sz="2800" dirty="0">
                <a:latin typeface="Times New Roman" panose="02020603050405020304" pitchFamily="18" charset="0"/>
                <a:cs typeface="Times New Roman" panose="02020603050405020304" pitchFamily="18" charset="0"/>
              </a:rPr>
            </a:br>
            <a:r>
              <a:rPr lang="ru-RU" sz="2800" dirty="0">
                <a:latin typeface="Times New Roman" panose="02020603050405020304" pitchFamily="18" charset="0"/>
                <a:cs typeface="Times New Roman" panose="02020603050405020304" pitchFamily="18" charset="0"/>
              </a:rPr>
              <a:t>4. Подумай, можно ли сразу ответить на вопрос задачи. Если нет, то подумай – почему.</a:t>
            </a:r>
            <a:br>
              <a:rPr lang="ru-RU" sz="2800" dirty="0">
                <a:latin typeface="Times New Roman" panose="02020603050405020304" pitchFamily="18" charset="0"/>
                <a:cs typeface="Times New Roman" panose="02020603050405020304" pitchFamily="18" charset="0"/>
              </a:rPr>
            </a:br>
            <a:r>
              <a:rPr lang="ru-RU" sz="2800" dirty="0">
                <a:latin typeface="Times New Roman" panose="02020603050405020304" pitchFamily="18" charset="0"/>
                <a:cs typeface="Times New Roman" panose="02020603050405020304" pitchFamily="18" charset="0"/>
              </a:rPr>
              <a:t>5. Составь план решения (цепочку).</a:t>
            </a:r>
            <a:br>
              <a:rPr lang="ru-RU" sz="2800" dirty="0">
                <a:latin typeface="Times New Roman" panose="02020603050405020304" pitchFamily="18" charset="0"/>
                <a:cs typeface="Times New Roman" panose="02020603050405020304" pitchFamily="18" charset="0"/>
              </a:rPr>
            </a:br>
            <a:r>
              <a:rPr lang="ru-RU" sz="2800" dirty="0">
                <a:latin typeface="Times New Roman" panose="02020603050405020304" pitchFamily="18" charset="0"/>
                <a:cs typeface="Times New Roman" panose="02020603050405020304" pitchFamily="18" charset="0"/>
              </a:rPr>
              <a:t>6. Выполни решение.</a:t>
            </a:r>
            <a:br>
              <a:rPr lang="ru-RU" sz="2800" dirty="0">
                <a:latin typeface="Times New Roman" panose="02020603050405020304" pitchFamily="18" charset="0"/>
                <a:cs typeface="Times New Roman" panose="02020603050405020304" pitchFamily="18" charset="0"/>
              </a:rPr>
            </a:br>
            <a:r>
              <a:rPr lang="ru-RU" sz="2800" dirty="0">
                <a:latin typeface="Times New Roman" panose="02020603050405020304" pitchFamily="18" charset="0"/>
                <a:cs typeface="Times New Roman" panose="02020603050405020304" pitchFamily="18" charset="0"/>
              </a:rPr>
              <a:t>7. Проверь решение и ответь на вопрос задачи.</a:t>
            </a:r>
            <a:br>
              <a:rPr lang="ru-RU" sz="2800" b="1" dirty="0">
                <a:latin typeface="Times New Roman" panose="02020603050405020304" pitchFamily="18" charset="0"/>
                <a:cs typeface="Times New Roman" panose="02020603050405020304" pitchFamily="18" charset="0"/>
              </a:rPr>
            </a:br>
            <a:endParaRPr lang="ru-R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113928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D6D9CF2-E589-4C4F-81A5-1FF6FAC73F0D}"/>
              </a:ext>
            </a:extLst>
          </p:cNvPr>
          <p:cNvSpPr>
            <a:spLocks noGrp="1"/>
          </p:cNvSpPr>
          <p:nvPr>
            <p:ph type="title"/>
          </p:nvPr>
        </p:nvSpPr>
        <p:spPr>
          <a:xfrm>
            <a:off x="1617210" y="609600"/>
            <a:ext cx="9887401" cy="1427544"/>
          </a:xfrm>
        </p:spPr>
        <p:txBody>
          <a:bodyPr>
            <a:normAutofit/>
          </a:bodyPr>
          <a:lstStyle/>
          <a:p>
            <a:pPr algn="ctr"/>
            <a:r>
              <a:rPr lang="ru-RU" b="1" dirty="0">
                <a:latin typeface="Times New Roman" panose="02020603050405020304" pitchFamily="18" charset="0"/>
                <a:cs typeface="Times New Roman" panose="02020603050405020304" pitchFamily="18" charset="0"/>
              </a:rPr>
              <a:t>Задачи на нахождение суммы</a:t>
            </a:r>
          </a:p>
        </p:txBody>
      </p:sp>
      <p:pic>
        <p:nvPicPr>
          <p:cNvPr id="4" name="Рисунок 3">
            <a:extLst>
              <a:ext uri="{FF2B5EF4-FFF2-40B4-BE49-F238E27FC236}">
                <a16:creationId xmlns:a16="http://schemas.microsoft.com/office/drawing/2014/main" id="{49DB9EFB-A684-42F8-8890-1AE04D89924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68276" y="2163338"/>
            <a:ext cx="9887402" cy="4535908"/>
          </a:xfrm>
          <a:prstGeom prst="rect">
            <a:avLst/>
          </a:prstGeom>
        </p:spPr>
      </p:pic>
    </p:spTree>
    <p:extLst>
      <p:ext uri="{BB962C8B-B14F-4D97-AF65-F5344CB8AC3E}">
        <p14:creationId xmlns:p14="http://schemas.microsoft.com/office/powerpoint/2010/main" val="35771684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anim calcmode="lin" valueType="num">
                                      <p:cBhvr>
                                        <p:cTn id="12" dur="1000" fill="hold"/>
                                        <p:tgtEl>
                                          <p:spTgt spid="4"/>
                                        </p:tgtEl>
                                        <p:attrNameLst>
                                          <p:attrName>ppt_x</p:attrName>
                                        </p:attrNameLst>
                                      </p:cBhvr>
                                      <p:tavLst>
                                        <p:tav tm="0">
                                          <p:val>
                                            <p:strVal val="#ppt_x"/>
                                          </p:val>
                                        </p:tav>
                                        <p:tav tm="100000">
                                          <p:val>
                                            <p:strVal val="#ppt_x"/>
                                          </p:val>
                                        </p:tav>
                                      </p:tavLst>
                                    </p:anim>
                                    <p:anim calcmode="lin" valueType="num">
                                      <p:cBhvr>
                                        <p:cTn id="1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Рисунок 28">
            <a:extLst>
              <a:ext uri="{FF2B5EF4-FFF2-40B4-BE49-F238E27FC236}">
                <a16:creationId xmlns:a16="http://schemas.microsoft.com/office/drawing/2014/main" id="{FB0F5821-6C12-4ECD-BEA8-FCF3C824852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97277" y="609810"/>
            <a:ext cx="9797445" cy="5638380"/>
          </a:xfrm>
          <a:prstGeom prst="rect">
            <a:avLst/>
          </a:prstGeom>
        </p:spPr>
      </p:pic>
    </p:spTree>
    <p:extLst>
      <p:ext uri="{BB962C8B-B14F-4D97-AF65-F5344CB8AC3E}">
        <p14:creationId xmlns:p14="http://schemas.microsoft.com/office/powerpoint/2010/main" val="18584442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B27EA40-76A1-4878-A977-F4787681EF0E}"/>
              </a:ext>
            </a:extLst>
          </p:cNvPr>
          <p:cNvSpPr>
            <a:spLocks noGrp="1"/>
          </p:cNvSpPr>
          <p:nvPr>
            <p:ph type="title"/>
          </p:nvPr>
        </p:nvSpPr>
        <p:spPr>
          <a:xfrm>
            <a:off x="1803400" y="609600"/>
            <a:ext cx="9701211" cy="1578015"/>
          </a:xfrm>
        </p:spPr>
        <p:txBody>
          <a:bodyPr>
            <a:normAutofit/>
          </a:bodyPr>
          <a:lstStyle/>
          <a:p>
            <a:pPr algn="ctr"/>
            <a:r>
              <a:rPr lang="ru-RU" b="1" dirty="0">
                <a:latin typeface="Times New Roman" panose="02020603050405020304" pitchFamily="18" charset="0"/>
                <a:cs typeface="Times New Roman" panose="02020603050405020304" pitchFamily="18" charset="0"/>
              </a:rPr>
              <a:t>Задачи на нахождение разности (остатка)</a:t>
            </a:r>
          </a:p>
        </p:txBody>
      </p:sp>
      <p:pic>
        <p:nvPicPr>
          <p:cNvPr id="4" name="Рисунок 3">
            <a:extLst>
              <a:ext uri="{FF2B5EF4-FFF2-40B4-BE49-F238E27FC236}">
                <a16:creationId xmlns:a16="http://schemas.microsoft.com/office/drawing/2014/main" id="{432C0442-1701-4F0D-9116-0BFEA39EAA6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482" y="2899744"/>
            <a:ext cx="9608129" cy="2920237"/>
          </a:xfrm>
          <a:prstGeom prst="rect">
            <a:avLst/>
          </a:prstGeom>
        </p:spPr>
      </p:pic>
    </p:spTree>
    <p:extLst>
      <p:ext uri="{BB962C8B-B14F-4D97-AF65-F5344CB8AC3E}">
        <p14:creationId xmlns:p14="http://schemas.microsoft.com/office/powerpoint/2010/main" val="2433751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anim calcmode="lin" valueType="num">
                                      <p:cBhvr>
                                        <p:cTn id="12" dur="1000" fill="hold"/>
                                        <p:tgtEl>
                                          <p:spTgt spid="4"/>
                                        </p:tgtEl>
                                        <p:attrNameLst>
                                          <p:attrName>ppt_x</p:attrName>
                                        </p:attrNameLst>
                                      </p:cBhvr>
                                      <p:tavLst>
                                        <p:tav tm="0">
                                          <p:val>
                                            <p:strVal val="#ppt_x"/>
                                          </p:val>
                                        </p:tav>
                                        <p:tav tm="100000">
                                          <p:val>
                                            <p:strVal val="#ppt_x"/>
                                          </p:val>
                                        </p:tav>
                                      </p:tavLst>
                                    </p:anim>
                                    <p:anim calcmode="lin" valueType="num">
                                      <p:cBhvr>
                                        <p:cTn id="1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C1C1F94D-12F4-4DD1-923A-76A66C5A639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89476" y="412466"/>
            <a:ext cx="9613048" cy="6033067"/>
          </a:xfrm>
          <a:prstGeom prst="rect">
            <a:avLst/>
          </a:prstGeom>
        </p:spPr>
      </p:pic>
    </p:spTree>
    <p:extLst>
      <p:ext uri="{BB962C8B-B14F-4D97-AF65-F5344CB8AC3E}">
        <p14:creationId xmlns:p14="http://schemas.microsoft.com/office/powerpoint/2010/main" val="12095909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BB1208C-5D01-41B7-BFBC-139DBB576D28}"/>
              </a:ext>
            </a:extLst>
          </p:cNvPr>
          <p:cNvSpPr>
            <a:spLocks noGrp="1"/>
          </p:cNvSpPr>
          <p:nvPr>
            <p:ph type="title"/>
          </p:nvPr>
        </p:nvSpPr>
        <p:spPr>
          <a:xfrm>
            <a:off x="1896484" y="609600"/>
            <a:ext cx="9608128" cy="2114792"/>
          </a:xfrm>
        </p:spPr>
        <p:txBody>
          <a:bodyPr/>
          <a:lstStyle/>
          <a:p>
            <a:pPr algn="ctr"/>
            <a:r>
              <a:rPr lang="ru-RU" b="1" dirty="0">
                <a:latin typeface="Times New Roman" panose="02020603050405020304" pitchFamily="18" charset="0"/>
                <a:cs typeface="Times New Roman" panose="02020603050405020304" pitchFamily="18" charset="0"/>
              </a:rPr>
              <a:t>Задачи на уменьшение числа на несколько единиц</a:t>
            </a:r>
          </a:p>
        </p:txBody>
      </p:sp>
      <p:pic>
        <p:nvPicPr>
          <p:cNvPr id="4" name="Рисунок 3">
            <a:extLst>
              <a:ext uri="{FF2B5EF4-FFF2-40B4-BE49-F238E27FC236}">
                <a16:creationId xmlns:a16="http://schemas.microsoft.com/office/drawing/2014/main" id="{FB018748-BD52-4C34-9B6A-526D3106836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85474" y="2906745"/>
            <a:ext cx="9608129" cy="2225233"/>
          </a:xfrm>
          <a:prstGeom prst="rect">
            <a:avLst/>
          </a:prstGeom>
        </p:spPr>
      </p:pic>
    </p:spTree>
    <p:extLst>
      <p:ext uri="{BB962C8B-B14F-4D97-AF65-F5344CB8AC3E}">
        <p14:creationId xmlns:p14="http://schemas.microsoft.com/office/powerpoint/2010/main" val="568154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anim calcmode="lin" valueType="num">
                                      <p:cBhvr>
                                        <p:cTn id="12" dur="1000" fill="hold"/>
                                        <p:tgtEl>
                                          <p:spTgt spid="4"/>
                                        </p:tgtEl>
                                        <p:attrNameLst>
                                          <p:attrName>ppt_x</p:attrName>
                                        </p:attrNameLst>
                                      </p:cBhvr>
                                      <p:tavLst>
                                        <p:tav tm="0">
                                          <p:val>
                                            <p:strVal val="#ppt_x"/>
                                          </p:val>
                                        </p:tav>
                                        <p:tav tm="100000">
                                          <p:val>
                                            <p:strVal val="#ppt_x"/>
                                          </p:val>
                                        </p:tav>
                                      </p:tavLst>
                                    </p:anim>
                                    <p:anim calcmode="lin" valueType="num">
                                      <p:cBhvr>
                                        <p:cTn id="1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8893329C-9CBD-43AD-9783-48BCE0FD20D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72894" y="775151"/>
            <a:ext cx="9846211" cy="5307697"/>
          </a:xfrm>
          <a:prstGeom prst="rect">
            <a:avLst/>
          </a:prstGeom>
        </p:spPr>
      </p:pic>
    </p:spTree>
    <p:extLst>
      <p:ext uri="{BB962C8B-B14F-4D97-AF65-F5344CB8AC3E}">
        <p14:creationId xmlns:p14="http://schemas.microsoft.com/office/powerpoint/2010/main" val="8546724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BB269F1-FA69-4AB8-B8E9-532380BB3FD6}"/>
              </a:ext>
            </a:extLst>
          </p:cNvPr>
          <p:cNvSpPr>
            <a:spLocks noGrp="1"/>
          </p:cNvSpPr>
          <p:nvPr>
            <p:ph type="title"/>
          </p:nvPr>
        </p:nvSpPr>
        <p:spPr>
          <a:xfrm>
            <a:off x="1718734" y="609600"/>
            <a:ext cx="9785878" cy="1786359"/>
          </a:xfrm>
        </p:spPr>
        <p:txBody>
          <a:bodyPr/>
          <a:lstStyle/>
          <a:p>
            <a:pPr algn="ctr"/>
            <a:r>
              <a:rPr lang="ru-RU" b="1" dirty="0">
                <a:latin typeface="Times New Roman" panose="02020603050405020304" pitchFamily="18" charset="0"/>
                <a:cs typeface="Times New Roman" panose="02020603050405020304" pitchFamily="18" charset="0"/>
              </a:rPr>
              <a:t>Задачи на увеличение числа на несколько единиц</a:t>
            </a:r>
          </a:p>
        </p:txBody>
      </p:sp>
      <p:pic>
        <p:nvPicPr>
          <p:cNvPr id="4" name="Рисунок 3">
            <a:extLst>
              <a:ext uri="{FF2B5EF4-FFF2-40B4-BE49-F238E27FC236}">
                <a16:creationId xmlns:a16="http://schemas.microsoft.com/office/drawing/2014/main" id="{972921D5-1227-46A9-9572-521FCEE425D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24467" y="2753970"/>
            <a:ext cx="10830937" cy="2225233"/>
          </a:xfrm>
          <a:prstGeom prst="rect">
            <a:avLst/>
          </a:prstGeom>
        </p:spPr>
      </p:pic>
    </p:spTree>
    <p:extLst>
      <p:ext uri="{BB962C8B-B14F-4D97-AF65-F5344CB8AC3E}">
        <p14:creationId xmlns:p14="http://schemas.microsoft.com/office/powerpoint/2010/main" val="4026367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anim calcmode="lin" valueType="num">
                                      <p:cBhvr>
                                        <p:cTn id="12" dur="1000" fill="hold"/>
                                        <p:tgtEl>
                                          <p:spTgt spid="4"/>
                                        </p:tgtEl>
                                        <p:attrNameLst>
                                          <p:attrName>ppt_x</p:attrName>
                                        </p:attrNameLst>
                                      </p:cBhvr>
                                      <p:tavLst>
                                        <p:tav tm="0">
                                          <p:val>
                                            <p:strVal val="#ppt_x"/>
                                          </p:val>
                                        </p:tav>
                                        <p:tav tm="100000">
                                          <p:val>
                                            <p:strVal val="#ppt_x"/>
                                          </p:val>
                                        </p:tav>
                                      </p:tavLst>
                                    </p:anim>
                                    <p:anim calcmode="lin" valueType="num">
                                      <p:cBhvr>
                                        <p:cTn id="1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2066EAF7-4307-4D54-B51C-EE250A319D7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69665" y="508000"/>
            <a:ext cx="9652670" cy="5519903"/>
          </a:xfrm>
          <a:prstGeom prst="rect">
            <a:avLst/>
          </a:prstGeom>
        </p:spPr>
      </p:pic>
    </p:spTree>
    <p:extLst>
      <p:ext uri="{BB962C8B-B14F-4D97-AF65-F5344CB8AC3E}">
        <p14:creationId xmlns:p14="http://schemas.microsoft.com/office/powerpoint/2010/main" val="26593918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D65F967-C065-4155-9F45-C8B6CD985AFC}"/>
              </a:ext>
            </a:extLst>
          </p:cNvPr>
          <p:cNvSpPr>
            <a:spLocks noGrp="1"/>
          </p:cNvSpPr>
          <p:nvPr>
            <p:ph type="title"/>
          </p:nvPr>
        </p:nvSpPr>
        <p:spPr>
          <a:xfrm>
            <a:off x="1896482" y="609600"/>
            <a:ext cx="9608129" cy="1821084"/>
          </a:xfrm>
        </p:spPr>
        <p:txBody>
          <a:bodyPr/>
          <a:lstStyle/>
          <a:p>
            <a:pPr algn="ctr"/>
            <a:r>
              <a:rPr lang="ru-RU" b="1" dirty="0">
                <a:latin typeface="Times New Roman" panose="02020603050405020304" pitchFamily="18" charset="0"/>
                <a:cs typeface="Times New Roman" panose="02020603050405020304" pitchFamily="18" charset="0"/>
              </a:rPr>
              <a:t>Задачи на РАЗНОСТНОЕ СРАВНЕНИЕ чисел</a:t>
            </a:r>
          </a:p>
        </p:txBody>
      </p:sp>
      <p:pic>
        <p:nvPicPr>
          <p:cNvPr id="4" name="Рисунок 3">
            <a:extLst>
              <a:ext uri="{FF2B5EF4-FFF2-40B4-BE49-F238E27FC236}">
                <a16:creationId xmlns:a16="http://schemas.microsoft.com/office/drawing/2014/main" id="{1B3242F4-CC8D-40E2-954F-5015A6CC174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34502" y="2662743"/>
            <a:ext cx="9608129" cy="2944623"/>
          </a:xfrm>
          <a:prstGeom prst="rect">
            <a:avLst/>
          </a:prstGeom>
        </p:spPr>
      </p:pic>
    </p:spTree>
    <p:extLst>
      <p:ext uri="{BB962C8B-B14F-4D97-AF65-F5344CB8AC3E}">
        <p14:creationId xmlns:p14="http://schemas.microsoft.com/office/powerpoint/2010/main" val="729411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anim calcmode="lin" valueType="num">
                                      <p:cBhvr>
                                        <p:cTn id="12" dur="1000" fill="hold"/>
                                        <p:tgtEl>
                                          <p:spTgt spid="4"/>
                                        </p:tgtEl>
                                        <p:attrNameLst>
                                          <p:attrName>ppt_x</p:attrName>
                                        </p:attrNameLst>
                                      </p:cBhvr>
                                      <p:tavLst>
                                        <p:tav tm="0">
                                          <p:val>
                                            <p:strVal val="#ppt_x"/>
                                          </p:val>
                                        </p:tav>
                                        <p:tav tm="100000">
                                          <p:val>
                                            <p:strVal val="#ppt_x"/>
                                          </p:val>
                                        </p:tav>
                                      </p:tavLst>
                                    </p:anim>
                                    <p:anim calcmode="lin" valueType="num">
                                      <p:cBhvr>
                                        <p:cTn id="1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DF2FC876-168F-4D3F-A1C6-AEE89CBAF6B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573" y="108707"/>
            <a:ext cx="9774586" cy="6749293"/>
          </a:xfrm>
          <a:prstGeom prst="rect">
            <a:avLst/>
          </a:prstGeom>
        </p:spPr>
      </p:pic>
    </p:spTree>
    <p:extLst>
      <p:ext uri="{BB962C8B-B14F-4D97-AF65-F5344CB8AC3E}">
        <p14:creationId xmlns:p14="http://schemas.microsoft.com/office/powerpoint/2010/main" val="26499847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63697008-AE67-422A-B568-EEB47B29D2B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89476" y="616667"/>
            <a:ext cx="9613048" cy="5624665"/>
          </a:xfrm>
          <a:prstGeom prst="rect">
            <a:avLst/>
          </a:prstGeom>
        </p:spPr>
      </p:pic>
    </p:spTree>
    <p:extLst>
      <p:ext uri="{BB962C8B-B14F-4D97-AF65-F5344CB8AC3E}">
        <p14:creationId xmlns:p14="http://schemas.microsoft.com/office/powerpoint/2010/main" val="33605946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93EFECA-355E-0193-AC1A-629377175EB6}"/>
              </a:ext>
            </a:extLst>
          </p:cNvPr>
          <p:cNvSpPr>
            <a:spLocks noGrp="1"/>
          </p:cNvSpPr>
          <p:nvPr>
            <p:ph type="title"/>
          </p:nvPr>
        </p:nvSpPr>
        <p:spPr>
          <a:xfrm>
            <a:off x="1634068" y="609600"/>
            <a:ext cx="9870544" cy="2048933"/>
          </a:xfrm>
        </p:spPr>
        <p:txBody>
          <a:bodyPr/>
          <a:lstStyle/>
          <a:p>
            <a:pPr algn="ctr"/>
            <a:r>
              <a:rPr kumimoji="0" lang="ru-RU" sz="4800" b="1" i="0" u="none" strike="noStrike" kern="1200" cap="none" spc="0" normalizeH="0" baseline="0" noProof="0" dirty="0">
                <a:ln>
                  <a:noFill/>
                </a:ln>
                <a:solidFill>
                  <a:srgbClr val="191B0E"/>
                </a:solidFill>
                <a:effectLst/>
                <a:uLnTx/>
                <a:uFillTx/>
                <a:latin typeface="Times New Roman" panose="02020603050405020304" pitchFamily="18" charset="0"/>
                <a:ea typeface="+mj-ea"/>
                <a:cs typeface="Times New Roman" panose="02020603050405020304" pitchFamily="18" charset="0"/>
              </a:rPr>
              <a:t>Задачи на </a:t>
            </a:r>
            <a:r>
              <a:rPr lang="ru-RU" b="1" dirty="0">
                <a:solidFill>
                  <a:srgbClr val="191B0E"/>
                </a:solidFill>
                <a:latin typeface="Times New Roman" panose="02020603050405020304" pitchFamily="18" charset="0"/>
                <a:cs typeface="Times New Roman" panose="02020603050405020304" pitchFamily="18" charset="0"/>
              </a:rPr>
              <a:t> КРАТНОЕ </a:t>
            </a:r>
            <a:r>
              <a:rPr kumimoji="0" lang="ru-RU" sz="4800" b="1" i="0" u="none" strike="noStrike" kern="1200" cap="none" spc="0" normalizeH="0" baseline="0" noProof="0" dirty="0">
                <a:ln>
                  <a:noFill/>
                </a:ln>
                <a:solidFill>
                  <a:srgbClr val="191B0E"/>
                </a:solidFill>
                <a:effectLst/>
                <a:uLnTx/>
                <a:uFillTx/>
                <a:latin typeface="Times New Roman" panose="02020603050405020304" pitchFamily="18" charset="0"/>
                <a:ea typeface="+mj-ea"/>
                <a:cs typeface="Times New Roman" panose="02020603050405020304" pitchFamily="18" charset="0"/>
              </a:rPr>
              <a:t>СРАВНЕНИЕ чисел</a:t>
            </a:r>
            <a:endParaRPr lang="ru-RU" dirty="0"/>
          </a:p>
        </p:txBody>
      </p:sp>
      <p:sp>
        <p:nvSpPr>
          <p:cNvPr id="3" name="Текст 2">
            <a:extLst>
              <a:ext uri="{FF2B5EF4-FFF2-40B4-BE49-F238E27FC236}">
                <a16:creationId xmlns:a16="http://schemas.microsoft.com/office/drawing/2014/main" id="{758BE44A-078A-82CF-2589-4CE898E6E9F8}"/>
              </a:ext>
            </a:extLst>
          </p:cNvPr>
          <p:cNvSpPr>
            <a:spLocks noGrp="1"/>
          </p:cNvSpPr>
          <p:nvPr>
            <p:ph type="body" idx="1"/>
          </p:nvPr>
        </p:nvSpPr>
        <p:spPr>
          <a:xfrm>
            <a:off x="1634068" y="2946400"/>
            <a:ext cx="9870544" cy="2963510"/>
          </a:xfrm>
        </p:spPr>
        <p:txBody>
          <a:bodyPr>
            <a:normAutofit fontScale="92500" lnSpcReduction="20000"/>
          </a:bodyPr>
          <a:lstStyle/>
          <a:p>
            <a:r>
              <a:rPr lang="ru-RU" sz="4400" dirty="0">
                <a:latin typeface="Times New Roman" panose="02020603050405020304" pitchFamily="18" charset="0"/>
                <a:cs typeface="Times New Roman" panose="02020603050405020304" pitchFamily="18" charset="0"/>
              </a:rPr>
              <a:t>У Юли 8 наклеек, а у Кати 24 наклейки. </a:t>
            </a:r>
          </a:p>
          <a:p>
            <a:r>
              <a:rPr lang="ru-RU" sz="4400" dirty="0">
                <a:latin typeface="Times New Roman" panose="02020603050405020304" pitchFamily="18" charset="0"/>
                <a:cs typeface="Times New Roman" panose="02020603050405020304" pitchFamily="18" charset="0"/>
              </a:rPr>
              <a:t>Во сколько раз наклеек у Юли меньше, чем у Кати?</a:t>
            </a:r>
          </a:p>
          <a:p>
            <a:r>
              <a:rPr lang="ru-RU" sz="4400" dirty="0">
                <a:latin typeface="Times New Roman" panose="02020603050405020304" pitchFamily="18" charset="0"/>
                <a:cs typeface="Times New Roman" panose="02020603050405020304" pitchFamily="18" charset="0"/>
              </a:rPr>
              <a:t>Во сколько раз наклеек у Кати больше, чем у  Юли?</a:t>
            </a:r>
          </a:p>
          <a:p>
            <a:endParaRPr lang="ru-RU" sz="4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937022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60E81A9-2689-03E3-1FFD-86F342F6D086}"/>
              </a:ext>
            </a:extLst>
          </p:cNvPr>
          <p:cNvSpPr>
            <a:spLocks noGrp="1"/>
          </p:cNvSpPr>
          <p:nvPr>
            <p:ph type="title"/>
          </p:nvPr>
        </p:nvSpPr>
        <p:spPr/>
        <p:txBody>
          <a:bodyPr>
            <a:normAutofit/>
          </a:bodyPr>
          <a:lstStyle/>
          <a:p>
            <a:pPr algn="ctr"/>
            <a:r>
              <a:rPr kumimoji="0" lang="ru-RU" sz="4800" b="1" i="0" u="none" strike="noStrike" kern="1200" cap="none" spc="0" normalizeH="0" baseline="0" noProof="0" dirty="0">
                <a:ln>
                  <a:noFill/>
                </a:ln>
                <a:solidFill>
                  <a:srgbClr val="FF0000"/>
                </a:solidFill>
                <a:effectLst/>
                <a:uLnTx/>
                <a:uFillTx/>
                <a:latin typeface="Times New Roman" panose="02020603050405020304" pitchFamily="18" charset="0"/>
                <a:ea typeface="+mj-ea"/>
                <a:cs typeface="Times New Roman" panose="02020603050405020304" pitchFamily="18" charset="0"/>
              </a:rPr>
              <a:t>Задачи на  КРАТНОЕ СРАВНЕНИЕ чисел</a:t>
            </a:r>
            <a:endParaRPr lang="ru-RU" dirty="0">
              <a:solidFill>
                <a:srgbClr val="FF0000"/>
              </a:solidFill>
            </a:endParaRPr>
          </a:p>
        </p:txBody>
      </p:sp>
      <p:sp>
        <p:nvSpPr>
          <p:cNvPr id="3" name="Текст 2">
            <a:extLst>
              <a:ext uri="{FF2B5EF4-FFF2-40B4-BE49-F238E27FC236}">
                <a16:creationId xmlns:a16="http://schemas.microsoft.com/office/drawing/2014/main" id="{120D85AA-163A-F729-013E-4D977E500751}"/>
              </a:ext>
            </a:extLst>
          </p:cNvPr>
          <p:cNvSpPr>
            <a:spLocks noGrp="1"/>
          </p:cNvSpPr>
          <p:nvPr>
            <p:ph type="body" idx="1"/>
          </p:nvPr>
        </p:nvSpPr>
        <p:spPr>
          <a:xfrm>
            <a:off x="1371600" y="2340864"/>
            <a:ext cx="4443984" cy="741003"/>
          </a:xfrm>
        </p:spPr>
        <p:txBody>
          <a:bodyPr>
            <a:normAutofit/>
          </a:bodyPr>
          <a:lstStyle/>
          <a:p>
            <a:r>
              <a:rPr lang="ru-RU" sz="2800" dirty="0">
                <a:solidFill>
                  <a:srgbClr val="FF0000"/>
                </a:solidFill>
              </a:rPr>
              <a:t>                         во ? раз</a:t>
            </a:r>
          </a:p>
        </p:txBody>
      </p:sp>
      <p:sp>
        <p:nvSpPr>
          <p:cNvPr id="7" name="Текст 6">
            <a:extLst>
              <a:ext uri="{FF2B5EF4-FFF2-40B4-BE49-F238E27FC236}">
                <a16:creationId xmlns:a16="http://schemas.microsoft.com/office/drawing/2014/main" id="{0C104B02-7A61-5012-BB88-04DF06541ED2}"/>
              </a:ext>
            </a:extLst>
          </p:cNvPr>
          <p:cNvSpPr>
            <a:spLocks noGrp="1"/>
          </p:cNvSpPr>
          <p:nvPr>
            <p:ph type="body" sz="quarter" idx="3"/>
          </p:nvPr>
        </p:nvSpPr>
        <p:spPr/>
        <p:txBody>
          <a:bodyPr/>
          <a:lstStyle/>
          <a:p>
            <a:r>
              <a:rPr lang="ru-RU" sz="3200" dirty="0">
                <a:solidFill>
                  <a:srgbClr val="FF0000"/>
                </a:solidFill>
              </a:rPr>
              <a:t>                   </a:t>
            </a:r>
            <a:endParaRPr lang="ru-RU" dirty="0"/>
          </a:p>
        </p:txBody>
      </p:sp>
      <p:sp>
        <p:nvSpPr>
          <p:cNvPr id="8" name="Объект 7">
            <a:extLst>
              <a:ext uri="{FF2B5EF4-FFF2-40B4-BE49-F238E27FC236}">
                <a16:creationId xmlns:a16="http://schemas.microsoft.com/office/drawing/2014/main" id="{EED6F95D-B3D4-8035-6687-41694BDBBF04}"/>
              </a:ext>
            </a:extLst>
          </p:cNvPr>
          <p:cNvSpPr>
            <a:spLocks noGrp="1"/>
          </p:cNvSpPr>
          <p:nvPr>
            <p:ph sz="quarter" idx="4"/>
          </p:nvPr>
        </p:nvSpPr>
        <p:spPr>
          <a:xfrm>
            <a:off x="6378295" y="2412128"/>
            <a:ext cx="5542771" cy="2562193"/>
          </a:xfrm>
        </p:spPr>
        <p:txBody>
          <a:bodyPr>
            <a:normAutofit/>
          </a:bodyPr>
          <a:lstStyle/>
          <a:p>
            <a:pPr marL="0" indent="0">
              <a:buNone/>
            </a:pPr>
            <a:r>
              <a:rPr lang="ru-RU" sz="2800" dirty="0">
                <a:solidFill>
                  <a:srgbClr val="FF0000"/>
                </a:solidFill>
              </a:rPr>
              <a:t>                                      во ? раз </a:t>
            </a:r>
          </a:p>
          <a:p>
            <a:pPr marL="0" indent="0">
              <a:buNone/>
            </a:pPr>
            <a:r>
              <a:rPr lang="ru-RU" sz="4400" b="1" dirty="0">
                <a:solidFill>
                  <a:schemeClr val="tx1"/>
                </a:solidFill>
                <a:latin typeface="Times New Roman" panose="02020603050405020304" pitchFamily="18" charset="0"/>
                <a:cs typeface="Times New Roman" panose="02020603050405020304" pitchFamily="18" charset="0"/>
              </a:rPr>
              <a:t>Юля-8н.</a:t>
            </a:r>
          </a:p>
          <a:p>
            <a:pPr marL="0" indent="0">
              <a:buNone/>
            </a:pPr>
            <a:r>
              <a:rPr lang="ru-RU" sz="4400" b="1" dirty="0">
                <a:solidFill>
                  <a:schemeClr val="tx1"/>
                </a:solidFill>
                <a:latin typeface="Times New Roman" panose="02020603050405020304" pitchFamily="18" charset="0"/>
                <a:cs typeface="Times New Roman" panose="02020603050405020304" pitchFamily="18" charset="0"/>
              </a:rPr>
              <a:t>Катя-24 н.</a:t>
            </a:r>
          </a:p>
        </p:txBody>
      </p:sp>
      <p:pic>
        <p:nvPicPr>
          <p:cNvPr id="4" name="Рисунок 3">
            <a:extLst>
              <a:ext uri="{FF2B5EF4-FFF2-40B4-BE49-F238E27FC236}">
                <a16:creationId xmlns:a16="http://schemas.microsoft.com/office/drawing/2014/main" id="{0CE6AB90-D173-C545-8F49-FCD8F52FBF71}"/>
              </a:ext>
            </a:extLst>
          </p:cNvPr>
          <p:cNvPicPr>
            <a:picLocks noChangeAspect="1"/>
          </p:cNvPicPr>
          <p:nvPr/>
        </p:nvPicPr>
        <p:blipFill rotWithShape="1">
          <a:blip r:embed="rId2"/>
          <a:srcRect l="774" t="33315" r="47563" b="40338"/>
          <a:stretch/>
        </p:blipFill>
        <p:spPr>
          <a:xfrm>
            <a:off x="942585" y="2891644"/>
            <a:ext cx="4872999" cy="1768979"/>
          </a:xfrm>
          <a:prstGeom prst="rect">
            <a:avLst/>
          </a:prstGeom>
        </p:spPr>
      </p:pic>
      <p:pic>
        <p:nvPicPr>
          <p:cNvPr id="5" name="Рисунок 4">
            <a:extLst>
              <a:ext uri="{FF2B5EF4-FFF2-40B4-BE49-F238E27FC236}">
                <a16:creationId xmlns:a16="http://schemas.microsoft.com/office/drawing/2014/main" id="{B2744426-9EA8-5D7D-1F13-F63207F6AD57}"/>
              </a:ext>
            </a:extLst>
          </p:cNvPr>
          <p:cNvPicPr>
            <a:picLocks noChangeAspect="1"/>
          </p:cNvPicPr>
          <p:nvPr/>
        </p:nvPicPr>
        <p:blipFill rotWithShape="1">
          <a:blip r:embed="rId2"/>
          <a:srcRect l="71946" t="33691" b="42344"/>
          <a:stretch/>
        </p:blipFill>
        <p:spPr>
          <a:xfrm>
            <a:off x="8892452" y="2931831"/>
            <a:ext cx="2817810" cy="1688603"/>
          </a:xfrm>
          <a:prstGeom prst="rect">
            <a:avLst/>
          </a:prstGeom>
        </p:spPr>
      </p:pic>
      <p:cxnSp>
        <p:nvCxnSpPr>
          <p:cNvPr id="12" name="Прямая соединительная линия 11">
            <a:extLst>
              <a:ext uri="{FF2B5EF4-FFF2-40B4-BE49-F238E27FC236}">
                <a16:creationId xmlns:a16="http://schemas.microsoft.com/office/drawing/2014/main" id="{524711A6-82E7-BAFC-E76D-57A76445664F}"/>
              </a:ext>
            </a:extLst>
          </p:cNvPr>
          <p:cNvCxnSpPr/>
          <p:nvPr/>
        </p:nvCxnSpPr>
        <p:spPr>
          <a:xfrm>
            <a:off x="5815584" y="2340864"/>
            <a:ext cx="0" cy="2182723"/>
          </a:xfrm>
          <a:prstGeom prst="line">
            <a:avLst/>
          </a:prstGeom>
          <a:ln>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14573790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a:extLst>
              <a:ext uri="{FF2B5EF4-FFF2-40B4-BE49-F238E27FC236}">
                <a16:creationId xmlns:a16="http://schemas.microsoft.com/office/drawing/2014/main" id="{8D1BB53B-2BE3-E5E2-57A4-4DBC93D8C3F2}"/>
              </a:ext>
            </a:extLst>
          </p:cNvPr>
          <p:cNvSpPr>
            <a:spLocks noGrp="1"/>
          </p:cNvSpPr>
          <p:nvPr>
            <p:ph type="title"/>
          </p:nvPr>
        </p:nvSpPr>
        <p:spPr>
          <a:xfrm>
            <a:off x="1837268" y="624110"/>
            <a:ext cx="9667344" cy="1280890"/>
          </a:xfrm>
        </p:spPr>
        <p:txBody>
          <a:bodyPr>
            <a:noAutofit/>
          </a:bodyPr>
          <a:lstStyle/>
          <a:p>
            <a:r>
              <a:rPr lang="ru-RU" sz="4800" b="1" dirty="0">
                <a:latin typeface="Times New Roman" panose="02020603050405020304" pitchFamily="18" charset="0"/>
                <a:cs typeface="Times New Roman" panose="02020603050405020304" pitchFamily="18" charset="0"/>
              </a:rPr>
              <a:t>Чтобы узнать  во  сколько раз    одно число больше или меньше другого, надо большее число </a:t>
            </a:r>
            <a:r>
              <a:rPr lang="ru-RU" sz="4800" b="1" dirty="0">
                <a:solidFill>
                  <a:srgbClr val="FF0000"/>
                </a:solidFill>
                <a:latin typeface="Times New Roman" panose="02020603050405020304" pitchFamily="18" charset="0"/>
                <a:cs typeface="Times New Roman" panose="02020603050405020304" pitchFamily="18" charset="0"/>
              </a:rPr>
              <a:t>разделить</a:t>
            </a:r>
            <a:r>
              <a:rPr lang="ru-RU" sz="4800" b="1" dirty="0">
                <a:latin typeface="Times New Roman" panose="02020603050405020304" pitchFamily="18" charset="0"/>
                <a:cs typeface="Times New Roman" panose="02020603050405020304" pitchFamily="18" charset="0"/>
              </a:rPr>
              <a:t> на меньшее.</a:t>
            </a:r>
            <a:br>
              <a:rPr lang="ru-RU" sz="4800" b="1" dirty="0">
                <a:latin typeface="Times New Roman" panose="02020603050405020304" pitchFamily="18" charset="0"/>
                <a:cs typeface="Times New Roman" panose="02020603050405020304" pitchFamily="18" charset="0"/>
              </a:rPr>
            </a:br>
            <a:r>
              <a:rPr lang="ru-RU" sz="4800" b="1" dirty="0">
                <a:latin typeface="Times New Roman" panose="02020603050405020304" pitchFamily="18" charset="0"/>
                <a:cs typeface="Times New Roman" panose="02020603050405020304" pitchFamily="18" charset="0"/>
              </a:rPr>
              <a:t>Ответ: </a:t>
            </a:r>
            <a:r>
              <a:rPr lang="ru-RU" sz="4800" b="1" dirty="0">
                <a:solidFill>
                  <a:srgbClr val="FF0000"/>
                </a:solidFill>
                <a:latin typeface="Times New Roman" panose="02020603050405020304" pitchFamily="18" charset="0"/>
                <a:cs typeface="Times New Roman" panose="02020603050405020304" pitchFamily="18" charset="0"/>
              </a:rPr>
              <a:t>в</a:t>
            </a:r>
            <a:r>
              <a:rPr lang="ru-RU" sz="4800" b="1" dirty="0">
                <a:latin typeface="Times New Roman" panose="02020603050405020304" pitchFamily="18" charset="0"/>
                <a:cs typeface="Times New Roman" panose="02020603050405020304" pitchFamily="18" charset="0"/>
              </a:rPr>
              <a:t> … раза больше.</a:t>
            </a:r>
            <a:br>
              <a:rPr lang="ru-RU" sz="4800" b="1" dirty="0">
                <a:latin typeface="Times New Roman" panose="02020603050405020304" pitchFamily="18" charset="0"/>
                <a:cs typeface="Times New Roman" panose="02020603050405020304" pitchFamily="18" charset="0"/>
              </a:rPr>
            </a:br>
            <a:r>
              <a:rPr lang="ru-RU" sz="4800" b="1" dirty="0">
                <a:latin typeface="Times New Roman" panose="02020603050405020304" pitchFamily="18" charset="0"/>
                <a:cs typeface="Times New Roman" panose="02020603050405020304" pitchFamily="18" charset="0"/>
              </a:rPr>
              <a:t>Ответ: </a:t>
            </a:r>
            <a:r>
              <a:rPr lang="ru-RU" sz="4800" b="1" dirty="0">
                <a:solidFill>
                  <a:srgbClr val="FF0000"/>
                </a:solidFill>
                <a:latin typeface="Times New Roman" panose="02020603050405020304" pitchFamily="18" charset="0"/>
                <a:cs typeface="Times New Roman" panose="02020603050405020304" pitchFamily="18" charset="0"/>
              </a:rPr>
              <a:t>в</a:t>
            </a:r>
            <a:r>
              <a:rPr lang="ru-RU" sz="4800" b="1" dirty="0">
                <a:latin typeface="Times New Roman" panose="02020603050405020304" pitchFamily="18" charset="0"/>
                <a:cs typeface="Times New Roman" panose="02020603050405020304" pitchFamily="18" charset="0"/>
              </a:rPr>
              <a:t> … раза меньше.</a:t>
            </a:r>
          </a:p>
        </p:txBody>
      </p:sp>
      <p:pic>
        <p:nvPicPr>
          <p:cNvPr id="4" name="Рисунок 3">
            <a:extLst>
              <a:ext uri="{FF2B5EF4-FFF2-40B4-BE49-F238E27FC236}">
                <a16:creationId xmlns:a16="http://schemas.microsoft.com/office/drawing/2014/main" id="{83D35EFF-835D-0DFC-2B2D-AA994868B0D3}"/>
              </a:ext>
            </a:extLst>
          </p:cNvPr>
          <p:cNvPicPr>
            <a:picLocks noChangeAspect="1"/>
          </p:cNvPicPr>
          <p:nvPr/>
        </p:nvPicPr>
        <p:blipFill rotWithShape="1">
          <a:blip r:embed="rId2"/>
          <a:srcRect b="8104"/>
          <a:stretch/>
        </p:blipFill>
        <p:spPr>
          <a:xfrm>
            <a:off x="8889999" y="2876727"/>
            <a:ext cx="3147712" cy="3168473"/>
          </a:xfrm>
          <a:prstGeom prst="rect">
            <a:avLst/>
          </a:prstGeom>
        </p:spPr>
      </p:pic>
    </p:spTree>
    <p:extLst>
      <p:ext uri="{BB962C8B-B14F-4D97-AF65-F5344CB8AC3E}">
        <p14:creationId xmlns:p14="http://schemas.microsoft.com/office/powerpoint/2010/main" val="2773393788"/>
      </p:ext>
    </p:extLst>
  </p:cSld>
  <p:clrMapOvr>
    <a:masterClrMapping/>
  </p:clrMapOvr>
</p:sld>
</file>

<file path=ppt/theme/theme1.xml><?xml version="1.0" encoding="utf-8"?>
<a:theme xmlns:a="http://schemas.openxmlformats.org/drawingml/2006/main" name="Уголки">
  <a:themeElements>
    <a:clrScheme name="Уголки">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Уголки">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Уголки">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docProps/app.xml><?xml version="1.0" encoding="utf-8"?>
<Properties xmlns="http://schemas.openxmlformats.org/officeDocument/2006/extended-properties" xmlns:vt="http://schemas.openxmlformats.org/officeDocument/2006/docPropsVTypes">
  <Template>TM10001105[[fn=Уголки]]</Template>
  <TotalTime>286</TotalTime>
  <Words>541</Words>
  <Application>Microsoft Office PowerPoint</Application>
  <PresentationFormat>Широкоэкранный</PresentationFormat>
  <Paragraphs>34</Paragraphs>
  <Slides>22</Slides>
  <Notes>0</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22</vt:i4>
      </vt:variant>
    </vt:vector>
  </HeadingPairs>
  <TitlesOfParts>
    <vt:vector size="26" baseType="lpstr">
      <vt:lpstr>Century Gothic</vt:lpstr>
      <vt:lpstr>Franklin Gothic Book</vt:lpstr>
      <vt:lpstr>Times New Roman</vt:lpstr>
      <vt:lpstr>Уголки</vt:lpstr>
      <vt:lpstr>Родительское собрание  «Учимся решать задачи»    </vt:lpstr>
      <vt:lpstr>«Я сижу и чуть не плачу-  не могу решить задачу»</vt:lpstr>
      <vt:lpstr>Решение задач: 1.Чтение задачи  (Для этого необходимо внимательно  прочитать задачу несколько раз!) 2. Усвоить составные части задачи: - Условие - Вопрос - Решение - Ответ </vt:lpstr>
      <vt:lpstr>2. Составить краткую запись к задаче: - в столбик - таблица - чертёж -рисунок Для этого выделяем из задачи  - условие (о чём говорится в задаче ?(выделяем главное , что говориться?( записываем главное в краткой форме) - вопрос, требование  </vt:lpstr>
      <vt:lpstr>3. Решение задачи. Составление цепочки.  Решение любой задачи подчиняется главному закону: по двум данным находим третье!  Если задача решается в два действия (т.е. мы не можем сразу ответить на главный вопрос задачи), то составляется план решения.   Мы  устно составляем цепочку решения задачи. Решать задачу можно от вопроса, а можно от числовых данных. </vt:lpstr>
      <vt:lpstr>Решим задачу.</vt:lpstr>
      <vt:lpstr>4. Ответ задачи.  Ответ всегда начинается с числа. Исключение: задачи на разностное и краткое  сравнение!       Ответ нужно списывать с вопроса.</vt:lpstr>
      <vt:lpstr> Чтобы добиться успеха, все навыки нужно довести до автоматизма!!! В этом поможет памятка: 1. Прочитай задачу и представь себе то, о чём в ней говорится.  2. Запиши задачу кратко или выполни чертёж. 3. Поясни, что показывает каждое число, повтори  вопрос задачи. 4. Подумай, можно ли сразу ответить на вопрос задачи. Если нет, то подумай – почему. 5. Составь план решения (цепочку). 6. Выполни решение. 7. Проверь решение и ответь на вопрос задачи. </vt:lpstr>
      <vt:lpstr>Задачи на нахождение суммы</vt:lpstr>
      <vt:lpstr>Презентация PowerPoint</vt:lpstr>
      <vt:lpstr>Задачи на нахождение разности (остатка)</vt:lpstr>
      <vt:lpstr>Презентация PowerPoint</vt:lpstr>
      <vt:lpstr>Задачи на уменьшение числа на несколько единиц</vt:lpstr>
      <vt:lpstr>Презентация PowerPoint</vt:lpstr>
      <vt:lpstr>Задачи на увеличение числа на несколько единиц</vt:lpstr>
      <vt:lpstr>Презентация PowerPoint</vt:lpstr>
      <vt:lpstr>Задачи на РАЗНОСТНОЕ СРАВНЕНИЕ чисел</vt:lpstr>
      <vt:lpstr>Презентация PowerPoint</vt:lpstr>
      <vt:lpstr>Презентация PowerPoint</vt:lpstr>
      <vt:lpstr>Задачи на  КРАТНОЕ СРАВНЕНИЕ чисел</vt:lpstr>
      <vt:lpstr>Задачи на  КРАТНОЕ СРАВНЕНИЕ чисел</vt:lpstr>
      <vt:lpstr>Чтобы узнать  во  сколько раз    одно число больше или меньше другого, надо большее число разделить на меньшее. Ответ: в … раза больше. Ответ: в … раза меньше.</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Родительское собрание  1 класс 2 полугодие</dc:title>
  <dc:creator>1126751</dc:creator>
  <cp:lastModifiedBy>K P</cp:lastModifiedBy>
  <cp:revision>17</cp:revision>
  <dcterms:created xsi:type="dcterms:W3CDTF">2018-04-01T07:28:39Z</dcterms:created>
  <dcterms:modified xsi:type="dcterms:W3CDTF">2023-02-11T17:16:24Z</dcterms:modified>
</cp:coreProperties>
</file>